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7022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800"/>
            </a:lvl1pPr>
            <a:lvl2pPr marL="0" indent="0" algn="ctr" defTabSz="587022">
              <a:spcBef>
                <a:spcPts val="0"/>
              </a:spcBef>
              <a:buSzTx/>
              <a:buNone/>
              <a:defRPr sz="3800"/>
            </a:lvl2pPr>
            <a:lvl3pPr marL="0" indent="0" algn="ctr" defTabSz="587022">
              <a:spcBef>
                <a:spcPts val="0"/>
              </a:spcBef>
              <a:buSzTx/>
              <a:buNone/>
              <a:defRPr sz="3800"/>
            </a:lvl3pPr>
            <a:lvl4pPr marL="0" indent="0" algn="ctr" defTabSz="587022">
              <a:spcBef>
                <a:spcPts val="0"/>
              </a:spcBef>
              <a:buSzTx/>
              <a:buNone/>
              <a:defRPr sz="3800"/>
            </a:lvl4pPr>
            <a:lvl5pPr marL="0" indent="0" algn="ctr" defTabSz="587022"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52590" y="8195733"/>
            <a:ext cx="292846" cy="276893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creen Shot 2025-01-17 at 7.04.39 PM.png" descr="Screen Shot 2025-01-17 at 7.04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1613" y="1196974"/>
            <a:ext cx="4187945" cy="1558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creen Shot 2025-01-17 at 7.15.03 PM.png" descr="Screen Shot 2025-01-17 at 7.15.03 PM.png"/>
          <p:cNvPicPr>
            <a:picLocks noChangeAspect="1"/>
          </p:cNvPicPr>
          <p:nvPr/>
        </p:nvPicPr>
        <p:blipFill>
          <a:blip r:embed="rId3">
            <a:extLst/>
          </a:blip>
          <a:srcRect l="0" t="0" r="1915" b="0"/>
          <a:stretch>
            <a:fillRect/>
          </a:stretch>
        </p:blipFill>
        <p:spPr>
          <a:xfrm>
            <a:off x="1992994" y="2608760"/>
            <a:ext cx="8740041" cy="57861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Group"/>
          <p:cNvGrpSpPr/>
          <p:nvPr/>
        </p:nvGrpSpPr>
        <p:grpSpPr>
          <a:xfrm>
            <a:off x="3629454" y="3454585"/>
            <a:ext cx="6657221" cy="4548884"/>
            <a:chOff x="0" y="0"/>
            <a:chExt cx="6657219" cy="4548883"/>
          </a:xfrm>
        </p:grpSpPr>
        <p:sp>
          <p:nvSpPr>
            <p:cNvPr id="130" name="Oval"/>
            <p:cNvSpPr/>
            <p:nvPr/>
          </p:nvSpPr>
          <p:spPr>
            <a:xfrm>
              <a:off x="-1" y="3712483"/>
              <a:ext cx="1107816" cy="381339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1" name="Oval"/>
            <p:cNvSpPr/>
            <p:nvPr/>
          </p:nvSpPr>
          <p:spPr>
            <a:xfrm>
              <a:off x="2200463" y="1659855"/>
              <a:ext cx="877257" cy="381339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2" name="Oval"/>
            <p:cNvSpPr/>
            <p:nvPr/>
          </p:nvSpPr>
          <p:spPr>
            <a:xfrm>
              <a:off x="4385924" y="1300478"/>
              <a:ext cx="877258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3" name="Oval"/>
            <p:cNvSpPr/>
            <p:nvPr/>
          </p:nvSpPr>
          <p:spPr>
            <a:xfrm>
              <a:off x="1191165" y="650557"/>
              <a:ext cx="677336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4" name="Oval"/>
            <p:cNvSpPr/>
            <p:nvPr/>
          </p:nvSpPr>
          <p:spPr>
            <a:xfrm>
              <a:off x="4664218" y="-1"/>
              <a:ext cx="1107816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5" name="Oval"/>
            <p:cNvSpPr/>
            <p:nvPr/>
          </p:nvSpPr>
          <p:spPr>
            <a:xfrm>
              <a:off x="2169021" y="896049"/>
              <a:ext cx="1026991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6" name="Oval"/>
            <p:cNvSpPr/>
            <p:nvPr/>
          </p:nvSpPr>
          <p:spPr>
            <a:xfrm>
              <a:off x="3304589" y="689331"/>
              <a:ext cx="884562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7" name="Oval"/>
            <p:cNvSpPr/>
            <p:nvPr/>
          </p:nvSpPr>
          <p:spPr>
            <a:xfrm>
              <a:off x="5348908" y="416139"/>
              <a:ext cx="877257" cy="381339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8" name="Oval"/>
            <p:cNvSpPr/>
            <p:nvPr/>
          </p:nvSpPr>
          <p:spPr>
            <a:xfrm>
              <a:off x="1661998" y="2110416"/>
              <a:ext cx="983449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39" name="Oval"/>
            <p:cNvSpPr/>
            <p:nvPr/>
          </p:nvSpPr>
          <p:spPr>
            <a:xfrm>
              <a:off x="5673771" y="-1"/>
              <a:ext cx="983449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0" name="Oval"/>
            <p:cNvSpPr/>
            <p:nvPr/>
          </p:nvSpPr>
          <p:spPr>
            <a:xfrm>
              <a:off x="3089349" y="416139"/>
              <a:ext cx="1107816" cy="381339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1" name="Oval"/>
            <p:cNvSpPr/>
            <p:nvPr/>
          </p:nvSpPr>
          <p:spPr>
            <a:xfrm>
              <a:off x="2048516" y="3317673"/>
              <a:ext cx="677335" cy="529407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2" name="Oval"/>
            <p:cNvSpPr/>
            <p:nvPr/>
          </p:nvSpPr>
          <p:spPr>
            <a:xfrm>
              <a:off x="1487170" y="3712483"/>
              <a:ext cx="1026991" cy="381339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43" name="Oval"/>
            <p:cNvSpPr/>
            <p:nvPr/>
          </p:nvSpPr>
          <p:spPr>
            <a:xfrm>
              <a:off x="3245682" y="4167544"/>
              <a:ext cx="983450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145" name="Oval Oval" descr="Oval 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6408" y="5625685"/>
            <a:ext cx="946277" cy="3361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"/>
          <p:cNvGrpSpPr/>
          <p:nvPr/>
        </p:nvGrpSpPr>
        <p:grpSpPr>
          <a:xfrm>
            <a:off x="3948595" y="1161298"/>
            <a:ext cx="6777303" cy="1557868"/>
            <a:chOff x="0" y="0"/>
            <a:chExt cx="6777301" cy="1557866"/>
          </a:xfrm>
        </p:grpSpPr>
        <p:pic>
          <p:nvPicPr>
            <p:cNvPr id="28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5934"/>
              <a:ext cx="1258012" cy="125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6190" y="235023"/>
              <a:ext cx="718950" cy="959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12612" y="302241"/>
              <a:ext cx="825400" cy="825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6" name="tymology"/>
            <p:cNvSpPr txBox="1"/>
            <p:nvPr/>
          </p:nvSpPr>
          <p:spPr>
            <a:xfrm>
              <a:off x="692569" y="596773"/>
              <a:ext cx="1149182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tymology</a:t>
              </a:r>
            </a:p>
          </p:txBody>
        </p:sp>
        <p:sp>
          <p:nvSpPr>
            <p:cNvPr id="287" name="lluminates"/>
            <p:cNvSpPr txBox="1"/>
            <p:nvPr/>
          </p:nvSpPr>
          <p:spPr>
            <a:xfrm>
              <a:off x="2169064" y="596773"/>
              <a:ext cx="1261958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lluminates</a:t>
              </a:r>
            </a:p>
          </p:txBody>
        </p:sp>
        <p:sp>
          <p:nvSpPr>
            <p:cNvPr id="288" name="eaning"/>
            <p:cNvSpPr txBox="1"/>
            <p:nvPr/>
          </p:nvSpPr>
          <p:spPr>
            <a:xfrm>
              <a:off x="4061433" y="596773"/>
              <a:ext cx="852764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eaning</a:t>
              </a:r>
            </a:p>
          </p:txBody>
        </p:sp>
        <p:pic>
          <p:nvPicPr>
            <p:cNvPr id="28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93941" y="0"/>
              <a:ext cx="1483362" cy="1557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1" name="Diplomacy"/>
          <p:cNvSpPr txBox="1"/>
          <p:nvPr/>
        </p:nvSpPr>
        <p:spPr>
          <a:xfrm>
            <a:off x="5119228" y="2628706"/>
            <a:ext cx="2311283" cy="599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defTabSz="587022"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Diplomacy</a:t>
            </a:r>
          </a:p>
        </p:txBody>
      </p:sp>
      <p:pic>
        <p:nvPicPr>
          <p:cNvPr id="29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33750" y="3332062"/>
            <a:ext cx="3429847" cy="2253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Forms:…"/>
          <p:cNvSpPr txBox="1"/>
          <p:nvPr/>
        </p:nvSpPr>
        <p:spPr>
          <a:xfrm>
            <a:off x="1361628" y="1233125"/>
            <a:ext cx="1955092" cy="450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 defTabSz="587022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Forms: </a:t>
            </a:r>
          </a:p>
          <a:p>
            <a:pPr lvl="1" algn="l" defTabSz="587022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Diplomacy</a:t>
            </a:r>
          </a:p>
          <a:p>
            <a:pPr lvl="1" algn="l" defTabSz="587022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Diplomat</a:t>
            </a:r>
          </a:p>
          <a:p>
            <a:pPr lvl="1" algn="l" defTabSz="587022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Diplomatic</a:t>
            </a:r>
          </a:p>
        </p:txBody>
      </p:sp>
      <p:sp>
        <p:nvSpPr>
          <p:cNvPr id="294" name="Greek Root:…"/>
          <p:cNvSpPr txBox="1"/>
          <p:nvPr/>
        </p:nvSpPr>
        <p:spPr>
          <a:xfrm>
            <a:off x="5524854" y="5264790"/>
            <a:ext cx="1955092" cy="3014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algn="l" defTabSz="587022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Greek Root: </a:t>
            </a:r>
          </a:p>
          <a:p>
            <a:pPr lvl="1" algn="l" defTabSz="587022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Di = 2</a:t>
            </a:r>
          </a:p>
          <a:p>
            <a:pPr lvl="1" algn="l" defTabSz="587022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i="1">
                <a:latin typeface="+mn-lt"/>
                <a:ea typeface="+mn-ea"/>
                <a:cs typeface="+mn-cs"/>
                <a:sym typeface="Helvetica Neue"/>
              </a:rPr>
              <a:t>Divide Diverse</a:t>
            </a:r>
          </a:p>
          <a:p>
            <a:pPr lvl="1" algn="l" defTabSz="587022">
              <a:defRPr i="1" sz="3200">
                <a:latin typeface="+mn-lt"/>
                <a:ea typeface="+mn-ea"/>
                <a:cs typeface="+mn-cs"/>
                <a:sym typeface="Helvetica Neue"/>
              </a:defRPr>
            </a:pPr>
            <a:r>
              <a:t>Diverge</a:t>
            </a:r>
          </a:p>
        </p:txBody>
      </p:sp>
      <p:grpSp>
        <p:nvGrpSpPr>
          <p:cNvPr id="297" name="Group"/>
          <p:cNvGrpSpPr/>
          <p:nvPr/>
        </p:nvGrpSpPr>
        <p:grpSpPr>
          <a:xfrm>
            <a:off x="9506700" y="3877983"/>
            <a:ext cx="2332968" cy="1584728"/>
            <a:chOff x="0" y="1011799"/>
            <a:chExt cx="2332966" cy="1584726"/>
          </a:xfrm>
        </p:grpSpPr>
        <p:sp>
          <p:nvSpPr>
            <p:cNvPr id="295" name="Related Words:…"/>
            <p:cNvSpPr/>
            <p:nvPr/>
          </p:nvSpPr>
          <p:spPr>
            <a:xfrm>
              <a:off x="0" y="1011799"/>
              <a:ext cx="233296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7093" tIns="27093" rIns="27093" bIns="27093" numCol="1" anchor="ctr">
              <a:spAutoFit/>
            </a:bodyPr>
            <a:lstStyle/>
            <a:p>
              <a:pPr algn="l" defTabSz="587022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Related Words: </a:t>
              </a:r>
            </a:p>
            <a:p>
              <a:pPr lvl="1" algn="l" defTabSz="587022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   Diploma</a:t>
              </a:r>
            </a:p>
            <a:p>
              <a:pPr lvl="1" algn="l" defTabSz="587022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   </a:t>
              </a:r>
            </a:p>
          </p:txBody>
        </p:sp>
        <p:pic>
          <p:nvPicPr>
            <p:cNvPr id="296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9883" y="1282499"/>
              <a:ext cx="1754295" cy="131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3"/>
      <p:bldP build="whole" bldLvl="1" animBg="1" rev="0" advAuto="0" spid="294" grpId="2"/>
      <p:bldP build="whole" bldLvl="1" animBg="1" rev="0" advAuto="0" spid="29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"/>
          <p:cNvGrpSpPr/>
          <p:nvPr/>
        </p:nvGrpSpPr>
        <p:grpSpPr>
          <a:xfrm>
            <a:off x="2917597" y="1289284"/>
            <a:ext cx="6777303" cy="1557868"/>
            <a:chOff x="0" y="0"/>
            <a:chExt cx="6777301" cy="1557866"/>
          </a:xfrm>
        </p:grpSpPr>
        <p:pic>
          <p:nvPicPr>
            <p:cNvPr id="29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5934"/>
              <a:ext cx="1258012" cy="125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6190" y="235023"/>
              <a:ext cx="718950" cy="959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12612" y="302241"/>
              <a:ext cx="825400" cy="825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2" name="tymology"/>
            <p:cNvSpPr txBox="1"/>
            <p:nvPr/>
          </p:nvSpPr>
          <p:spPr>
            <a:xfrm>
              <a:off x="692569" y="596773"/>
              <a:ext cx="1149182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tymology</a:t>
              </a:r>
            </a:p>
          </p:txBody>
        </p:sp>
        <p:sp>
          <p:nvSpPr>
            <p:cNvPr id="303" name="lluminates"/>
            <p:cNvSpPr txBox="1"/>
            <p:nvPr/>
          </p:nvSpPr>
          <p:spPr>
            <a:xfrm>
              <a:off x="2169064" y="596773"/>
              <a:ext cx="1261958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lluminates</a:t>
              </a:r>
            </a:p>
          </p:txBody>
        </p:sp>
        <p:sp>
          <p:nvSpPr>
            <p:cNvPr id="304" name="eaning"/>
            <p:cNvSpPr txBox="1"/>
            <p:nvPr/>
          </p:nvSpPr>
          <p:spPr>
            <a:xfrm>
              <a:off x="4061433" y="596773"/>
              <a:ext cx="852764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eaning</a:t>
              </a:r>
            </a:p>
          </p:txBody>
        </p:sp>
        <p:pic>
          <p:nvPicPr>
            <p:cNvPr id="30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93941" y="0"/>
              <a:ext cx="1483362" cy="1557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7" name="Filibuster"/>
          <p:cNvSpPr txBox="1"/>
          <p:nvPr/>
        </p:nvSpPr>
        <p:spPr>
          <a:xfrm>
            <a:off x="4497285" y="2761153"/>
            <a:ext cx="1906788" cy="56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Filibuster</a:t>
            </a: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94496" y="3566231"/>
            <a:ext cx="4677636" cy="249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23893" y="3398992"/>
            <a:ext cx="3437645" cy="2455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2748" y="285116"/>
            <a:ext cx="6572988" cy="8541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"/>
          <p:cNvGrpSpPr/>
          <p:nvPr/>
        </p:nvGrpSpPr>
        <p:grpSpPr>
          <a:xfrm>
            <a:off x="7039" y="106858"/>
            <a:ext cx="7428759" cy="2324103"/>
            <a:chOff x="-1" y="0"/>
            <a:chExt cx="7428757" cy="2324102"/>
          </a:xfrm>
        </p:grpSpPr>
        <p:pic>
          <p:nvPicPr>
            <p:cNvPr id="313" name="pasted-image.jpeg" descr="pasted-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0"/>
              <a:ext cx="3492505" cy="2324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Rulers and Governments"/>
            <p:cNvSpPr txBox="1"/>
            <p:nvPr/>
          </p:nvSpPr>
          <p:spPr>
            <a:xfrm>
              <a:off x="3707757" y="284912"/>
              <a:ext cx="3721000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Rulers and Governments</a:t>
              </a:r>
            </a:p>
          </p:txBody>
        </p:sp>
      </p:grpSp>
      <p:sp>
        <p:nvSpPr>
          <p:cNvPr id="316" name="Root: arch-,-archy"/>
          <p:cNvSpPr txBox="1"/>
          <p:nvPr/>
        </p:nvSpPr>
        <p:spPr>
          <a:xfrm>
            <a:off x="8169350" y="455269"/>
            <a:ext cx="276209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Root: </a:t>
            </a:r>
            <a:r>
              <a:rPr i="1"/>
              <a:t>arch-,-archy</a:t>
            </a:r>
          </a:p>
        </p:txBody>
      </p:sp>
      <p:sp>
        <p:nvSpPr>
          <p:cNvPr id="317" name="anarchy, anarchist…"/>
          <p:cNvSpPr txBox="1"/>
          <p:nvPr/>
        </p:nvSpPr>
        <p:spPr>
          <a:xfrm>
            <a:off x="6845300" y="2557118"/>
            <a:ext cx="4030981" cy="524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anarchy, anarchist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archaeology, archaeologist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archaic, archaism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archangel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archbishop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archduke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archenemy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architecture, architect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archival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hierarchy, hierarchical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matriarch, matriarchy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monarch, monarchy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oligarch, oligarchy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patriarch, patriarchy</a:t>
            </a:r>
          </a:p>
        </p:txBody>
      </p:sp>
      <p:sp>
        <p:nvSpPr>
          <p:cNvPr id="318" name="Means: first, leader, oldest"/>
          <p:cNvSpPr txBox="1"/>
          <p:nvPr/>
        </p:nvSpPr>
        <p:spPr>
          <a:xfrm>
            <a:off x="1168399" y="3630269"/>
            <a:ext cx="394045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first, leader, oldest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1"/>
      <p:bldP build="whole" bldLvl="1" animBg="1" rev="0" advAuto="0" spid="31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oup"/>
          <p:cNvGrpSpPr/>
          <p:nvPr/>
        </p:nvGrpSpPr>
        <p:grpSpPr>
          <a:xfrm>
            <a:off x="159439" y="1656258"/>
            <a:ext cx="7428759" cy="2324103"/>
            <a:chOff x="-1" y="0"/>
            <a:chExt cx="7428757" cy="2324102"/>
          </a:xfrm>
        </p:grpSpPr>
        <p:pic>
          <p:nvPicPr>
            <p:cNvPr id="320" name="pasted-image.jpeg" descr="pasted-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0"/>
              <a:ext cx="3492505" cy="2324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1" name="Rulers and Governments"/>
            <p:cNvSpPr txBox="1"/>
            <p:nvPr/>
          </p:nvSpPr>
          <p:spPr>
            <a:xfrm>
              <a:off x="3707757" y="284912"/>
              <a:ext cx="3721000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Rulers and Governments</a:t>
              </a:r>
            </a:p>
          </p:txBody>
        </p:sp>
      </p:grpSp>
      <p:sp>
        <p:nvSpPr>
          <p:cNvPr id="323" name="Root: -crat, -cracy"/>
          <p:cNvSpPr txBox="1"/>
          <p:nvPr/>
        </p:nvSpPr>
        <p:spPr>
          <a:xfrm>
            <a:off x="8636000" y="366369"/>
            <a:ext cx="27675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Root: </a:t>
            </a:r>
            <a:r>
              <a:rPr i="1"/>
              <a:t>-crat, -cracy</a:t>
            </a:r>
          </a:p>
        </p:txBody>
      </p:sp>
      <p:sp>
        <p:nvSpPr>
          <p:cNvPr id="324" name="aristocracy, aristocrat, aristocratic…"/>
          <p:cNvSpPr txBox="1"/>
          <p:nvPr/>
        </p:nvSpPr>
        <p:spPr>
          <a:xfrm>
            <a:off x="4826000" y="3173068"/>
            <a:ext cx="5125517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aristocracy, aristocrat, aristocratic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autocracy, autocrat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bureaucracy, bureaucrat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democracy, democrat, democratic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gerontocracy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gynecocracy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plutocracy, plutocrat, plutocratic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theocracy, theocrat, theocratic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kakistocracy </a:t>
            </a:r>
          </a:p>
        </p:txBody>
      </p:sp>
      <p:sp>
        <p:nvSpPr>
          <p:cNvPr id="325" name="Means: rule, ruler"/>
          <p:cNvSpPr txBox="1"/>
          <p:nvPr/>
        </p:nvSpPr>
        <p:spPr>
          <a:xfrm>
            <a:off x="139697" y="5446369"/>
            <a:ext cx="264840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rule, ruler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  <p:bldP build="whole" bldLvl="1" animBg="1" rev="0" advAuto="0" spid="32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roup"/>
          <p:cNvGrpSpPr/>
          <p:nvPr/>
        </p:nvGrpSpPr>
        <p:grpSpPr>
          <a:xfrm>
            <a:off x="769039" y="1008558"/>
            <a:ext cx="7428759" cy="2324103"/>
            <a:chOff x="-1" y="0"/>
            <a:chExt cx="7428757" cy="2324102"/>
          </a:xfrm>
        </p:grpSpPr>
        <p:pic>
          <p:nvPicPr>
            <p:cNvPr id="327" name="pasted-image.jpeg" descr="pasted-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0"/>
              <a:ext cx="3492505" cy="2324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Rulers and Governments"/>
            <p:cNvSpPr txBox="1"/>
            <p:nvPr/>
          </p:nvSpPr>
          <p:spPr>
            <a:xfrm>
              <a:off x="3707757" y="284912"/>
              <a:ext cx="3721000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Rulers and Governments</a:t>
              </a:r>
            </a:p>
          </p:txBody>
        </p:sp>
      </p:grpSp>
      <p:sp>
        <p:nvSpPr>
          <p:cNvPr id="330" name="Root: -dic, dict-"/>
          <p:cNvSpPr txBox="1"/>
          <p:nvPr/>
        </p:nvSpPr>
        <p:spPr>
          <a:xfrm>
            <a:off x="8813799" y="1064869"/>
            <a:ext cx="238323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Root: </a:t>
            </a:r>
            <a:r>
              <a:rPr i="1"/>
              <a:t>-dic, dict-</a:t>
            </a:r>
          </a:p>
        </p:txBody>
      </p:sp>
      <p:sp>
        <p:nvSpPr>
          <p:cNvPr id="331" name="abdicate, abdication…"/>
          <p:cNvSpPr txBox="1"/>
          <p:nvPr/>
        </p:nvSpPr>
        <p:spPr>
          <a:xfrm>
            <a:off x="4673141" y="2233268"/>
            <a:ext cx="5831434" cy="635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abdicate, abdication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addict, addiction, addictive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benediction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contradict, contradiction, contradictory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dedicate, dedication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dictate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dictator, dictatorial, dictatorship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diction, dictionary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dictum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edict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indicate, indicator, indication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indict, indictment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jurisdiction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malediction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predict, prediction, predictive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verdict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valedictorian</a:t>
            </a:r>
          </a:p>
        </p:txBody>
      </p:sp>
      <p:sp>
        <p:nvSpPr>
          <p:cNvPr id="332" name="Means: say, speak, tell"/>
          <p:cNvSpPr txBox="1"/>
          <p:nvPr/>
        </p:nvSpPr>
        <p:spPr>
          <a:xfrm>
            <a:off x="139699" y="5446369"/>
            <a:ext cx="338206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say, speak, tell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2"/>
      <p:bldP build="whole" bldLvl="1" animBg="1" rev="0" advAuto="0" spid="3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roup"/>
          <p:cNvGrpSpPr/>
          <p:nvPr/>
        </p:nvGrpSpPr>
        <p:grpSpPr>
          <a:xfrm>
            <a:off x="603939" y="1046658"/>
            <a:ext cx="7428759" cy="2324103"/>
            <a:chOff x="-1" y="0"/>
            <a:chExt cx="7428757" cy="2324102"/>
          </a:xfrm>
        </p:grpSpPr>
        <p:pic>
          <p:nvPicPr>
            <p:cNvPr id="334" name="pasted-image.jpeg" descr="pasted-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0"/>
              <a:ext cx="3492505" cy="2324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5" name="Rulers and Governments"/>
            <p:cNvSpPr txBox="1"/>
            <p:nvPr/>
          </p:nvSpPr>
          <p:spPr>
            <a:xfrm>
              <a:off x="3707757" y="284912"/>
              <a:ext cx="3721000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Rulers and Governments</a:t>
              </a:r>
            </a:p>
          </p:txBody>
        </p:sp>
      </p:grpSp>
      <p:sp>
        <p:nvSpPr>
          <p:cNvPr id="337" name="Root: -judg-,judic-"/>
          <p:cNvSpPr txBox="1"/>
          <p:nvPr/>
        </p:nvSpPr>
        <p:spPr>
          <a:xfrm>
            <a:off x="7983624" y="302869"/>
            <a:ext cx="277794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Root: </a:t>
            </a:r>
            <a:r>
              <a:rPr i="1"/>
              <a:t>-judg-,judic-</a:t>
            </a:r>
          </a:p>
        </p:txBody>
      </p:sp>
      <p:sp>
        <p:nvSpPr>
          <p:cNvPr id="338" name="adjudicate…"/>
          <p:cNvSpPr txBox="1"/>
          <p:nvPr/>
        </p:nvSpPr>
        <p:spPr>
          <a:xfrm>
            <a:off x="5092700" y="2620620"/>
            <a:ext cx="4860341" cy="4512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adjudicate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injudicious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judge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judgment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judgmental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judicial, judiciary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judicious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misjudge, misjudgment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nonjudgmental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prejudge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prejudice, prejudiced, prejudicial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sub judice</a:t>
            </a:r>
          </a:p>
        </p:txBody>
      </p:sp>
      <p:sp>
        <p:nvSpPr>
          <p:cNvPr id="339" name="Means: judge, decide"/>
          <p:cNvSpPr txBox="1"/>
          <p:nvPr/>
        </p:nvSpPr>
        <p:spPr>
          <a:xfrm>
            <a:off x="139697" y="5446369"/>
            <a:ext cx="321289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judge, decide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1"/>
      <p:bldP build="whole" bldLvl="1" animBg="1" rev="0" advAuto="0" spid="33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roup"/>
          <p:cNvGrpSpPr/>
          <p:nvPr/>
        </p:nvGrpSpPr>
        <p:grpSpPr>
          <a:xfrm>
            <a:off x="19739" y="7295057"/>
            <a:ext cx="7428759" cy="2324104"/>
            <a:chOff x="-1" y="0"/>
            <a:chExt cx="7428757" cy="2324103"/>
          </a:xfrm>
        </p:grpSpPr>
        <p:pic>
          <p:nvPicPr>
            <p:cNvPr id="341" name="pasted-image.jpeg" descr="pasted-image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" y="0"/>
              <a:ext cx="3492505" cy="2324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2" name="Rulers and Governments"/>
            <p:cNvSpPr txBox="1"/>
            <p:nvPr/>
          </p:nvSpPr>
          <p:spPr>
            <a:xfrm>
              <a:off x="3707757" y="284912"/>
              <a:ext cx="3721000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Rulers and Governments</a:t>
              </a:r>
            </a:p>
          </p:txBody>
        </p:sp>
      </p:grpSp>
      <p:sp>
        <p:nvSpPr>
          <p:cNvPr id="344" name="Roots: popl-; dem(o)-"/>
          <p:cNvSpPr txBox="1"/>
          <p:nvPr/>
        </p:nvSpPr>
        <p:spPr>
          <a:xfrm>
            <a:off x="6908800" y="391769"/>
            <a:ext cx="31958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</a:t>
            </a:r>
            <a:r>
              <a:rPr i="1"/>
              <a:t> popl-; dem(o)-</a:t>
            </a:r>
          </a:p>
        </p:txBody>
      </p:sp>
      <p:sp>
        <p:nvSpPr>
          <p:cNvPr id="345" name="demagogue, demagoguery…"/>
          <p:cNvSpPr txBox="1"/>
          <p:nvPr/>
        </p:nvSpPr>
        <p:spPr>
          <a:xfrm>
            <a:off x="6832599" y="1369669"/>
            <a:ext cx="4199841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demagogue, demagoguery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demographics, demography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epidemic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pandemic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undemocratic</a:t>
            </a:r>
          </a:p>
        </p:txBody>
      </p:sp>
      <p:sp>
        <p:nvSpPr>
          <p:cNvPr id="346" name="popular, populist…"/>
          <p:cNvSpPr txBox="1"/>
          <p:nvPr/>
        </p:nvSpPr>
        <p:spPr>
          <a:xfrm>
            <a:off x="762000" y="1096618"/>
            <a:ext cx="3736849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popular, populist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population, depopulation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popularity, populate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populace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populism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populous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populate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unpopular</a:t>
            </a:r>
          </a:p>
        </p:txBody>
      </p:sp>
      <p:sp>
        <p:nvSpPr>
          <p:cNvPr id="347" name="Means: the people"/>
          <p:cNvSpPr txBox="1"/>
          <p:nvPr/>
        </p:nvSpPr>
        <p:spPr>
          <a:xfrm>
            <a:off x="4305299" y="4328769"/>
            <a:ext cx="278953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the 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5" grpId="1"/>
      <p:bldP build="whole" bldLvl="1" animBg="1" rev="0" advAuto="0" spid="346" grpId="2"/>
      <p:bldP build="whole" bldLvl="1" animBg="1" rev="0" advAuto="0" spid="347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955" y="46829"/>
            <a:ext cx="4864102" cy="166370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Cities and Civics"/>
          <p:cNvSpPr txBox="1"/>
          <p:nvPr/>
        </p:nvSpPr>
        <p:spPr>
          <a:xfrm>
            <a:off x="5374587" y="480669"/>
            <a:ext cx="253502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Cities and Civics</a:t>
            </a:r>
          </a:p>
        </p:txBody>
      </p:sp>
      <p:sp>
        <p:nvSpPr>
          <p:cNvPr id="351" name="Roots: urb-; poli-,polis-"/>
          <p:cNvSpPr txBox="1"/>
          <p:nvPr/>
        </p:nvSpPr>
        <p:spPr>
          <a:xfrm>
            <a:off x="8711538" y="480669"/>
            <a:ext cx="355732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urb-; poli-,polis- </a:t>
            </a:r>
          </a:p>
        </p:txBody>
      </p:sp>
      <p:sp>
        <p:nvSpPr>
          <p:cNvPr id="352" name="urban…"/>
          <p:cNvSpPr txBox="1"/>
          <p:nvPr/>
        </p:nvSpPr>
        <p:spPr>
          <a:xfrm>
            <a:off x="253998" y="2055468"/>
            <a:ext cx="283555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urban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suburbs, suburban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exurbs, exurban</a:t>
            </a:r>
          </a:p>
        </p:txBody>
      </p:sp>
      <p:sp>
        <p:nvSpPr>
          <p:cNvPr id="353" name="acropolis…"/>
          <p:cNvSpPr txBox="1"/>
          <p:nvPr/>
        </p:nvSpPr>
        <p:spPr>
          <a:xfrm>
            <a:off x="4332173" y="2169770"/>
            <a:ext cx="5411420" cy="340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acropolis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Annapolis, Indianapolis, Minneapolis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apolitical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cosmopolitan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politics political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policy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police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necropolis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metropolis, metropolitan</a:t>
            </a:r>
          </a:p>
        </p:txBody>
      </p:sp>
      <p:sp>
        <p:nvSpPr>
          <p:cNvPr id="354" name="Means: city"/>
          <p:cNvSpPr txBox="1"/>
          <p:nvPr/>
        </p:nvSpPr>
        <p:spPr>
          <a:xfrm>
            <a:off x="3606799" y="6335369"/>
            <a:ext cx="177363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city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2"/>
      <p:bldP build="whole" bldLvl="1" animBg="1" rev="0" advAuto="0" spid="354" grpId="3"/>
      <p:bldP build="whole" bldLvl="1" animBg="1" rev="0" advAuto="0" spid="35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55" y="1532729"/>
            <a:ext cx="4864102" cy="1663703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Cities and Civics"/>
          <p:cNvSpPr txBox="1"/>
          <p:nvPr/>
        </p:nvSpPr>
        <p:spPr>
          <a:xfrm>
            <a:off x="5374587" y="480669"/>
            <a:ext cx="253502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Cities and Civics</a:t>
            </a:r>
          </a:p>
        </p:txBody>
      </p:sp>
      <p:sp>
        <p:nvSpPr>
          <p:cNvPr id="358" name="Roots: civ-; cit-; milit-"/>
          <p:cNvSpPr txBox="1"/>
          <p:nvPr/>
        </p:nvSpPr>
        <p:spPr>
          <a:xfrm>
            <a:off x="6959599" y="1483969"/>
            <a:ext cx="325221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civ-; cit-; milit-</a:t>
            </a:r>
          </a:p>
        </p:txBody>
      </p:sp>
      <p:sp>
        <p:nvSpPr>
          <p:cNvPr id="359" name="civil, civilization, civilized…"/>
          <p:cNvSpPr txBox="1"/>
          <p:nvPr/>
        </p:nvSpPr>
        <p:spPr>
          <a:xfrm>
            <a:off x="34898" y="3414369"/>
            <a:ext cx="6140806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civil, civilization, civilized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civics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citizen, citizenship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civil service, civil engineer, civil ceremony</a:t>
            </a:r>
          </a:p>
        </p:txBody>
      </p:sp>
      <p:sp>
        <p:nvSpPr>
          <p:cNvPr id="360" name="military, militant…"/>
          <p:cNvSpPr txBox="1"/>
          <p:nvPr/>
        </p:nvSpPr>
        <p:spPr>
          <a:xfrm>
            <a:off x="7188199" y="3255619"/>
            <a:ext cx="2414627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military, militant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demilitarize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militate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militia</a:t>
            </a:r>
          </a:p>
        </p:txBody>
      </p:sp>
      <p:sp>
        <p:nvSpPr>
          <p:cNvPr id="361" name="Means: civil; citizen…"/>
          <p:cNvSpPr txBox="1"/>
          <p:nvPr/>
        </p:nvSpPr>
        <p:spPr>
          <a:xfrm>
            <a:off x="5178195" y="6290919"/>
            <a:ext cx="484814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Means: civil; citizen</a:t>
            </a:r>
          </a:p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solidier, fighting, military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3"/>
      <p:bldP build="whole" bldLvl="1" animBg="1" rev="0" advAuto="0" spid="360" grpId="1"/>
      <p:bldP build="whole" bldLvl="1" animBg="1" rev="0" advAuto="0" spid="35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25-01-17 at 8.14.13 PM.png" descr="Screen Shot 2025-01-17 at 8.14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2881" y="2618629"/>
            <a:ext cx="7677867" cy="6117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reen Shot 2025-01-17 at 7.04.39 PM.png" descr="Screen Shot 2025-01-17 at 7.04.3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1613" y="1196974"/>
            <a:ext cx="4187945" cy="15586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8" name="Group"/>
          <p:cNvGrpSpPr/>
          <p:nvPr/>
        </p:nvGrpSpPr>
        <p:grpSpPr>
          <a:xfrm>
            <a:off x="2645367" y="3976154"/>
            <a:ext cx="4731158" cy="3737236"/>
            <a:chOff x="0" y="0"/>
            <a:chExt cx="4731157" cy="3737235"/>
          </a:xfrm>
        </p:grpSpPr>
        <p:sp>
          <p:nvSpPr>
            <p:cNvPr id="150" name="Oval"/>
            <p:cNvSpPr/>
            <p:nvPr/>
          </p:nvSpPr>
          <p:spPr>
            <a:xfrm>
              <a:off x="332176" y="0"/>
              <a:ext cx="884562" cy="301486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1" name="Oval"/>
            <p:cNvSpPr/>
            <p:nvPr/>
          </p:nvSpPr>
          <p:spPr>
            <a:xfrm>
              <a:off x="16710" y="2994084"/>
              <a:ext cx="677336" cy="381339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2" name="Oval"/>
            <p:cNvSpPr/>
            <p:nvPr/>
          </p:nvSpPr>
          <p:spPr>
            <a:xfrm>
              <a:off x="1300681" y="2613495"/>
              <a:ext cx="677335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3" name="Oval"/>
            <p:cNvSpPr/>
            <p:nvPr/>
          </p:nvSpPr>
          <p:spPr>
            <a:xfrm>
              <a:off x="216170" y="1388786"/>
              <a:ext cx="677336" cy="301487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4" name="Oval"/>
            <p:cNvSpPr/>
            <p:nvPr/>
          </p:nvSpPr>
          <p:spPr>
            <a:xfrm>
              <a:off x="0" y="1590487"/>
              <a:ext cx="583372" cy="301487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5" name="Oval"/>
            <p:cNvSpPr/>
            <p:nvPr/>
          </p:nvSpPr>
          <p:spPr>
            <a:xfrm>
              <a:off x="1300681" y="3355896"/>
              <a:ext cx="677335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6" name="Oval"/>
            <p:cNvSpPr/>
            <p:nvPr/>
          </p:nvSpPr>
          <p:spPr>
            <a:xfrm>
              <a:off x="2065228" y="1590487"/>
              <a:ext cx="1026991" cy="301487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57" name="Oval"/>
            <p:cNvSpPr/>
            <p:nvPr/>
          </p:nvSpPr>
          <p:spPr>
            <a:xfrm>
              <a:off x="3846596" y="2848877"/>
              <a:ext cx="884562" cy="381339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159" name="Oval Oval" descr="Oval 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3998" y="7762155"/>
            <a:ext cx="946277" cy="336160"/>
          </a:xfrm>
          <a:prstGeom prst="rect">
            <a:avLst/>
          </a:prstGeom>
        </p:spPr>
      </p:pic>
      <p:pic>
        <p:nvPicPr>
          <p:cNvPr id="161" name="Oval Oval" descr="Oval 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05900" y="4324494"/>
            <a:ext cx="946277" cy="336160"/>
          </a:xfrm>
          <a:prstGeom prst="rect">
            <a:avLst/>
          </a:prstGeom>
        </p:spPr>
      </p:pic>
      <p:pic>
        <p:nvPicPr>
          <p:cNvPr id="163" name="Oval Oval" descr="Oval Oval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18193" y="4132515"/>
            <a:ext cx="946277" cy="336160"/>
          </a:xfrm>
          <a:prstGeom prst="rect">
            <a:avLst/>
          </a:prstGeom>
        </p:spPr>
      </p:pic>
      <p:pic>
        <p:nvPicPr>
          <p:cNvPr id="165" name="Oval Oval" descr="Oval Oval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81268" y="7179478"/>
            <a:ext cx="946277" cy="336160"/>
          </a:xfrm>
          <a:prstGeom prst="rect">
            <a:avLst/>
          </a:prstGeom>
        </p:spPr>
      </p:pic>
      <p:pic>
        <p:nvPicPr>
          <p:cNvPr id="167" name="Oval Oval" descr="Oval Oval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0427" y="7911843"/>
            <a:ext cx="946277" cy="3361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354" y="3450430"/>
            <a:ext cx="4864104" cy="1663703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Cities and Civics"/>
          <p:cNvSpPr txBox="1"/>
          <p:nvPr/>
        </p:nvSpPr>
        <p:spPr>
          <a:xfrm>
            <a:off x="7000188" y="353669"/>
            <a:ext cx="253502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Cities and Civics</a:t>
            </a:r>
          </a:p>
        </p:txBody>
      </p:sp>
      <p:sp>
        <p:nvSpPr>
          <p:cNvPr id="365" name="Base: secu-, secut-"/>
          <p:cNvSpPr txBox="1"/>
          <p:nvPr/>
        </p:nvSpPr>
        <p:spPr>
          <a:xfrm>
            <a:off x="7277100" y="1166469"/>
            <a:ext cx="291998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Base: </a:t>
            </a:r>
            <a:r>
              <a:rPr i="1"/>
              <a:t>secu-, secut-</a:t>
            </a:r>
          </a:p>
        </p:txBody>
      </p:sp>
      <p:sp>
        <p:nvSpPr>
          <p:cNvPr id="366" name="consecutive…"/>
          <p:cNvSpPr txBox="1"/>
          <p:nvPr/>
        </p:nvSpPr>
        <p:spPr>
          <a:xfrm>
            <a:off x="5727699" y="2303120"/>
            <a:ext cx="5240123" cy="4512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consecutive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consequence, consequential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execute, execution, executioner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executive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executor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inconsequential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persecute, persecution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prosecute, prosecution, prosecutor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sect, sectarian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sequel, prequel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sequence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sequential</a:t>
            </a:r>
          </a:p>
        </p:txBody>
      </p:sp>
      <p:sp>
        <p:nvSpPr>
          <p:cNvPr id="367" name="Means: to follow"/>
          <p:cNvSpPr txBox="1"/>
          <p:nvPr/>
        </p:nvSpPr>
        <p:spPr>
          <a:xfrm>
            <a:off x="1917700" y="1331569"/>
            <a:ext cx="251216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to follow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6" grpId="1"/>
      <p:bldP build="whole" bldLvl="1" animBg="1" rev="0" advAuto="0" spid="367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4" y="5647530"/>
            <a:ext cx="4864104" cy="1663703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Cities and Civics"/>
          <p:cNvSpPr txBox="1"/>
          <p:nvPr/>
        </p:nvSpPr>
        <p:spPr>
          <a:xfrm>
            <a:off x="5755587" y="417169"/>
            <a:ext cx="253502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Cities and Civics</a:t>
            </a:r>
          </a:p>
        </p:txBody>
      </p:sp>
      <p:sp>
        <p:nvSpPr>
          <p:cNvPr id="371" name="Roots: equi-; egal-"/>
          <p:cNvSpPr txBox="1"/>
          <p:nvPr/>
        </p:nvSpPr>
        <p:spPr>
          <a:xfrm>
            <a:off x="6134099" y="1280769"/>
            <a:ext cx="280629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equi-; egal-</a:t>
            </a:r>
          </a:p>
        </p:txBody>
      </p:sp>
      <p:sp>
        <p:nvSpPr>
          <p:cNvPr id="372" name="adequate, inadequate…"/>
          <p:cNvSpPr txBox="1"/>
          <p:nvPr/>
        </p:nvSpPr>
        <p:spPr>
          <a:xfrm>
            <a:off x="6654800" y="1776068"/>
            <a:ext cx="3859378" cy="524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adequate, inadequate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Ecuador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egalitarian, egalitarianism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equity, equitable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equator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equatorial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equidistant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equilateral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equilibrium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equinox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equivocal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equivocate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unequivocal</a:t>
            </a:r>
          </a:p>
        </p:txBody>
      </p:sp>
      <p:sp>
        <p:nvSpPr>
          <p:cNvPr id="373" name="Means: equal, fair"/>
          <p:cNvSpPr txBox="1"/>
          <p:nvPr/>
        </p:nvSpPr>
        <p:spPr>
          <a:xfrm>
            <a:off x="1308098" y="963269"/>
            <a:ext cx="26932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equal, fair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2"/>
      <p:bldP build="whole" bldLvl="1" animBg="1" rev="0" advAuto="0" spid="37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4" y="7806531"/>
            <a:ext cx="4864104" cy="1663704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Cities and Civics"/>
          <p:cNvSpPr txBox="1"/>
          <p:nvPr/>
        </p:nvSpPr>
        <p:spPr>
          <a:xfrm>
            <a:off x="6288987" y="264769"/>
            <a:ext cx="253502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Cities and Civics</a:t>
            </a:r>
          </a:p>
        </p:txBody>
      </p:sp>
      <p:sp>
        <p:nvSpPr>
          <p:cNvPr id="377" name="Roots: greg-; integr-"/>
          <p:cNvSpPr txBox="1"/>
          <p:nvPr/>
        </p:nvSpPr>
        <p:spPr>
          <a:xfrm>
            <a:off x="6654799" y="1077569"/>
            <a:ext cx="30662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greg-; integr-</a:t>
            </a:r>
          </a:p>
        </p:txBody>
      </p:sp>
      <p:sp>
        <p:nvSpPr>
          <p:cNvPr id="378" name="aggregate…"/>
          <p:cNvSpPr txBox="1"/>
          <p:nvPr/>
        </p:nvSpPr>
        <p:spPr>
          <a:xfrm>
            <a:off x="6680199" y="2036420"/>
            <a:ext cx="4189477" cy="4512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aggregate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congregate, congregation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desegregate, desegregation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disintegrate, disintegration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egregious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gregarious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integer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integral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integrate, integration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integrity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reintegrate, reintegration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segregate, segregation</a:t>
            </a:r>
          </a:p>
        </p:txBody>
      </p:sp>
      <p:sp>
        <p:nvSpPr>
          <p:cNvPr id="379" name="Means: flock; wholeness"/>
          <p:cNvSpPr txBox="1"/>
          <p:nvPr/>
        </p:nvSpPr>
        <p:spPr>
          <a:xfrm>
            <a:off x="1485899" y="1217269"/>
            <a:ext cx="369204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flock; wholeness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9" grpId="2"/>
      <p:bldP build="whole" bldLvl="1" animBg="1" rev="0" advAuto="0" spid="37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ltures and Beliefs"/>
          <p:cNvSpPr txBox="1"/>
          <p:nvPr/>
        </p:nvSpPr>
        <p:spPr>
          <a:xfrm>
            <a:off x="4983579" y="480669"/>
            <a:ext cx="303763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Cultures and Beliefs</a:t>
            </a:r>
          </a:p>
        </p:txBody>
      </p:sp>
      <p:pic>
        <p:nvPicPr>
          <p:cNvPr id="38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90" y="789731"/>
            <a:ext cx="3289306" cy="2463801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Roots: the(o)-; de(i)-; divin-"/>
          <p:cNvSpPr txBox="1"/>
          <p:nvPr/>
        </p:nvSpPr>
        <p:spPr>
          <a:xfrm>
            <a:off x="5029200" y="1483969"/>
            <a:ext cx="400263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the(o)-; de(i)-; divin-</a:t>
            </a:r>
          </a:p>
        </p:txBody>
      </p:sp>
      <p:sp>
        <p:nvSpPr>
          <p:cNvPr id="384" name="apotheosis…"/>
          <p:cNvSpPr txBox="1"/>
          <p:nvPr/>
        </p:nvSpPr>
        <p:spPr>
          <a:xfrm>
            <a:off x="5206999" y="2487268"/>
            <a:ext cx="5801565" cy="524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apotheosis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atheism, atheistic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deify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deism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divine, divinity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monotheism, monotheist, monotheistic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pantheon, Pantheon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polytheism polytheistic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theism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theocracy, theocratic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theologian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theological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theology</a:t>
            </a:r>
          </a:p>
        </p:txBody>
      </p:sp>
      <p:sp>
        <p:nvSpPr>
          <p:cNvPr id="385" name="Means: god"/>
          <p:cNvSpPr txBox="1"/>
          <p:nvPr/>
        </p:nvSpPr>
        <p:spPr>
          <a:xfrm>
            <a:off x="9563099" y="480669"/>
            <a:ext cx="181325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god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2"/>
      <p:bldP build="whole" bldLvl="1" animBg="1" rev="0" advAuto="0" spid="38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ltures and Beliefs"/>
          <p:cNvSpPr txBox="1"/>
          <p:nvPr/>
        </p:nvSpPr>
        <p:spPr>
          <a:xfrm>
            <a:off x="4983579" y="302869"/>
            <a:ext cx="303763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Cultures and Beliefs</a:t>
            </a:r>
          </a:p>
        </p:txBody>
      </p:sp>
      <p:pic>
        <p:nvPicPr>
          <p:cNvPr id="388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092" y="1589829"/>
            <a:ext cx="3289302" cy="2463803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Roots: vert-; vers-"/>
          <p:cNvSpPr txBox="1"/>
          <p:nvPr/>
        </p:nvSpPr>
        <p:spPr>
          <a:xfrm>
            <a:off x="5041899" y="734669"/>
            <a:ext cx="273923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vert-; vers-</a:t>
            </a:r>
          </a:p>
        </p:txBody>
      </p:sp>
      <p:sp>
        <p:nvSpPr>
          <p:cNvPr id="390" name="adverse, adversity…"/>
          <p:cNvSpPr txBox="1"/>
          <p:nvPr/>
        </p:nvSpPr>
        <p:spPr>
          <a:xfrm>
            <a:off x="3086099" y="2915050"/>
            <a:ext cx="3880105" cy="524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adverse, adversity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advertise, advertisement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anniversary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averse, aversion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controversy, controversial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convert, conversion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convertible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diverse, diversion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divert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extrovert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inadvertent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incontrovertible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introvert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invert, inverse, inversion</a:t>
            </a:r>
          </a:p>
        </p:txBody>
      </p:sp>
      <p:sp>
        <p:nvSpPr>
          <p:cNvPr id="391" name="pervert, perverse, perversion…"/>
          <p:cNvSpPr txBox="1"/>
          <p:nvPr/>
        </p:nvSpPr>
        <p:spPr>
          <a:xfrm>
            <a:off x="7658100" y="2718200"/>
            <a:ext cx="4693616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pervert, perverse, perversion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revert, reverse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subvert, subversion, subversive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traverse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universal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universe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versatile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version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vertigo</a:t>
            </a:r>
          </a:p>
        </p:txBody>
      </p:sp>
      <p:sp>
        <p:nvSpPr>
          <p:cNvPr id="392" name="Means: turn, change"/>
          <p:cNvSpPr txBox="1"/>
          <p:nvPr/>
        </p:nvSpPr>
        <p:spPr>
          <a:xfrm>
            <a:off x="8559799" y="1229969"/>
            <a:ext cx="30894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turn, 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3"/>
      <p:bldP build="whole" bldLvl="1" animBg="1" rev="0" advAuto="0" spid="390" grpId="2"/>
      <p:bldP build="whole" bldLvl="1" animBg="1" rev="0" advAuto="0" spid="39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ltures and Beliefs"/>
          <p:cNvSpPr txBox="1"/>
          <p:nvPr/>
        </p:nvSpPr>
        <p:spPr>
          <a:xfrm>
            <a:off x="5224879" y="506069"/>
            <a:ext cx="303763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Cultures and Beliefs</a:t>
            </a:r>
          </a:p>
        </p:txBody>
      </p:sp>
      <p:pic>
        <p:nvPicPr>
          <p:cNvPr id="395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91" y="3367830"/>
            <a:ext cx="3289304" cy="2463803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Roots: human-; anthroprop(o)-"/>
          <p:cNvSpPr txBox="1"/>
          <p:nvPr/>
        </p:nvSpPr>
        <p:spPr>
          <a:xfrm>
            <a:off x="5075072" y="1420469"/>
            <a:ext cx="455645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human-; anthroprop(o)-</a:t>
            </a:r>
          </a:p>
        </p:txBody>
      </p:sp>
      <p:sp>
        <p:nvSpPr>
          <p:cNvPr id="397" name="anthropocentric…"/>
          <p:cNvSpPr txBox="1"/>
          <p:nvPr/>
        </p:nvSpPr>
        <p:spPr>
          <a:xfrm>
            <a:off x="3454399" y="2792068"/>
            <a:ext cx="4110839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anthropocentric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anthropology, anthropology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anthropomorphic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misanthrope, misanthropic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philanthropy, philanthropic</a:t>
            </a:r>
          </a:p>
        </p:txBody>
      </p:sp>
      <p:sp>
        <p:nvSpPr>
          <p:cNvPr id="398" name="human, humanity…"/>
          <p:cNvSpPr txBox="1"/>
          <p:nvPr/>
        </p:nvSpPr>
        <p:spPr>
          <a:xfrm>
            <a:off x="7340599" y="5459069"/>
            <a:ext cx="3223261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human, humanity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humane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humanist, humanistic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humanities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inhuman, inhumane</a:t>
            </a:r>
          </a:p>
        </p:txBody>
      </p:sp>
      <p:sp>
        <p:nvSpPr>
          <p:cNvPr id="399" name="Means: mankind, human,…"/>
          <p:cNvSpPr txBox="1"/>
          <p:nvPr/>
        </p:nvSpPr>
        <p:spPr>
          <a:xfrm>
            <a:off x="8762999" y="1972920"/>
            <a:ext cx="3839262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Means: mankind, human, </a:t>
            </a:r>
          </a:p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being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1"/>
      <p:bldP build="whole" bldLvl="1" animBg="1" rev="0" advAuto="0" spid="399" grpId="3"/>
      <p:bldP build="whole" bldLvl="1" animBg="1" rev="0" advAuto="0" spid="39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ltures and Beliefs"/>
          <p:cNvSpPr txBox="1"/>
          <p:nvPr/>
        </p:nvSpPr>
        <p:spPr>
          <a:xfrm>
            <a:off x="5275679" y="785469"/>
            <a:ext cx="30376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Cultures and Beliefs</a:t>
            </a:r>
          </a:p>
        </p:txBody>
      </p:sp>
      <p:pic>
        <p:nvPicPr>
          <p:cNvPr id="40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991" y="5679230"/>
            <a:ext cx="3289304" cy="2463803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Roots: serv-, servat-; liber-, liberat-"/>
          <p:cNvSpPr txBox="1"/>
          <p:nvPr/>
        </p:nvSpPr>
        <p:spPr>
          <a:xfrm>
            <a:off x="5689600" y="1737970"/>
            <a:ext cx="520568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serv-, servat-; liber-, liberat-</a:t>
            </a:r>
          </a:p>
        </p:txBody>
      </p:sp>
      <p:sp>
        <p:nvSpPr>
          <p:cNvPr id="404" name="liberals liberality…"/>
          <p:cNvSpPr txBox="1"/>
          <p:nvPr/>
        </p:nvSpPr>
        <p:spPr>
          <a:xfrm>
            <a:off x="7264400" y="4785969"/>
            <a:ext cx="2742896" cy="2670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liberals liberality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liberate, liberation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illiberal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Liberia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libertarian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libertine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liberty</a:t>
            </a:r>
          </a:p>
        </p:txBody>
      </p:sp>
      <p:sp>
        <p:nvSpPr>
          <p:cNvPr id="405" name="conserve…"/>
          <p:cNvSpPr txBox="1"/>
          <p:nvPr/>
        </p:nvSpPr>
        <p:spPr>
          <a:xfrm>
            <a:off x="368296" y="2074520"/>
            <a:ext cx="4586022" cy="3775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conserve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conservation, conservationist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conservatism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conservative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conservatory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observe, observer, observation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preservation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preservative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reserve, reservation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reservoir</a:t>
            </a:r>
          </a:p>
        </p:txBody>
      </p:sp>
      <p:sp>
        <p:nvSpPr>
          <p:cNvPr id="406" name="Means: hold, serve…"/>
          <p:cNvSpPr txBox="1"/>
          <p:nvPr/>
        </p:nvSpPr>
        <p:spPr>
          <a:xfrm>
            <a:off x="6375400" y="2709520"/>
            <a:ext cx="2846528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Means: hold, serve</a:t>
            </a:r>
          </a:p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free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6" grpId="3"/>
      <p:bldP build="whole" bldLvl="1" animBg="1" rev="0" advAuto="0" spid="404" grpId="2"/>
      <p:bldP build="whole" bldLvl="1" animBg="1" rev="0" advAuto="0" spid="40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ltures and Beliefs"/>
          <p:cNvSpPr txBox="1"/>
          <p:nvPr/>
        </p:nvSpPr>
        <p:spPr>
          <a:xfrm>
            <a:off x="5580479" y="671169"/>
            <a:ext cx="30376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Cultures and Beliefs</a:t>
            </a:r>
          </a:p>
        </p:txBody>
      </p:sp>
      <p:pic>
        <p:nvPicPr>
          <p:cNvPr id="40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4108" y="7190530"/>
            <a:ext cx="3289302" cy="246380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Roots: fid-, fidel-; cred-, credit"/>
          <p:cNvSpPr txBox="1"/>
          <p:nvPr/>
        </p:nvSpPr>
        <p:spPr>
          <a:xfrm>
            <a:off x="5994399" y="1623669"/>
            <a:ext cx="450586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fid-, fidel-; cred-, credit</a:t>
            </a:r>
          </a:p>
        </p:txBody>
      </p:sp>
      <p:sp>
        <p:nvSpPr>
          <p:cNvPr id="411" name="diffident, diffidence…"/>
          <p:cNvSpPr txBox="1"/>
          <p:nvPr/>
        </p:nvSpPr>
        <p:spPr>
          <a:xfrm>
            <a:off x="520699" y="1610969"/>
            <a:ext cx="3201316" cy="414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diffident, diffidence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fidelity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infidel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infidelity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mala fide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perfidy, perfidious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bonafide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confident, confidante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affidavit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confide, confidence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confidential</a:t>
            </a:r>
          </a:p>
        </p:txBody>
      </p:sp>
      <p:sp>
        <p:nvSpPr>
          <p:cNvPr id="412" name="credit, creditor…"/>
          <p:cNvSpPr txBox="1"/>
          <p:nvPr/>
        </p:nvSpPr>
        <p:spPr>
          <a:xfrm>
            <a:off x="5969000" y="2353918"/>
            <a:ext cx="3381757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credit, creditor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accredit, accreditation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credible, credibility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credo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credulity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incredible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discredit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creed</a:t>
            </a:r>
          </a:p>
        </p:txBody>
      </p:sp>
      <p:sp>
        <p:nvSpPr>
          <p:cNvPr id="413" name="Means:  trust…"/>
          <p:cNvSpPr txBox="1"/>
          <p:nvPr/>
        </p:nvSpPr>
        <p:spPr>
          <a:xfrm>
            <a:off x="4419600" y="6176619"/>
            <a:ext cx="2095500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Means:  trust</a:t>
            </a:r>
          </a:p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belief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2"/>
      <p:bldP build="whole" bldLvl="1" animBg="1" rev="0" advAuto="0" spid="413" grpId="3"/>
      <p:bldP build="whole" bldLvl="1" animBg="1" rev="0" advAuto="0" spid="41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History"/>
          <p:cNvSpPr txBox="1"/>
          <p:nvPr/>
        </p:nvSpPr>
        <p:spPr>
          <a:xfrm>
            <a:off x="6502400" y="480669"/>
            <a:ext cx="115275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16" name="Roots: bell-; pac-"/>
          <p:cNvSpPr txBox="1"/>
          <p:nvPr/>
        </p:nvSpPr>
        <p:spPr>
          <a:xfrm>
            <a:off x="6845299" y="1356969"/>
            <a:ext cx="261457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bell-; pac-</a:t>
            </a:r>
          </a:p>
        </p:txBody>
      </p:sp>
      <p:pic>
        <p:nvPicPr>
          <p:cNvPr id="417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66" y="455414"/>
            <a:ext cx="3492504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antebellum…"/>
          <p:cNvSpPr txBox="1"/>
          <p:nvPr/>
        </p:nvSpPr>
        <p:spPr>
          <a:xfrm>
            <a:off x="605126" y="3808069"/>
            <a:ext cx="3849016" cy="2670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antebellum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bellicose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belligerence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belligerent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casus belli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postbellum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rebel, rebellion, rebellious</a:t>
            </a:r>
          </a:p>
        </p:txBody>
      </p:sp>
      <p:sp>
        <p:nvSpPr>
          <p:cNvPr id="419" name="pact…"/>
          <p:cNvSpPr txBox="1"/>
          <p:nvPr/>
        </p:nvSpPr>
        <p:spPr>
          <a:xfrm>
            <a:off x="6565899" y="3941419"/>
            <a:ext cx="2584401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pact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pacifist, pacifism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pacify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Pacific</a:t>
            </a:r>
          </a:p>
        </p:txBody>
      </p:sp>
      <p:sp>
        <p:nvSpPr>
          <p:cNvPr id="420" name="Means: war…"/>
          <p:cNvSpPr txBox="1"/>
          <p:nvPr/>
        </p:nvSpPr>
        <p:spPr>
          <a:xfrm>
            <a:off x="8788400" y="2214220"/>
            <a:ext cx="2186636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Means: war</a:t>
            </a:r>
          </a:p>
          <a:p>
            <a: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        peace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8" grpId="2"/>
      <p:bldP build="whole" bldLvl="1" animBg="1" rev="0" advAuto="0" spid="419" grpId="1"/>
      <p:bldP build="whole" bldLvl="1" animBg="1" rev="0" advAuto="0" spid="420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History"/>
          <p:cNvSpPr txBox="1"/>
          <p:nvPr/>
        </p:nvSpPr>
        <p:spPr>
          <a:xfrm>
            <a:off x="7239000" y="480669"/>
            <a:ext cx="115275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23" name="Roots: annu-; enni-"/>
          <p:cNvSpPr txBox="1"/>
          <p:nvPr/>
        </p:nvSpPr>
        <p:spPr>
          <a:xfrm>
            <a:off x="7188199" y="1445869"/>
            <a:ext cx="292486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Roots: </a:t>
            </a:r>
            <a:r>
              <a:rPr i="1"/>
              <a:t>annu-; enni-</a:t>
            </a:r>
          </a:p>
        </p:txBody>
      </p:sp>
      <p:pic>
        <p:nvPicPr>
          <p:cNvPr id="424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67" y="1547612"/>
            <a:ext cx="3492502" cy="2324103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annual…"/>
          <p:cNvSpPr txBox="1"/>
          <p:nvPr/>
        </p:nvSpPr>
        <p:spPr>
          <a:xfrm>
            <a:off x="7340599" y="2104483"/>
            <a:ext cx="1885798" cy="4512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annual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annuity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annals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anniversary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biannual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bicentennial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biennial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centennial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millennium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perenial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quadrennial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semiannual</a:t>
            </a:r>
          </a:p>
        </p:txBody>
      </p:sp>
      <p:sp>
        <p:nvSpPr>
          <p:cNvPr id="426" name="Means: year"/>
          <p:cNvSpPr txBox="1"/>
          <p:nvPr/>
        </p:nvSpPr>
        <p:spPr>
          <a:xfrm>
            <a:off x="2959100" y="4760569"/>
            <a:ext cx="188122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year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2"/>
      <p:bldP build="whole" bldLvl="1" animBg="1" rev="0" advAuto="0" spid="4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creen Shot 2025-01-17 at 8.31.18 PM.png" descr="Screen Shot 2025-01-17 at 8.31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7946" y="1213284"/>
            <a:ext cx="6395493" cy="7824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oup"/>
          <p:cNvGrpSpPr/>
          <p:nvPr/>
        </p:nvGrpSpPr>
        <p:grpSpPr>
          <a:xfrm>
            <a:off x="4135399" y="1879912"/>
            <a:ext cx="5372416" cy="6120188"/>
            <a:chOff x="0" y="0"/>
            <a:chExt cx="5372414" cy="6120186"/>
          </a:xfrm>
        </p:grpSpPr>
        <p:sp>
          <p:nvSpPr>
            <p:cNvPr id="171" name="Oval"/>
            <p:cNvSpPr/>
            <p:nvPr/>
          </p:nvSpPr>
          <p:spPr>
            <a:xfrm>
              <a:off x="939693" y="2624533"/>
              <a:ext cx="884562" cy="340094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2" name="Oval"/>
            <p:cNvSpPr/>
            <p:nvPr/>
          </p:nvSpPr>
          <p:spPr>
            <a:xfrm>
              <a:off x="4695080" y="762143"/>
              <a:ext cx="677335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3" name="Oval"/>
            <p:cNvSpPr/>
            <p:nvPr/>
          </p:nvSpPr>
          <p:spPr>
            <a:xfrm>
              <a:off x="0" y="2261879"/>
              <a:ext cx="677334" cy="381339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4" name="Oval"/>
            <p:cNvSpPr/>
            <p:nvPr/>
          </p:nvSpPr>
          <p:spPr>
            <a:xfrm>
              <a:off x="4163192" y="1006959"/>
              <a:ext cx="389673" cy="301488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5" name="Oval"/>
            <p:cNvSpPr/>
            <p:nvPr/>
          </p:nvSpPr>
          <p:spPr>
            <a:xfrm>
              <a:off x="3767754" y="3761360"/>
              <a:ext cx="583374" cy="301488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6" name="Oval"/>
            <p:cNvSpPr/>
            <p:nvPr/>
          </p:nvSpPr>
          <p:spPr>
            <a:xfrm>
              <a:off x="1370382" y="1104831"/>
              <a:ext cx="677335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7" name="Oval"/>
            <p:cNvSpPr/>
            <p:nvPr/>
          </p:nvSpPr>
          <p:spPr>
            <a:xfrm>
              <a:off x="1565745" y="2301805"/>
              <a:ext cx="583373" cy="301487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8" name="Oval"/>
            <p:cNvSpPr/>
            <p:nvPr/>
          </p:nvSpPr>
          <p:spPr>
            <a:xfrm>
              <a:off x="274284" y="5818699"/>
              <a:ext cx="389672" cy="301488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9" name="Oval"/>
            <p:cNvSpPr/>
            <p:nvPr/>
          </p:nvSpPr>
          <p:spPr>
            <a:xfrm>
              <a:off x="3431667" y="5154849"/>
              <a:ext cx="789656" cy="301488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0" name="Oval"/>
            <p:cNvSpPr/>
            <p:nvPr/>
          </p:nvSpPr>
          <p:spPr>
            <a:xfrm>
              <a:off x="1989109" y="4384660"/>
              <a:ext cx="583372" cy="301487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1" name="Oval"/>
            <p:cNvSpPr/>
            <p:nvPr/>
          </p:nvSpPr>
          <p:spPr>
            <a:xfrm>
              <a:off x="274284" y="4897726"/>
              <a:ext cx="389672" cy="224718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2" name="Oval"/>
            <p:cNvSpPr/>
            <p:nvPr/>
          </p:nvSpPr>
          <p:spPr>
            <a:xfrm>
              <a:off x="3625854" y="1006959"/>
              <a:ext cx="523602" cy="301488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Oval"/>
            <p:cNvSpPr/>
            <p:nvPr/>
          </p:nvSpPr>
          <p:spPr>
            <a:xfrm>
              <a:off x="227530" y="-1"/>
              <a:ext cx="1026991" cy="381340"/>
            </a:xfrm>
            <a:prstGeom prst="ellipse">
              <a:avLst/>
            </a:prstGeom>
            <a:noFill/>
            <a:ln w="25400" cap="flat">
              <a:solidFill>
                <a:srgbClr val="323ED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185" name="Oval Oval" descr="Oval 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8053" y="6848663"/>
            <a:ext cx="946277" cy="3361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History"/>
          <p:cNvSpPr txBox="1"/>
          <p:nvPr/>
        </p:nvSpPr>
        <p:spPr>
          <a:xfrm>
            <a:off x="7518400" y="823569"/>
            <a:ext cx="11527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29" name="Root: stru-, struct-"/>
          <p:cNvSpPr txBox="1"/>
          <p:nvPr/>
        </p:nvSpPr>
        <p:spPr>
          <a:xfrm>
            <a:off x="7861300" y="1636370"/>
            <a:ext cx="283494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Root: </a:t>
            </a:r>
            <a:r>
              <a:rPr i="1"/>
              <a:t>stru-, struct-</a:t>
            </a:r>
          </a:p>
        </p:txBody>
      </p:sp>
      <p:pic>
        <p:nvPicPr>
          <p:cNvPr id="430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766" y="3452614"/>
            <a:ext cx="3492504" cy="2324103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construct, construction…"/>
          <p:cNvSpPr txBox="1"/>
          <p:nvPr/>
        </p:nvSpPr>
        <p:spPr>
          <a:xfrm>
            <a:off x="5194299" y="2614270"/>
            <a:ext cx="5369053" cy="488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construct, construction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construe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deconstruct, deconstruction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infrastructure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instruct, instruction, instructor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instrument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instrumental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misconstrue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obstruct, obstruction, obstructionist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substructure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superstructure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reconstruct, reconstruction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structure</a:t>
            </a:r>
          </a:p>
        </p:txBody>
      </p:sp>
      <p:sp>
        <p:nvSpPr>
          <p:cNvPr id="432" name="Means: build"/>
          <p:cNvSpPr txBox="1"/>
          <p:nvPr/>
        </p:nvSpPr>
        <p:spPr>
          <a:xfrm>
            <a:off x="2120900" y="925169"/>
            <a:ext cx="19650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build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2" grpId="2"/>
      <p:bldP build="whole" bldLvl="1" animBg="1" rev="0" advAuto="0" spid="43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History"/>
          <p:cNvSpPr txBox="1"/>
          <p:nvPr/>
        </p:nvSpPr>
        <p:spPr>
          <a:xfrm>
            <a:off x="7543800" y="1115669"/>
            <a:ext cx="11527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35" name="Root: grad-, gress-"/>
          <p:cNvSpPr txBox="1"/>
          <p:nvPr/>
        </p:nvSpPr>
        <p:spPr>
          <a:xfrm>
            <a:off x="7378699" y="1725270"/>
            <a:ext cx="285780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Root: </a:t>
            </a:r>
            <a:r>
              <a:rPr i="1"/>
              <a:t>grad-, gress-</a:t>
            </a:r>
          </a:p>
        </p:txBody>
      </p:sp>
      <p:pic>
        <p:nvPicPr>
          <p:cNvPr id="43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966" y="4582914"/>
            <a:ext cx="3492504" cy="2324103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aggression, aggressive, aggressor…"/>
          <p:cNvSpPr txBox="1"/>
          <p:nvPr/>
        </p:nvSpPr>
        <p:spPr>
          <a:xfrm>
            <a:off x="5499098" y="2887320"/>
            <a:ext cx="5844236" cy="4512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aggression, aggressive, aggressor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centigrade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congress, congressional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digress, digression, digressive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egress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gradient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gradual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graduate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progress, progressive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regress, regression, recessive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transgress, transgression, transgressor</a:t>
            </a:r>
          </a:p>
        </p:txBody>
      </p:sp>
      <p:sp>
        <p:nvSpPr>
          <p:cNvPr id="438" name="Means: step"/>
          <p:cNvSpPr txBox="1"/>
          <p:nvPr/>
        </p:nvSpPr>
        <p:spPr>
          <a:xfrm>
            <a:off x="1968500" y="861669"/>
            <a:ext cx="188671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step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8" grpId="2"/>
      <p:bldP build="whole" bldLvl="1" animBg="1" rev="0" advAuto="0" spid="43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History"/>
          <p:cNvSpPr txBox="1"/>
          <p:nvPr/>
        </p:nvSpPr>
        <p:spPr>
          <a:xfrm>
            <a:off x="6451600" y="252069"/>
            <a:ext cx="11527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History</a:t>
            </a:r>
          </a:p>
        </p:txBody>
      </p:sp>
      <p:sp>
        <p:nvSpPr>
          <p:cNvPr id="441" name="Root: cid-, cis-"/>
          <p:cNvSpPr txBox="1"/>
          <p:nvPr/>
        </p:nvSpPr>
        <p:spPr>
          <a:xfrm>
            <a:off x="6464299" y="696569"/>
            <a:ext cx="224241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Root: </a:t>
            </a:r>
            <a:r>
              <a:rPr i="1"/>
              <a:t>cid-, cis-</a:t>
            </a:r>
          </a:p>
        </p:txBody>
      </p:sp>
      <p:pic>
        <p:nvPicPr>
          <p:cNvPr id="442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67" y="7224514"/>
            <a:ext cx="3492502" cy="2324103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concise, concision…"/>
          <p:cNvSpPr txBox="1"/>
          <p:nvPr/>
        </p:nvSpPr>
        <p:spPr>
          <a:xfrm>
            <a:off x="6337299" y="1699868"/>
            <a:ext cx="3843834" cy="635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concise, concision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decide, decision, decisive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excise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fratricide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herbicide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homicide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incision, incisive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infanticide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insecticide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matricide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patricide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precise, precision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regicide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sororicide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suicide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tyrannicide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uxoricide</a:t>
            </a:r>
          </a:p>
        </p:txBody>
      </p:sp>
      <p:sp>
        <p:nvSpPr>
          <p:cNvPr id="444" name="Means: cut, kill"/>
          <p:cNvSpPr txBox="1"/>
          <p:nvPr/>
        </p:nvSpPr>
        <p:spPr>
          <a:xfrm>
            <a:off x="1308099" y="1001369"/>
            <a:ext cx="22978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2B34E7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Means: cut, kill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2"/>
      <p:bldP build="whole" bldLvl="1" animBg="1" rev="0" advAuto="0" spid="4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creen Shot 2025-01-17 at 10.01.54 PM.png" descr="Screen Shot 2025-01-17 at 10.01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7753" y="1276580"/>
            <a:ext cx="4802295" cy="1720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creen Shot 2025-01-17 at 10.02.43 PM.png" descr="Screen Shot 2025-01-17 at 10.02.4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0721" y="3183179"/>
            <a:ext cx="5804096" cy="5718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Group"/>
          <p:cNvGrpSpPr/>
          <p:nvPr/>
        </p:nvGrpSpPr>
        <p:grpSpPr>
          <a:xfrm>
            <a:off x="2050590" y="4935830"/>
            <a:ext cx="4513758" cy="3201985"/>
            <a:chOff x="0" y="0"/>
            <a:chExt cx="4513757" cy="3201983"/>
          </a:xfrm>
        </p:grpSpPr>
        <p:sp>
          <p:nvSpPr>
            <p:cNvPr id="190" name="Oval"/>
            <p:cNvSpPr/>
            <p:nvPr/>
          </p:nvSpPr>
          <p:spPr>
            <a:xfrm>
              <a:off x="3978046" y="2874834"/>
              <a:ext cx="535712" cy="327150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1" name="Oval"/>
            <p:cNvSpPr/>
            <p:nvPr/>
          </p:nvSpPr>
          <p:spPr>
            <a:xfrm>
              <a:off x="2858354" y="2579940"/>
              <a:ext cx="535712" cy="327151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2" name="Oval"/>
            <p:cNvSpPr/>
            <p:nvPr/>
          </p:nvSpPr>
          <p:spPr>
            <a:xfrm>
              <a:off x="1916419" y="1026517"/>
              <a:ext cx="535712" cy="327151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3" name="Oval"/>
            <p:cNvSpPr/>
            <p:nvPr/>
          </p:nvSpPr>
          <p:spPr>
            <a:xfrm>
              <a:off x="448321" y="942798"/>
              <a:ext cx="535712" cy="327151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4" name="Oval"/>
            <p:cNvSpPr/>
            <p:nvPr/>
          </p:nvSpPr>
          <p:spPr>
            <a:xfrm>
              <a:off x="3089995" y="607377"/>
              <a:ext cx="677224" cy="327151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5" name="Oval"/>
            <p:cNvSpPr/>
            <p:nvPr/>
          </p:nvSpPr>
          <p:spPr>
            <a:xfrm>
              <a:off x="3513245" y="404918"/>
              <a:ext cx="535712" cy="327151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6" name="Oval"/>
            <p:cNvSpPr/>
            <p:nvPr/>
          </p:nvSpPr>
          <p:spPr>
            <a:xfrm>
              <a:off x="2606862" y="259341"/>
              <a:ext cx="535712" cy="327151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7" name="Oval"/>
            <p:cNvSpPr/>
            <p:nvPr/>
          </p:nvSpPr>
          <p:spPr>
            <a:xfrm>
              <a:off x="3726925" y="0"/>
              <a:ext cx="535712" cy="327150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8" name="Oval"/>
            <p:cNvSpPr/>
            <p:nvPr/>
          </p:nvSpPr>
          <p:spPr>
            <a:xfrm>
              <a:off x="0" y="2323968"/>
              <a:ext cx="743217" cy="327151"/>
            </a:xfrm>
            <a:prstGeom prst="ellipse">
              <a:avLst/>
            </a:prstGeom>
            <a:noFill/>
            <a:ln w="25400" cap="flat">
              <a:solidFill>
                <a:srgbClr val="4558D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200" name="Oval Oval" descr="Oval 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7370" y="7104635"/>
            <a:ext cx="946278" cy="3361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"/>
          <p:cNvGrpSpPr/>
          <p:nvPr/>
        </p:nvGrpSpPr>
        <p:grpSpPr>
          <a:xfrm>
            <a:off x="2917597" y="1289284"/>
            <a:ext cx="6777303" cy="1557868"/>
            <a:chOff x="0" y="0"/>
            <a:chExt cx="6777301" cy="1557866"/>
          </a:xfrm>
        </p:grpSpPr>
        <p:pic>
          <p:nvPicPr>
            <p:cNvPr id="20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5934"/>
              <a:ext cx="1258012" cy="125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6190" y="235023"/>
              <a:ext cx="718950" cy="959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12612" y="302241"/>
              <a:ext cx="825400" cy="825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tymology"/>
            <p:cNvSpPr txBox="1"/>
            <p:nvPr/>
          </p:nvSpPr>
          <p:spPr>
            <a:xfrm>
              <a:off x="692569" y="596773"/>
              <a:ext cx="1149182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tymology</a:t>
              </a:r>
            </a:p>
          </p:txBody>
        </p:sp>
        <p:sp>
          <p:nvSpPr>
            <p:cNvPr id="207" name="lluminates"/>
            <p:cNvSpPr txBox="1"/>
            <p:nvPr/>
          </p:nvSpPr>
          <p:spPr>
            <a:xfrm>
              <a:off x="2169064" y="596773"/>
              <a:ext cx="1261958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lluminates</a:t>
              </a:r>
            </a:p>
          </p:txBody>
        </p:sp>
        <p:sp>
          <p:nvSpPr>
            <p:cNvPr id="208" name="eaning"/>
            <p:cNvSpPr txBox="1"/>
            <p:nvPr/>
          </p:nvSpPr>
          <p:spPr>
            <a:xfrm>
              <a:off x="4061433" y="596773"/>
              <a:ext cx="852764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eaning</a:t>
              </a:r>
            </a:p>
          </p:txBody>
        </p:sp>
        <p:pic>
          <p:nvPicPr>
            <p:cNvPr id="20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93941" y="0"/>
              <a:ext cx="1483362" cy="1557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3" name="Group"/>
          <p:cNvGrpSpPr/>
          <p:nvPr/>
        </p:nvGrpSpPr>
        <p:grpSpPr>
          <a:xfrm>
            <a:off x="4272625" y="3042333"/>
            <a:ext cx="2228879" cy="2569037"/>
            <a:chOff x="0" y="281180"/>
            <a:chExt cx="2228878" cy="2569035"/>
          </a:xfrm>
        </p:grpSpPr>
        <p:sp>
          <p:nvSpPr>
            <p:cNvPr id="211" name="Magistrate"/>
            <p:cNvSpPr/>
            <p:nvPr/>
          </p:nvSpPr>
          <p:spPr>
            <a:xfrm>
              <a:off x="224660" y="2811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 defTabSz="587022">
                <a:defRPr sz="3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Magistrate</a:t>
              </a:r>
            </a:p>
          </p:txBody>
        </p:sp>
        <p:pic>
          <p:nvPicPr>
            <p:cNvPr id="21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727936"/>
              <a:ext cx="2228879" cy="21222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4" name="Mag: more; greater"/>
          <p:cNvSpPr txBox="1"/>
          <p:nvPr/>
        </p:nvSpPr>
        <p:spPr>
          <a:xfrm>
            <a:off x="8493293" y="3251242"/>
            <a:ext cx="2325456" cy="36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Mag: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more; greater</a:t>
            </a:r>
          </a:p>
        </p:txBody>
      </p:sp>
      <p:sp>
        <p:nvSpPr>
          <p:cNvPr id="215" name="master, mastery…"/>
          <p:cNvSpPr txBox="1"/>
          <p:nvPr/>
        </p:nvSpPr>
        <p:spPr>
          <a:xfrm>
            <a:off x="8471962" y="3635432"/>
            <a:ext cx="1935058" cy="163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master, mastery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mister, mistress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maestro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majesty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magic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1"/>
      <p:bldP build="whole" bldLvl="1" animBg="1" rev="0" advAuto="0" spid="21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"/>
          <p:cNvGrpSpPr/>
          <p:nvPr/>
        </p:nvGrpSpPr>
        <p:grpSpPr>
          <a:xfrm>
            <a:off x="2917597" y="1289284"/>
            <a:ext cx="6777303" cy="1557868"/>
            <a:chOff x="0" y="0"/>
            <a:chExt cx="6777301" cy="1557866"/>
          </a:xfrm>
        </p:grpSpPr>
        <p:pic>
          <p:nvPicPr>
            <p:cNvPr id="21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5934"/>
              <a:ext cx="1258012" cy="125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6190" y="235023"/>
              <a:ext cx="718950" cy="959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12612" y="302241"/>
              <a:ext cx="825400" cy="825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tymology"/>
            <p:cNvSpPr txBox="1"/>
            <p:nvPr/>
          </p:nvSpPr>
          <p:spPr>
            <a:xfrm>
              <a:off x="692569" y="596773"/>
              <a:ext cx="1149182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tymology</a:t>
              </a:r>
            </a:p>
          </p:txBody>
        </p:sp>
        <p:sp>
          <p:nvSpPr>
            <p:cNvPr id="221" name="lluminates"/>
            <p:cNvSpPr txBox="1"/>
            <p:nvPr/>
          </p:nvSpPr>
          <p:spPr>
            <a:xfrm>
              <a:off x="2169064" y="596773"/>
              <a:ext cx="1261958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lluminates</a:t>
              </a:r>
            </a:p>
          </p:txBody>
        </p:sp>
        <p:sp>
          <p:nvSpPr>
            <p:cNvPr id="222" name="eaning"/>
            <p:cNvSpPr txBox="1"/>
            <p:nvPr/>
          </p:nvSpPr>
          <p:spPr>
            <a:xfrm>
              <a:off x="4061433" y="596773"/>
              <a:ext cx="852764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eaning</a:t>
              </a:r>
            </a:p>
          </p:txBody>
        </p:sp>
        <p:pic>
          <p:nvPicPr>
            <p:cNvPr id="223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93941" y="0"/>
              <a:ext cx="1483362" cy="1557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5" name="Provincial"/>
          <p:cNvSpPr txBox="1"/>
          <p:nvPr/>
        </p:nvSpPr>
        <p:spPr>
          <a:xfrm>
            <a:off x="5016339" y="2405636"/>
            <a:ext cx="2019488" cy="56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Provincial</a:t>
            </a:r>
          </a:p>
        </p:txBody>
      </p:sp>
      <p:grpSp>
        <p:nvGrpSpPr>
          <p:cNvPr id="228" name="Group"/>
          <p:cNvGrpSpPr/>
          <p:nvPr/>
        </p:nvGrpSpPr>
        <p:grpSpPr>
          <a:xfrm>
            <a:off x="8493293" y="3433402"/>
            <a:ext cx="2516329" cy="2040328"/>
            <a:chOff x="0" y="182159"/>
            <a:chExt cx="2516327" cy="2040327"/>
          </a:xfrm>
        </p:grpSpPr>
        <p:sp>
          <p:nvSpPr>
            <p:cNvPr id="226" name="Pro- : on behalf of; toward; in favor of"/>
            <p:cNvSpPr/>
            <p:nvPr/>
          </p:nvSpPr>
          <p:spPr>
            <a:xfrm>
              <a:off x="0" y="18215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Pro- : on behalf of; toward; in favor of</a:t>
              </a:r>
            </a:p>
          </p:txBody>
        </p:sp>
        <p:sp>
          <p:nvSpPr>
            <p:cNvPr id="227" name="protect…"/>
            <p:cNvSpPr/>
            <p:nvPr/>
          </p:nvSpPr>
          <p:spPr>
            <a:xfrm>
              <a:off x="1246327" y="9524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protect</a:t>
              </a:r>
            </a:p>
            <a:p>
              <a: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provide</a:t>
              </a:r>
            </a:p>
            <a:p>
              <a: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promote</a:t>
              </a:r>
            </a:p>
            <a:p>
              <a: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propose</a:t>
              </a:r>
            </a:p>
          </p:txBody>
        </p:sp>
      </p:grpSp>
      <p:grpSp>
        <p:nvGrpSpPr>
          <p:cNvPr id="231" name="Group"/>
          <p:cNvGrpSpPr/>
          <p:nvPr/>
        </p:nvGrpSpPr>
        <p:grpSpPr>
          <a:xfrm>
            <a:off x="8493293" y="5342711"/>
            <a:ext cx="2490041" cy="2036545"/>
            <a:chOff x="0" y="182159"/>
            <a:chExt cx="2490039" cy="2036543"/>
          </a:xfrm>
        </p:grpSpPr>
        <p:sp>
          <p:nvSpPr>
            <p:cNvPr id="229" name="Vince- : conquer; have control of"/>
            <p:cNvSpPr/>
            <p:nvPr/>
          </p:nvSpPr>
          <p:spPr>
            <a:xfrm>
              <a:off x="0" y="18215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Vince- : conquer; have control of</a:t>
              </a:r>
            </a:p>
          </p:txBody>
        </p:sp>
        <p:sp>
          <p:nvSpPr>
            <p:cNvPr id="230" name="victory…"/>
            <p:cNvSpPr/>
            <p:nvPr/>
          </p:nvSpPr>
          <p:spPr>
            <a:xfrm>
              <a:off x="1220039" y="94870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victory</a:t>
              </a:r>
            </a:p>
            <a:p>
              <a: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convict</a:t>
              </a:r>
            </a:p>
            <a:p>
              <a: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convince</a:t>
              </a:r>
            </a:p>
            <a:p>
              <a:pPr algn="l"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invincible</a:t>
              </a:r>
            </a:p>
          </p:txBody>
        </p:sp>
      </p:grpSp>
      <p:grpSp>
        <p:nvGrpSpPr>
          <p:cNvPr id="235" name="Group"/>
          <p:cNvGrpSpPr/>
          <p:nvPr/>
        </p:nvGrpSpPr>
        <p:grpSpPr>
          <a:xfrm>
            <a:off x="446444" y="2990709"/>
            <a:ext cx="5915602" cy="5611383"/>
            <a:chOff x="0" y="0"/>
            <a:chExt cx="5915600" cy="5611381"/>
          </a:xfrm>
        </p:grpSpPr>
        <p:pic>
          <p:nvPicPr>
            <p:cNvPr id="23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7040" y="64762"/>
              <a:ext cx="2984303" cy="22965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739854"/>
              <a:ext cx="3883257" cy="2871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60933" y="0"/>
              <a:ext cx="1354668" cy="13546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2"/>
      <p:bldP build="whole" bldLvl="1" animBg="1" rev="0" advAuto="0" spid="231" grpId="3"/>
      <p:bldP build="whole" bldLvl="1" animBg="1" rev="0" advAuto="0" spid="2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"/>
          <p:cNvGrpSpPr/>
          <p:nvPr/>
        </p:nvGrpSpPr>
        <p:grpSpPr>
          <a:xfrm>
            <a:off x="2917597" y="1289284"/>
            <a:ext cx="6777303" cy="1557868"/>
            <a:chOff x="0" y="0"/>
            <a:chExt cx="6777301" cy="1557866"/>
          </a:xfrm>
        </p:grpSpPr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5934"/>
              <a:ext cx="1258012" cy="125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6190" y="235023"/>
              <a:ext cx="718950" cy="959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12612" y="302241"/>
              <a:ext cx="825400" cy="825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0" name="tymology"/>
            <p:cNvSpPr txBox="1"/>
            <p:nvPr/>
          </p:nvSpPr>
          <p:spPr>
            <a:xfrm>
              <a:off x="692569" y="596773"/>
              <a:ext cx="1149182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tymology</a:t>
              </a:r>
            </a:p>
          </p:txBody>
        </p:sp>
        <p:sp>
          <p:nvSpPr>
            <p:cNvPr id="241" name="lluminates"/>
            <p:cNvSpPr txBox="1"/>
            <p:nvPr/>
          </p:nvSpPr>
          <p:spPr>
            <a:xfrm>
              <a:off x="2169064" y="596773"/>
              <a:ext cx="1261958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lluminates</a:t>
              </a:r>
            </a:p>
          </p:txBody>
        </p:sp>
        <p:sp>
          <p:nvSpPr>
            <p:cNvPr id="242" name="eaning"/>
            <p:cNvSpPr txBox="1"/>
            <p:nvPr/>
          </p:nvSpPr>
          <p:spPr>
            <a:xfrm>
              <a:off x="4061433" y="596773"/>
              <a:ext cx="852764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eaning</a:t>
              </a:r>
            </a:p>
          </p:txBody>
        </p:sp>
        <p:pic>
          <p:nvPicPr>
            <p:cNvPr id="243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93941" y="0"/>
              <a:ext cx="1483362" cy="1557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7" name="Group"/>
          <p:cNvGrpSpPr/>
          <p:nvPr/>
        </p:nvGrpSpPr>
        <p:grpSpPr>
          <a:xfrm>
            <a:off x="4272625" y="3042333"/>
            <a:ext cx="2228879" cy="2569037"/>
            <a:chOff x="0" y="281180"/>
            <a:chExt cx="2228878" cy="2569035"/>
          </a:xfrm>
        </p:grpSpPr>
        <p:sp>
          <p:nvSpPr>
            <p:cNvPr id="245" name="Magistrate"/>
            <p:cNvSpPr/>
            <p:nvPr/>
          </p:nvSpPr>
          <p:spPr>
            <a:xfrm>
              <a:off x="224660" y="2811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algn="l" defTabSz="587022">
                <a:defRPr sz="3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Magistrate</a:t>
              </a:r>
            </a:p>
          </p:txBody>
        </p:sp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727936"/>
              <a:ext cx="2228879" cy="21222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" name="Mag: more; greater"/>
          <p:cNvSpPr txBox="1"/>
          <p:nvPr/>
        </p:nvSpPr>
        <p:spPr>
          <a:xfrm>
            <a:off x="8493293" y="3251242"/>
            <a:ext cx="2325456" cy="36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Mag: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more; greater</a:t>
            </a:r>
          </a:p>
        </p:txBody>
      </p:sp>
      <p:sp>
        <p:nvSpPr>
          <p:cNvPr id="249" name="master, mastery…"/>
          <p:cNvSpPr txBox="1"/>
          <p:nvPr/>
        </p:nvSpPr>
        <p:spPr>
          <a:xfrm>
            <a:off x="8471962" y="3635432"/>
            <a:ext cx="1935058" cy="163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master, mastery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mister, mistress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maestro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majesty</a:t>
            </a:r>
          </a:p>
          <a:p>
            <a: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magic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9" grpId="2"/>
      <p:bldP build="whole" bldLvl="1" animBg="1" rev="0" advAuto="0" spid="2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merchant…"/>
          <p:cNvSpPr txBox="1"/>
          <p:nvPr/>
        </p:nvSpPr>
        <p:spPr>
          <a:xfrm>
            <a:off x="4357600" y="2595092"/>
            <a:ext cx="2600682" cy="320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merchant</a:t>
            </a:r>
          </a:p>
          <a:p>
            <a:pPr algn="l"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market</a:t>
            </a:r>
          </a:p>
          <a:p>
            <a:pPr algn="l"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commerce</a:t>
            </a:r>
          </a:p>
          <a:p>
            <a:pPr algn="l"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commercial</a:t>
            </a:r>
          </a:p>
          <a:p>
            <a:pPr algn="l"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mercenary</a:t>
            </a:r>
          </a:p>
          <a:p>
            <a:pPr algn="l"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merchandise</a:t>
            </a:r>
          </a:p>
        </p:txBody>
      </p:sp>
      <p:grpSp>
        <p:nvGrpSpPr>
          <p:cNvPr id="254" name="Group"/>
          <p:cNvGrpSpPr/>
          <p:nvPr/>
        </p:nvGrpSpPr>
        <p:grpSpPr>
          <a:xfrm>
            <a:off x="590576" y="2979288"/>
            <a:ext cx="2495554" cy="2348691"/>
            <a:chOff x="0" y="298450"/>
            <a:chExt cx="2495553" cy="2348689"/>
          </a:xfrm>
        </p:grpSpPr>
        <p:sp>
          <p:nvSpPr>
            <p:cNvPr id="252" name="mercantilism"/>
            <p:cNvSpPr/>
            <p:nvPr/>
          </p:nvSpPr>
          <p:spPr>
            <a:xfrm>
              <a:off x="186092" y="2984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340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mercantilism</a:t>
              </a:r>
            </a:p>
          </p:txBody>
        </p:sp>
        <p:pic>
          <p:nvPicPr>
            <p:cNvPr id="253" name="image11.tif" descr="image11.t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18326"/>
              <a:ext cx="2495554" cy="1828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7" name="Group"/>
          <p:cNvGrpSpPr/>
          <p:nvPr/>
        </p:nvGrpSpPr>
        <p:grpSpPr>
          <a:xfrm>
            <a:off x="9115082" y="2877297"/>
            <a:ext cx="2412267" cy="4027334"/>
            <a:chOff x="711667" y="0"/>
            <a:chExt cx="2412265" cy="4027333"/>
          </a:xfrm>
        </p:grpSpPr>
        <p:pic>
          <p:nvPicPr>
            <p:cNvPr id="255" name="pasted-image.jpeg" descr="pasted-image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1667" y="0"/>
              <a:ext cx="1971678" cy="2324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6" name="Mercury:…"/>
            <p:cNvSpPr/>
            <p:nvPr/>
          </p:nvSpPr>
          <p:spPr>
            <a:xfrm>
              <a:off x="1853933" y="275733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2200"/>
              </a:pPr>
              <a:r>
                <a:t>Mercury:</a:t>
              </a:r>
            </a:p>
            <a:p>
              <a:pPr algn="l">
                <a:defRPr sz="2200"/>
              </a:pPr>
              <a:r>
                <a:t> Roman god of financial gain </a:t>
              </a:r>
            </a:p>
          </p:txBody>
        </p:sp>
      </p:grpSp>
      <p:grpSp>
        <p:nvGrpSpPr>
          <p:cNvPr id="265" name="Group"/>
          <p:cNvGrpSpPr/>
          <p:nvPr/>
        </p:nvGrpSpPr>
        <p:grpSpPr>
          <a:xfrm>
            <a:off x="2917597" y="1289284"/>
            <a:ext cx="6777303" cy="1557868"/>
            <a:chOff x="0" y="0"/>
            <a:chExt cx="6777301" cy="1557866"/>
          </a:xfrm>
        </p:grpSpPr>
        <p:pic>
          <p:nvPicPr>
            <p:cNvPr id="25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5934"/>
              <a:ext cx="1258012" cy="125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36190" y="235023"/>
              <a:ext cx="718950" cy="959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12612" y="302241"/>
              <a:ext cx="825400" cy="825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1" name="tymology"/>
            <p:cNvSpPr txBox="1"/>
            <p:nvPr/>
          </p:nvSpPr>
          <p:spPr>
            <a:xfrm>
              <a:off x="692569" y="596773"/>
              <a:ext cx="1149182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tymology</a:t>
              </a:r>
            </a:p>
          </p:txBody>
        </p:sp>
        <p:sp>
          <p:nvSpPr>
            <p:cNvPr id="262" name="lluminates"/>
            <p:cNvSpPr txBox="1"/>
            <p:nvPr/>
          </p:nvSpPr>
          <p:spPr>
            <a:xfrm>
              <a:off x="2169064" y="596773"/>
              <a:ext cx="1261958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lluminates</a:t>
              </a:r>
            </a:p>
          </p:txBody>
        </p:sp>
        <p:sp>
          <p:nvSpPr>
            <p:cNvPr id="263" name="eaning"/>
            <p:cNvSpPr txBox="1"/>
            <p:nvPr/>
          </p:nvSpPr>
          <p:spPr>
            <a:xfrm>
              <a:off x="4061433" y="596773"/>
              <a:ext cx="852764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eaning</a:t>
              </a:r>
            </a:p>
          </p:txBody>
        </p:sp>
        <p:pic>
          <p:nvPicPr>
            <p:cNvPr id="264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93941" y="0"/>
              <a:ext cx="1483362" cy="1557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  <p:bldP build="whole" bldLvl="1" animBg="1" rev="0" advAuto="0" spid="25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mercantilism"/>
          <p:cNvSpPr txBox="1"/>
          <p:nvPr/>
        </p:nvSpPr>
        <p:spPr>
          <a:xfrm>
            <a:off x="5113972" y="2538631"/>
            <a:ext cx="920980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tariff</a:t>
            </a:r>
          </a:p>
        </p:txBody>
      </p:sp>
      <p:grpSp>
        <p:nvGrpSpPr>
          <p:cNvPr id="275" name="Group"/>
          <p:cNvGrpSpPr/>
          <p:nvPr/>
        </p:nvGrpSpPr>
        <p:grpSpPr>
          <a:xfrm>
            <a:off x="2917597" y="1289284"/>
            <a:ext cx="6777303" cy="1557868"/>
            <a:chOff x="0" y="0"/>
            <a:chExt cx="6777301" cy="1557866"/>
          </a:xfrm>
        </p:grpSpPr>
        <p:pic>
          <p:nvPicPr>
            <p:cNvPr id="26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5934"/>
              <a:ext cx="1258012" cy="1258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6190" y="235023"/>
              <a:ext cx="718950" cy="959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12612" y="302241"/>
              <a:ext cx="825400" cy="825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tymology"/>
            <p:cNvSpPr txBox="1"/>
            <p:nvPr/>
          </p:nvSpPr>
          <p:spPr>
            <a:xfrm>
              <a:off x="692569" y="596773"/>
              <a:ext cx="1149182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tymology</a:t>
              </a:r>
            </a:p>
          </p:txBody>
        </p:sp>
        <p:sp>
          <p:nvSpPr>
            <p:cNvPr id="272" name="lluminates"/>
            <p:cNvSpPr txBox="1"/>
            <p:nvPr/>
          </p:nvSpPr>
          <p:spPr>
            <a:xfrm>
              <a:off x="2169064" y="596773"/>
              <a:ext cx="1261958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lluminates</a:t>
              </a:r>
            </a:p>
          </p:txBody>
        </p:sp>
        <p:sp>
          <p:nvSpPr>
            <p:cNvPr id="273" name="eaning"/>
            <p:cNvSpPr txBox="1"/>
            <p:nvPr/>
          </p:nvSpPr>
          <p:spPr>
            <a:xfrm>
              <a:off x="4061433" y="596773"/>
              <a:ext cx="852764" cy="364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eaning</a:t>
              </a:r>
            </a:p>
          </p:txBody>
        </p:sp>
        <p:pic>
          <p:nvPicPr>
            <p:cNvPr id="27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93941" y="0"/>
              <a:ext cx="1483362" cy="1557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6" name="A fee imposed on imported merchandise"/>
          <p:cNvSpPr txBox="1"/>
          <p:nvPr/>
        </p:nvSpPr>
        <p:spPr>
          <a:xfrm>
            <a:off x="3807583" y="3122937"/>
            <a:ext cx="4833452" cy="36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defRPr sz="2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 fee imposed on imported merchandise</a:t>
            </a:r>
          </a:p>
        </p:txBody>
      </p:sp>
      <p:pic>
        <p:nvPicPr>
          <p:cNvPr id="27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63933" y="4161221"/>
            <a:ext cx="6223278" cy="37684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0" name="Group"/>
          <p:cNvGrpSpPr/>
          <p:nvPr/>
        </p:nvGrpSpPr>
        <p:grpSpPr>
          <a:xfrm>
            <a:off x="3378964" y="4068396"/>
            <a:ext cx="2974559" cy="4499257"/>
            <a:chOff x="0" y="0"/>
            <a:chExt cx="2974557" cy="4499256"/>
          </a:xfrm>
        </p:grpSpPr>
        <p:sp>
          <p:nvSpPr>
            <p:cNvPr id="278" name="Arrow"/>
            <p:cNvSpPr/>
            <p:nvPr/>
          </p:nvSpPr>
          <p:spPr>
            <a:xfrm rot="3831498">
              <a:off x="-547430" y="1176913"/>
              <a:ext cx="3044125" cy="677334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279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35037" y="2636589"/>
              <a:ext cx="1239521" cy="18626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452567" y="2781368"/>
            <a:ext cx="2974559" cy="1189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2"/>
      <p:bldP build="whole" bldLvl="1" animBg="1" rev="0" advAuto="0" spid="281" grpId="3"/>
      <p:bldP build="whole" bldLvl="1" animBg="1" rev="0" advAuto="0" spid="27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