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  <Override PartName="/ppt/media/image6.jpeg" ContentType="image/jpeg"/>
  <Override PartName="/ppt/media/image7.jpeg" ContentType="image/jpeg"/>
  <Override PartName="/ppt/media/image8.jpeg" ContentType="image/jpeg"/>
  <Override PartName="/ppt/media/image9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media/image13.jpeg" ContentType="image/jpeg"/>
  <Override PartName="/ppt/media/image14.jpeg" ContentType="image/jpeg"/>
  <Override PartName="/ppt/media/image15.jpeg" ContentType="image/jpeg"/>
  <Override PartName="/ppt/media/image16.jpeg" ContentType="image/jpeg"/>
  <Override PartName="/ppt/media/image17.jpeg" ContentType="image/jpeg"/>
  <Override PartName="/ppt/media/image18.jpeg" ContentType="image/jpeg"/>
  <Override PartName="/ppt/media/image19.jpeg" ContentType="image/jpeg"/>
  <Override PartName="/ppt/media/image20.jpeg" ContentType="image/jpeg"/>
  <Override PartName="/ppt/media/image21.jpeg" ContentType="image/jpeg"/>
  <Override PartName="/ppt/media/image2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666699"/>
        </a:solidFill>
        <a:effectLst/>
        <a:uFillTx/>
        <a:latin typeface="Arial"/>
        <a:ea typeface="Arial"/>
        <a:cs typeface="Arial"/>
        <a:sym typeface="Arial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CDDFF"/>
          </a:solidFill>
        </a:fill>
      </a:tcStyle>
    </a:wholeTbl>
    <a:band2H>
      <a:tcTxStyle b="def" i="def"/>
      <a:tcStyle>
        <a:tcBdr/>
        <a:fill>
          <a:solidFill>
            <a:srgbClr val="F6E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AEAEF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666699"/>
              </a:solidFill>
              <a:prstDash val="solid"/>
              <a:round/>
            </a:ln>
          </a:top>
          <a:bottom>
            <a:ln w="25400" cap="flat">
              <a:solidFill>
                <a:srgbClr val="6666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666699"/>
              </a:solidFill>
              <a:prstDash val="solid"/>
              <a:round/>
            </a:ln>
          </a:top>
          <a:bottom>
            <a:ln w="25400" cap="flat">
              <a:solidFill>
                <a:srgbClr val="666699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lumOff val="19999"/>
            </a:schemeClr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666699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2D2DD"/>
          </a:solidFill>
        </a:fill>
      </a:tcStyle>
    </a:wholeTbl>
    <a:band2H>
      <a:tcTxStyle b="def" i="def"/>
      <a:tcStyle>
        <a:tcBdr/>
        <a:fill>
          <a:solidFill>
            <a:srgbClr val="EAEAE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66669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FFFF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508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254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3" name="Shape 43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j-lt"/>
        <a:ea typeface="+mj-ea"/>
        <a:cs typeface="+mj-cs"/>
        <a:sym typeface="Helvetica Neue"/>
      </a:defRPr>
    </a:lvl1pPr>
    <a:lvl2pPr indent="228600" latinLnBrk="0">
      <a:defRPr>
        <a:latin typeface="+mj-lt"/>
        <a:ea typeface="+mj-ea"/>
        <a:cs typeface="+mj-cs"/>
        <a:sym typeface="Helvetica Neue"/>
      </a:defRPr>
    </a:lvl2pPr>
    <a:lvl3pPr indent="457200" latinLnBrk="0">
      <a:defRPr>
        <a:latin typeface="+mj-lt"/>
        <a:ea typeface="+mj-ea"/>
        <a:cs typeface="+mj-cs"/>
        <a:sym typeface="Helvetica Neue"/>
      </a:defRPr>
    </a:lvl3pPr>
    <a:lvl4pPr indent="685800" latinLnBrk="0">
      <a:defRPr>
        <a:latin typeface="+mj-lt"/>
        <a:ea typeface="+mj-ea"/>
        <a:cs typeface="+mj-cs"/>
        <a:sym typeface="Helvetica Neue"/>
      </a:defRPr>
    </a:lvl4pPr>
    <a:lvl5pPr indent="914400" latinLnBrk="0">
      <a:defRPr>
        <a:latin typeface="+mj-lt"/>
        <a:ea typeface="+mj-ea"/>
        <a:cs typeface="+mj-cs"/>
        <a:sym typeface="Helvetica Neue"/>
      </a:defRPr>
    </a:lvl5pPr>
    <a:lvl6pPr indent="1143000" latinLnBrk="0">
      <a:defRPr>
        <a:latin typeface="+mj-lt"/>
        <a:ea typeface="+mj-ea"/>
        <a:cs typeface="+mj-cs"/>
        <a:sym typeface="Helvetica Neue"/>
      </a:defRPr>
    </a:lvl6pPr>
    <a:lvl7pPr indent="1371600" latinLnBrk="0">
      <a:defRPr>
        <a:latin typeface="+mj-lt"/>
        <a:ea typeface="+mj-ea"/>
        <a:cs typeface="+mj-cs"/>
        <a:sym typeface="Helvetica Neue"/>
      </a:defRPr>
    </a:lvl7pPr>
    <a:lvl8pPr indent="1600200" latinLnBrk="0">
      <a:defRPr>
        <a:latin typeface="+mj-lt"/>
        <a:ea typeface="+mj-ea"/>
        <a:cs typeface="+mj-cs"/>
        <a:sym typeface="Helvetica Neue"/>
      </a:defRPr>
    </a:lvl8pPr>
    <a:lvl9pPr indent="1828800" latinLnBrk="0">
      <a:defRPr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0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"/>
          <p:cNvGrpSpPr/>
          <p:nvPr/>
        </p:nvGrpSpPr>
        <p:grpSpPr>
          <a:xfrm>
            <a:off x="319087" y="1752600"/>
            <a:ext cx="8824913" cy="5129213"/>
            <a:chOff x="0" y="0"/>
            <a:chExt cx="8824912" cy="5129212"/>
          </a:xfrm>
        </p:grpSpPr>
        <p:sp>
          <p:nvSpPr>
            <p:cNvPr id="20" name="Shape"/>
            <p:cNvSpPr/>
            <p:nvPr/>
          </p:nvSpPr>
          <p:spPr>
            <a:xfrm>
              <a:off x="14287" y="0"/>
              <a:ext cx="8810626" cy="510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04" y="0"/>
                  </a:moveTo>
                  <a:lnTo>
                    <a:pt x="1296" y="8664"/>
                  </a:lnTo>
                  <a:lnTo>
                    <a:pt x="0" y="8664"/>
                  </a:lnTo>
                  <a:lnTo>
                    <a:pt x="23" y="2156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304" y="0"/>
                  </a:lnTo>
                  <a:close/>
                </a:path>
              </a:pathLst>
            </a:custGeom>
            <a:solidFill>
              <a:srgbClr val="573F8B">
                <a:alpha val="39999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1" name="Rectangle"/>
            <p:cNvSpPr/>
            <p:nvPr/>
          </p:nvSpPr>
          <p:spPr>
            <a:xfrm>
              <a:off x="519112" y="2057400"/>
              <a:ext cx="8305801" cy="3048000"/>
            </a:xfrm>
            <a:prstGeom prst="rect">
              <a:avLst/>
            </a:prstGeom>
            <a:solidFill>
              <a:srgbClr val="573F8B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2" name="Rectangle"/>
            <p:cNvSpPr/>
            <p:nvPr/>
          </p:nvSpPr>
          <p:spPr>
            <a:xfrm>
              <a:off x="-1" y="2020887"/>
              <a:ext cx="5484814" cy="46038"/>
            </a:xfrm>
            <a:prstGeom prst="rect">
              <a:avLst/>
            </a:pr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47337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3" name="Rectangle"/>
            <p:cNvSpPr/>
            <p:nvPr/>
          </p:nvSpPr>
          <p:spPr>
            <a:xfrm>
              <a:off x="519112" y="0"/>
              <a:ext cx="7769226" cy="46038"/>
            </a:xfrm>
            <a:prstGeom prst="rect">
              <a:avLst/>
            </a:pr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47337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4" name="Shape"/>
            <p:cNvSpPr/>
            <p:nvPr/>
          </p:nvSpPr>
          <p:spPr>
            <a:xfrm>
              <a:off x="0" y="2020887"/>
              <a:ext cx="47625" cy="31083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0880" y="21600"/>
                  </a:lnTo>
                  <a:lnTo>
                    <a:pt x="21600" y="41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25" name="Shape"/>
            <p:cNvSpPr/>
            <p:nvPr/>
          </p:nvSpPr>
          <p:spPr>
            <a:xfrm>
              <a:off x="519112" y="0"/>
              <a:ext cx="46038" cy="5119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110" y="27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27" name="Title Text"/>
          <p:cNvSpPr txBox="1"/>
          <p:nvPr>
            <p:ph type="title"/>
          </p:nvPr>
        </p:nvSpPr>
        <p:spPr>
          <a:xfrm>
            <a:off x="990600" y="1905000"/>
            <a:ext cx="7772400" cy="1736725"/>
          </a:xfrm>
          <a:prstGeom prst="rect">
            <a:avLst/>
          </a:prstGeom>
        </p:spPr>
        <p:txBody>
          <a:bodyPr anchor="t">
            <a:normAutofit fontScale="100000" lnSpcReduction="0"/>
          </a:bodyPr>
          <a:lstStyle>
            <a:lvl1pPr>
              <a:defRPr sz="5400">
                <a:effectLst>
                  <a:outerShdw sx="100000" sy="100000" kx="0" ky="0" algn="b" rotWithShape="0" blurRad="12700" dist="38100" dir="2700000">
                    <a:srgbClr val="000000"/>
                  </a:outerShdw>
                </a:effectLst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28" name="Body Level One…"/>
          <p:cNvSpPr txBox="1"/>
          <p:nvPr>
            <p:ph type="body" sz="quarter" idx="1"/>
          </p:nvPr>
        </p:nvSpPr>
        <p:spPr>
          <a:xfrm>
            <a:off x="990600" y="3962400"/>
            <a:ext cx="6781800" cy="1752600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 marL="0" indent="0">
              <a:buClrTx/>
              <a:buSzTx/>
              <a:buNone/>
            </a:lvl1pPr>
            <a:lvl2pPr marL="0" indent="457200">
              <a:buClrTx/>
              <a:buSzTx/>
              <a:buNone/>
            </a:lvl2pPr>
            <a:lvl3pPr marL="0" indent="914400">
              <a:buClrTx/>
              <a:buSzTx/>
              <a:buNone/>
            </a:lvl3pPr>
            <a:lvl4pPr marL="0" indent="1371600">
              <a:buClrTx/>
              <a:buSzTx/>
              <a:buNone/>
            </a:lvl4pPr>
            <a:lvl5pPr marL="0" indent="1828800">
              <a:buClrTx/>
              <a:buSzTx/>
              <a:buNone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gradFill flip="none" rotWithShape="1">
          <a:gsLst>
            <a:gs pos="0">
              <a:schemeClr val="accent2"/>
            </a:gs>
            <a:gs pos="100000">
              <a:srgbClr val="666699"/>
            </a:gs>
          </a:gsLst>
          <a:lin ang="16200000" scaled="0"/>
        </a:gra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"/>
          <p:cNvGrpSpPr/>
          <p:nvPr/>
        </p:nvGrpSpPr>
        <p:grpSpPr>
          <a:xfrm>
            <a:off x="319087" y="1828800"/>
            <a:ext cx="8824913" cy="5029200"/>
            <a:chOff x="0" y="0"/>
            <a:chExt cx="8824912" cy="5029200"/>
          </a:xfrm>
        </p:grpSpPr>
        <p:sp>
          <p:nvSpPr>
            <p:cNvPr id="2" name="Rectangle"/>
            <p:cNvSpPr/>
            <p:nvPr/>
          </p:nvSpPr>
          <p:spPr>
            <a:xfrm>
              <a:off x="519112" y="2789237"/>
              <a:ext cx="8305801" cy="2239963"/>
            </a:xfrm>
            <a:prstGeom prst="rect">
              <a:avLst/>
            </a:prstGeom>
            <a:solidFill>
              <a:srgbClr val="573F8B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3" name="Shape"/>
            <p:cNvSpPr/>
            <p:nvPr/>
          </p:nvSpPr>
          <p:spPr>
            <a:xfrm>
              <a:off x="14287" y="0"/>
              <a:ext cx="8810626" cy="5029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84" y="12027"/>
                  </a:moveTo>
                  <a:lnTo>
                    <a:pt x="0" y="12027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lnTo>
                    <a:pt x="1284" y="0"/>
                  </a:lnTo>
                  <a:lnTo>
                    <a:pt x="1284" y="12027"/>
                  </a:lnTo>
                  <a:close/>
                </a:path>
              </a:pathLst>
            </a:custGeom>
            <a:solidFill>
              <a:srgbClr val="573F8B">
                <a:alpha val="30000"/>
              </a:srgb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4" name="Rectangle"/>
            <p:cNvSpPr/>
            <p:nvPr/>
          </p:nvSpPr>
          <p:spPr>
            <a:xfrm>
              <a:off x="519112" y="2825750"/>
              <a:ext cx="8305801" cy="2203450"/>
            </a:xfrm>
            <a:prstGeom prst="rect">
              <a:avLst/>
            </a:prstGeom>
            <a:solidFill>
              <a:schemeClr val="accent2">
                <a:alpha val="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5" name="Rectangle"/>
            <p:cNvSpPr/>
            <p:nvPr/>
          </p:nvSpPr>
          <p:spPr>
            <a:xfrm>
              <a:off x="519112" y="0"/>
              <a:ext cx="7313613" cy="46038"/>
            </a:xfrm>
            <a:prstGeom prst="rect">
              <a:avLst/>
            </a:pr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47337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6" name="Shape"/>
            <p:cNvSpPr/>
            <p:nvPr/>
          </p:nvSpPr>
          <p:spPr>
            <a:xfrm>
              <a:off x="519112" y="0"/>
              <a:ext cx="46038" cy="2833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1600" y="21600"/>
                  </a:lnTo>
                  <a:lnTo>
                    <a:pt x="20110" y="27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/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7" name="Shape"/>
            <p:cNvSpPr/>
            <p:nvPr/>
          </p:nvSpPr>
          <p:spPr>
            <a:xfrm>
              <a:off x="517525" y="2781300"/>
              <a:ext cx="46038" cy="224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20855" y="366"/>
                  </a:lnTo>
                  <a:lnTo>
                    <a:pt x="0" y="0"/>
                  </a:lnTo>
                  <a:lnTo>
                    <a:pt x="0" y="216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8" name="Rectangle"/>
            <p:cNvSpPr/>
            <p:nvPr/>
          </p:nvSpPr>
          <p:spPr>
            <a:xfrm>
              <a:off x="0" y="2781300"/>
              <a:ext cx="4570413" cy="46038"/>
            </a:xfrm>
            <a:prstGeom prst="rect">
              <a:avLst/>
            </a:prstGeom>
            <a:gradFill flip="none" rotWithShape="1">
              <a:gsLst>
                <a:gs pos="0">
                  <a:srgbClr val="573F8B">
                    <a:alpha val="0"/>
                  </a:srgbClr>
                </a:gs>
                <a:gs pos="100000">
                  <a:srgbClr val="473371"/>
                </a:gs>
              </a:gsLst>
              <a:lin ang="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  <p:sp>
          <p:nvSpPr>
            <p:cNvPr id="9" name="Shape"/>
            <p:cNvSpPr/>
            <p:nvPr/>
          </p:nvSpPr>
          <p:spPr>
            <a:xfrm>
              <a:off x="0" y="2781300"/>
              <a:ext cx="47625" cy="2247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600"/>
                  </a:lnTo>
                  <a:lnTo>
                    <a:pt x="20880" y="21600"/>
                  </a:lnTo>
                  <a:lnTo>
                    <a:pt x="21600" y="412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573F8B">
                    <a:alpha val="10000"/>
                  </a:srgbClr>
                </a:gs>
                <a:gs pos="100000">
                  <a:srgbClr val="6C579A"/>
                </a:gs>
              </a:gsLst>
              <a:lin ang="16200000" scaled="0"/>
            </a:gra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</a:p>
          </p:txBody>
        </p:sp>
      </p:grpSp>
      <p:sp>
        <p:nvSpPr>
          <p:cNvPr id="11" name="Title Text"/>
          <p:cNvSpPr txBox="1"/>
          <p:nvPr>
            <p:ph type="title"/>
          </p:nvPr>
        </p:nvSpPr>
        <p:spPr>
          <a:xfrm>
            <a:off x="457200" y="92074"/>
            <a:ext cx="82296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xfrm>
            <a:off x="85372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>
                <a:solidFill>
                  <a:srgbClr val="FFFFFF"/>
                </a:solidFill>
                <a:effectLst>
                  <a:outerShdw sx="100000" sy="100000" kx="0" ky="0" algn="b" rotWithShape="0" blurRad="12700" dist="25400" dir="2700000">
                    <a:srgbClr val="000000"/>
                  </a:outerShdw>
                </a:effectLst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D9D9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 Black"/>
          <a:ea typeface="Arial Black"/>
          <a:cs typeface="Arial Black"/>
          <a:sym typeface="Arial Black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▪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99F3FF"/>
        </a:buClr>
        <a:buSzPct val="100000"/>
        <a:buFontTx/>
        <a:buChar char="•"/>
        <a:tabLst/>
        <a:defRPr b="0" baseline="0" cap="none" i="0" spc="0" strike="noStrike" sz="3200" u="none">
          <a:solidFill>
            <a:srgbClr val="FFFFFF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400" u="none">
          <a:solidFill>
            <a:schemeClr val="tx1"/>
          </a:solidFill>
          <a:effectLst>
            <a:outerShdw sx="100000" sy="100000" kx="0" ky="0" algn="b" rotWithShape="0" blurRad="12700" dist="25400" dir="2700000">
              <a:srgbClr val="000000"/>
            </a:outerShdw>
          </a:effectLst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e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e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jpe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jpe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0.jpe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Welcome to Decent Exposure, Middle School Volume II…"/>
          <p:cNvSpPr txBox="1"/>
          <p:nvPr/>
        </p:nvSpPr>
        <p:spPr>
          <a:xfrm>
            <a:off x="0" y="0"/>
            <a:ext cx="7812088" cy="6484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Welcome to Decent Exposure, Middle School Volume II 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>
                <a:solidFill>
                  <a:srgbClr val="FFFF00"/>
                </a:solidFill>
              </a:defRPr>
            </a:pPr>
            <a:r>
              <a:t>wary: Slide 2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recollect: Slide 3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ingenious: Slide 4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shrewd: Slide 5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listless: Slide 6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wane: Slide 7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deluge: Slide 8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belittle: Slide 9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agony: Slide 10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wrath: Slide 11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grandeur: Slide 12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appalling: Slide 13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cordial: Slide 14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grisly: Slide 15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illustrious: Slide 16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grotesque: Slide 17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saunter: Slide 18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tempest: Slide 19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prodigy: Slide 20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junction: Slide 21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massacre: Slide 22</a:t>
            </a:r>
          </a:p>
        </p:txBody>
      </p:sp>
      <p:sp>
        <p:nvSpPr>
          <p:cNvPr id="46" name="ailment: Slide 23…"/>
          <p:cNvSpPr txBox="1"/>
          <p:nvPr/>
        </p:nvSpPr>
        <p:spPr>
          <a:xfrm>
            <a:off x="5940425" y="404812"/>
            <a:ext cx="2048468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00"/>
                </a:solidFill>
              </a:defRPr>
            </a:pPr>
            <a:r>
              <a:t>ailment: Slide 23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laceration: Slide 24</a:t>
            </a:r>
          </a:p>
          <a:p>
            <a:pPr>
              <a:defRPr>
                <a:solidFill>
                  <a:srgbClr val="FFFF00"/>
                </a:solidFill>
              </a:defRPr>
            </a:pPr>
            <a:r>
              <a:t>havoc: Slide 25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Agony: severe, prolonged pain…"/>
          <p:cNvSpPr txBox="1"/>
          <p:nvPr/>
        </p:nvSpPr>
        <p:spPr>
          <a:xfrm>
            <a:off x="3851275" y="260350"/>
            <a:ext cx="4386707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Agony: </a:t>
            </a:r>
            <a:r>
              <a:rPr b="0"/>
              <a:t>severe, prolonged pain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</a:t>
            </a:r>
            <a:r>
              <a:t>Noun</a:t>
            </a:r>
            <a:r>
              <a:rPr b="0"/>
              <a:t>: agony, agonies 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Verb</a:t>
            </a:r>
            <a:r>
              <a:t>: agonize, agonizes, agonized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        agonizing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00  </a:t>
            </a:r>
            <a:r>
              <a:rPr b="1"/>
              <a:t>Adverb:</a:t>
            </a:r>
            <a:r>
              <a:t> 00</a:t>
            </a:r>
          </a:p>
          <a:p>
            <a:pPr>
              <a:defRPr i="1">
                <a:solidFill>
                  <a:srgbClr val="FFFFFF"/>
                </a:solidFill>
              </a:defRPr>
            </a:pPr>
          </a:p>
        </p:txBody>
      </p:sp>
      <p:pic>
        <p:nvPicPr>
          <p:cNvPr id="257" name="ANd9GcS0r-6PaunfXfw5t6TzKMFbDd6-LVZTCiqCm9JFD6xetJTo4Jjb.jpg" descr="ANd9GcS0r-6PaunfXfw5t6TzKMFbDd6-LVZTCiqCm9JFD6xetJTo4Jjb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14550" cy="2162175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agony."/>
          <p:cNvSpPr txBox="1"/>
          <p:nvPr/>
        </p:nvSpPr>
        <p:spPr>
          <a:xfrm>
            <a:off x="4859337" y="3357562"/>
            <a:ext cx="13684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agony.</a:t>
            </a:r>
          </a:p>
        </p:txBody>
      </p:sp>
      <p:grpSp>
        <p:nvGrpSpPr>
          <p:cNvPr id="262" name="Group"/>
          <p:cNvGrpSpPr/>
          <p:nvPr/>
        </p:nvGrpSpPr>
        <p:grpSpPr>
          <a:xfrm>
            <a:off x="-1" y="2565400"/>
            <a:ext cx="8820152" cy="1743656"/>
            <a:chOff x="0" y="0"/>
            <a:chExt cx="8820150" cy="1743655"/>
          </a:xfrm>
        </p:grpSpPr>
        <p:sp>
          <p:nvSpPr>
            <p:cNvPr id="259" name="a yell of pain and a scream of"/>
            <p:cNvSpPr txBox="1"/>
            <p:nvPr/>
          </p:nvSpPr>
          <p:spPr>
            <a:xfrm>
              <a:off x="0" y="792162"/>
              <a:ext cx="48593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 yell of pain and a scream of</a:t>
              </a:r>
            </a:p>
          </p:txBody>
        </p:sp>
        <p:sp>
          <p:nvSpPr>
            <p:cNvPr id="260" name="Everybody in the game knew the difference between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Everybody in the game knew the difference between </a:t>
              </a:r>
            </a:p>
          </p:txBody>
        </p:sp>
        <p:sp>
          <p:nvSpPr>
            <p:cNvPr id="261" name="Darren Shan, A Vampire’s Assistant"/>
            <p:cNvSpPr txBox="1"/>
            <p:nvPr/>
          </p:nvSpPr>
          <p:spPr>
            <a:xfrm>
              <a:off x="3419475" y="1368425"/>
              <a:ext cx="45370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Darren Shan, </a:t>
              </a:r>
              <a:r>
                <a:rPr i="1"/>
                <a:t>A Vampire’s Assistant</a:t>
              </a:r>
            </a:p>
          </p:txBody>
        </p:sp>
      </p:grpSp>
      <p:sp>
        <p:nvSpPr>
          <p:cNvPr id="263" name="agony,"/>
          <p:cNvSpPr txBox="1"/>
          <p:nvPr/>
        </p:nvSpPr>
        <p:spPr>
          <a:xfrm>
            <a:off x="3779837" y="2565400"/>
            <a:ext cx="15128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agony,</a:t>
            </a:r>
          </a:p>
        </p:txBody>
      </p:sp>
      <p:grpSp>
        <p:nvGrpSpPr>
          <p:cNvPr id="268" name="Group"/>
          <p:cNvGrpSpPr/>
          <p:nvPr/>
        </p:nvGrpSpPr>
        <p:grpSpPr>
          <a:xfrm>
            <a:off x="0" y="2565400"/>
            <a:ext cx="8748713" cy="1743656"/>
            <a:chOff x="0" y="0"/>
            <a:chExt cx="8748712" cy="1743655"/>
          </a:xfrm>
        </p:grpSpPr>
        <p:sp>
          <p:nvSpPr>
            <p:cNvPr id="264" name="and sweat streamed"/>
            <p:cNvSpPr txBox="1"/>
            <p:nvPr/>
          </p:nvSpPr>
          <p:spPr>
            <a:xfrm>
              <a:off x="5292725" y="0"/>
              <a:ext cx="34559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sweat streamed </a:t>
              </a:r>
            </a:p>
          </p:txBody>
        </p:sp>
        <p:sp>
          <p:nvSpPr>
            <p:cNvPr id="265" name="down his face."/>
            <p:cNvSpPr txBox="1"/>
            <p:nvPr/>
          </p:nvSpPr>
          <p:spPr>
            <a:xfrm>
              <a:off x="0" y="863600"/>
              <a:ext cx="26273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down his face.</a:t>
              </a:r>
            </a:p>
          </p:txBody>
        </p:sp>
        <p:sp>
          <p:nvSpPr>
            <p:cNvPr id="266" name="His face contracted in"/>
            <p:cNvSpPr txBox="1"/>
            <p:nvPr/>
          </p:nvSpPr>
          <p:spPr>
            <a:xfrm>
              <a:off x="0" y="0"/>
              <a:ext cx="37798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His face contracted in</a:t>
              </a:r>
            </a:p>
          </p:txBody>
        </p:sp>
        <p:sp>
          <p:nvSpPr>
            <p:cNvPr id="267" name="S.E. Hinton, The Outsiders"/>
            <p:cNvSpPr txBox="1"/>
            <p:nvPr/>
          </p:nvSpPr>
          <p:spPr>
            <a:xfrm>
              <a:off x="3419475" y="1368425"/>
              <a:ext cx="33845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S.E. Hinton, </a:t>
              </a:r>
              <a:r>
                <a:rPr i="1"/>
                <a:t>The Outsiders</a:t>
              </a:r>
            </a:p>
          </p:txBody>
        </p:sp>
      </p:grpSp>
      <p:sp>
        <p:nvSpPr>
          <p:cNvPr id="269" name="agony."/>
          <p:cNvSpPr txBox="1"/>
          <p:nvPr/>
        </p:nvSpPr>
        <p:spPr>
          <a:xfrm>
            <a:off x="4356100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  agony.</a:t>
            </a:r>
          </a:p>
        </p:txBody>
      </p:sp>
      <p:grpSp>
        <p:nvGrpSpPr>
          <p:cNvPr id="272" name="Group"/>
          <p:cNvGrpSpPr/>
          <p:nvPr/>
        </p:nvGrpSpPr>
        <p:grpSpPr>
          <a:xfrm>
            <a:off x="250825" y="2565400"/>
            <a:ext cx="6372225" cy="1743656"/>
            <a:chOff x="0" y="0"/>
            <a:chExt cx="6372225" cy="1743655"/>
          </a:xfrm>
        </p:grpSpPr>
        <p:sp>
          <p:nvSpPr>
            <p:cNvPr id="270" name="He groaned and twisted in"/>
            <p:cNvSpPr txBox="1"/>
            <p:nvPr/>
          </p:nvSpPr>
          <p:spPr>
            <a:xfrm>
              <a:off x="0" y="0"/>
              <a:ext cx="43561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groaned and twisted in </a:t>
              </a:r>
            </a:p>
          </p:txBody>
        </p:sp>
        <p:sp>
          <p:nvSpPr>
            <p:cNvPr id="271" name="David Almond, Skelleg"/>
            <p:cNvSpPr txBox="1"/>
            <p:nvPr/>
          </p:nvSpPr>
          <p:spPr>
            <a:xfrm>
              <a:off x="3419475" y="1368425"/>
              <a:ext cx="29527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David Almond, </a:t>
              </a:r>
              <a:r>
                <a:rPr i="1"/>
                <a:t>Skelleg</a:t>
              </a:r>
            </a:p>
          </p:txBody>
        </p:sp>
      </p:grpSp>
      <p:sp>
        <p:nvSpPr>
          <p:cNvPr id="273" name="agony"/>
          <p:cNvSpPr txBox="1"/>
          <p:nvPr/>
        </p:nvSpPr>
        <p:spPr>
          <a:xfrm>
            <a:off x="827087" y="2565400"/>
            <a:ext cx="12239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agony </a:t>
            </a:r>
          </a:p>
        </p:txBody>
      </p:sp>
      <p:grpSp>
        <p:nvGrpSpPr>
          <p:cNvPr id="277" name="Group"/>
          <p:cNvGrpSpPr/>
          <p:nvPr/>
        </p:nvGrpSpPr>
        <p:grpSpPr>
          <a:xfrm>
            <a:off x="0" y="2565400"/>
            <a:ext cx="7812088" cy="1743656"/>
            <a:chOff x="0" y="0"/>
            <a:chExt cx="7812087" cy="1743655"/>
          </a:xfrm>
        </p:grpSpPr>
        <p:sp>
          <p:nvSpPr>
            <p:cNvPr id="274" name="of pain was more than I could bear."/>
            <p:cNvSpPr txBox="1"/>
            <p:nvPr/>
          </p:nvSpPr>
          <p:spPr>
            <a:xfrm>
              <a:off x="2051049" y="0"/>
              <a:ext cx="5761039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pain was more than I could bear.</a:t>
              </a:r>
            </a:p>
          </p:txBody>
        </p:sp>
        <p:sp>
          <p:nvSpPr>
            <p:cNvPr id="275" name="The"/>
            <p:cNvSpPr txBox="1"/>
            <p:nvPr/>
          </p:nvSpPr>
          <p:spPr>
            <a:xfrm>
              <a:off x="0" y="0"/>
              <a:ext cx="8270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</a:t>
              </a:r>
            </a:p>
          </p:txBody>
        </p:sp>
        <p:sp>
          <p:nvSpPr>
            <p:cNvPr id="276" name="Rudolfo Anaya, Bless Me Ultima"/>
            <p:cNvSpPr txBox="1"/>
            <p:nvPr/>
          </p:nvSpPr>
          <p:spPr>
            <a:xfrm>
              <a:off x="3419475" y="1368425"/>
              <a:ext cx="38893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Rudolfo Anaya, </a:t>
              </a:r>
              <a:r>
                <a:rPr i="1"/>
                <a:t>Bless Me Ultima</a:t>
              </a:r>
            </a:p>
          </p:txBody>
        </p:sp>
      </p:grpSp>
      <p:sp>
        <p:nvSpPr>
          <p:cNvPr id="278" name="Any form of the word agony will appear once in every 193 pages of text."/>
          <p:cNvSpPr txBox="1"/>
          <p:nvPr/>
        </p:nvSpPr>
        <p:spPr>
          <a:xfrm>
            <a:off x="519112" y="5753100"/>
            <a:ext cx="735995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agony </a:t>
            </a:r>
            <a:r>
              <a:t>will appear once in every 193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69" grpId="8"/>
      <p:bldP build="whole" bldLvl="1" animBg="1" rev="0" advAuto="0" spid="269" grpId="10"/>
      <p:bldP build="whole" bldLvl="1" animBg="1" rev="0" advAuto="0" spid="263" grpId="4"/>
      <p:bldP build="whole" bldLvl="1" animBg="1" rev="0" advAuto="0" spid="268" grpId="5"/>
      <p:bldP build="whole" bldLvl="1" animBg="1" rev="0" advAuto="0" spid="263" grpId="6"/>
      <p:bldP build="whole" bldLvl="1" animBg="1" rev="0" advAuto="0" spid="268" grpId="7"/>
      <p:bldP build="whole" bldLvl="1" animBg="1" rev="0" advAuto="0" spid="262" grpId="1"/>
      <p:bldP build="whole" bldLvl="1" animBg="1" rev="0" advAuto="0" spid="258" grpId="2"/>
      <p:bldP build="whole" bldLvl="1" animBg="1" rev="0" advAuto="0" spid="262" grpId="3"/>
      <p:bldP build="whole" bldLvl="1" animBg="1" rev="0" advAuto="0" spid="272" grpId="11"/>
      <p:bldP build="whole" bldLvl="1" animBg="1" rev="0" advAuto="0" spid="273" grpId="12"/>
      <p:bldP build="whole" bldLvl="1" animBg="1" rev="0" advAuto="0" spid="272" grpId="9"/>
      <p:bldP build="whole" bldLvl="1" animBg="1" rev="0" advAuto="0" spid="277" grpId="13"/>
      <p:bldP build="whole" bldLvl="1" animBg="1" rev="0" advAuto="0" spid="256" grpId="1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Wrath: anger…"/>
          <p:cNvSpPr txBox="1"/>
          <p:nvPr/>
        </p:nvSpPr>
        <p:spPr>
          <a:xfrm>
            <a:off x="3851275" y="260350"/>
            <a:ext cx="4829954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Wrath:</a:t>
            </a:r>
            <a:r>
              <a:rPr b="0"/>
              <a:t> anger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rage, fury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</a:t>
            </a:r>
            <a:r>
              <a:t>Noun:</a:t>
            </a:r>
            <a:r>
              <a:rPr b="0"/>
              <a:t> wrath  </a:t>
            </a:r>
            <a:r>
              <a:t>Verb</a:t>
            </a:r>
            <a:r>
              <a:rPr b="0"/>
              <a:t>: 00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wrathful  </a:t>
            </a:r>
            <a:r>
              <a:rPr b="1"/>
              <a:t>Adverb:</a:t>
            </a:r>
            <a:r>
              <a:t> wrathfully</a:t>
            </a:r>
          </a:p>
        </p:txBody>
      </p:sp>
      <p:pic>
        <p:nvPicPr>
          <p:cNvPr id="281" name="ANd9GcS_WcTolxh8LE1G-txVSnvX8vchobHgKQFm1IX9WOfOyQWZNX-w.jpg" descr="ANd9GcS_WcTolxh8LE1G-txVSnvX8vchobHgKQFm1IX9WOfOyQWZNX-w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143125" cy="2143125"/>
          </a:xfrm>
          <a:prstGeom prst="rect">
            <a:avLst/>
          </a:prstGeom>
          <a:ln w="12700">
            <a:miter lim="400000"/>
          </a:ln>
        </p:spPr>
      </p:pic>
      <p:sp>
        <p:nvSpPr>
          <p:cNvPr id="282" name="wrath"/>
          <p:cNvSpPr txBox="1"/>
          <p:nvPr/>
        </p:nvSpPr>
        <p:spPr>
          <a:xfrm>
            <a:off x="2700337" y="2565400"/>
            <a:ext cx="12239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wrath </a:t>
            </a:r>
          </a:p>
        </p:txBody>
      </p:sp>
      <p:grpSp>
        <p:nvGrpSpPr>
          <p:cNvPr id="286" name="Group"/>
          <p:cNvGrpSpPr/>
          <p:nvPr/>
        </p:nvGrpSpPr>
        <p:grpSpPr>
          <a:xfrm>
            <a:off x="0" y="2565400"/>
            <a:ext cx="9144000" cy="1743656"/>
            <a:chOff x="0" y="0"/>
            <a:chExt cx="9144000" cy="1743655"/>
          </a:xfrm>
        </p:grpSpPr>
        <p:sp>
          <p:nvSpPr>
            <p:cNvPr id="283" name="yourself."/>
            <p:cNvSpPr txBox="1"/>
            <p:nvPr/>
          </p:nvSpPr>
          <p:spPr>
            <a:xfrm>
              <a:off x="3851275" y="0"/>
              <a:ext cx="1728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yourself.</a:t>
              </a:r>
            </a:p>
          </p:txBody>
        </p:sp>
        <p:sp>
          <p:nvSpPr>
            <p:cNvPr id="284" name="Do it, or feel my"/>
            <p:cNvSpPr txBox="1"/>
            <p:nvPr/>
          </p:nvSpPr>
          <p:spPr>
            <a:xfrm>
              <a:off x="0" y="0"/>
              <a:ext cx="27003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Do it, or feel my</a:t>
              </a:r>
            </a:p>
          </p:txBody>
        </p:sp>
        <p:sp>
          <p:nvSpPr>
            <p:cNvPr id="285" name="J.K. Rowling, HP and the Deathly Hollows"/>
            <p:cNvSpPr txBox="1"/>
            <p:nvPr/>
          </p:nvSpPr>
          <p:spPr>
            <a:xfrm>
              <a:off x="3419475" y="1368425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Deathly Hollows</a:t>
              </a:r>
            </a:p>
          </p:txBody>
        </p:sp>
      </p:grpSp>
      <p:sp>
        <p:nvSpPr>
          <p:cNvPr id="287" name="wrath."/>
          <p:cNvSpPr txBox="1"/>
          <p:nvPr/>
        </p:nvSpPr>
        <p:spPr>
          <a:xfrm>
            <a:off x="2700337" y="2565400"/>
            <a:ext cx="13684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wrath.</a:t>
            </a:r>
          </a:p>
        </p:txBody>
      </p:sp>
      <p:sp>
        <p:nvSpPr>
          <p:cNvPr id="288" name="wrath"/>
          <p:cNvSpPr txBox="1"/>
          <p:nvPr/>
        </p:nvSpPr>
        <p:spPr>
          <a:xfrm>
            <a:off x="0" y="3357562"/>
            <a:ext cx="12239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wrath</a:t>
            </a:r>
          </a:p>
        </p:txBody>
      </p:sp>
      <p:grpSp>
        <p:nvGrpSpPr>
          <p:cNvPr id="292" name="Group"/>
          <p:cNvGrpSpPr/>
          <p:nvPr/>
        </p:nvGrpSpPr>
        <p:grpSpPr>
          <a:xfrm>
            <a:off x="-1" y="2636837"/>
            <a:ext cx="8820152" cy="1743656"/>
            <a:chOff x="0" y="0"/>
            <a:chExt cx="8820150" cy="1743655"/>
          </a:xfrm>
        </p:grpSpPr>
        <p:sp>
          <p:nvSpPr>
            <p:cNvPr id="289" name="of the dragons yet again?"/>
            <p:cNvSpPr txBox="1"/>
            <p:nvPr/>
          </p:nvSpPr>
          <p:spPr>
            <a:xfrm>
              <a:off x="1187450" y="792162"/>
              <a:ext cx="43926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the dragons yet again?</a:t>
              </a:r>
            </a:p>
          </p:txBody>
        </p:sp>
        <p:sp>
          <p:nvSpPr>
            <p:cNvPr id="290" name="If you were to try, would that not yet again incur th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If you were to try, would that not yet again incur the</a:t>
              </a:r>
            </a:p>
          </p:txBody>
        </p:sp>
        <p:sp>
          <p:nvSpPr>
            <p:cNvPr id="291" name="James A. Owen, Here There Be Dragons"/>
            <p:cNvSpPr txBox="1"/>
            <p:nvPr/>
          </p:nvSpPr>
          <p:spPr>
            <a:xfrm>
              <a:off x="3419475" y="1368425"/>
              <a:ext cx="51133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James A. Owen, </a:t>
              </a:r>
              <a:r>
                <a:rPr i="1"/>
                <a:t>Here There Be Dragons</a:t>
              </a:r>
            </a:p>
          </p:txBody>
        </p:sp>
      </p:grpSp>
      <p:sp>
        <p:nvSpPr>
          <p:cNvPr id="293" name="wrath."/>
          <p:cNvSpPr txBox="1"/>
          <p:nvPr/>
        </p:nvSpPr>
        <p:spPr>
          <a:xfrm>
            <a:off x="0" y="3644900"/>
            <a:ext cx="118745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wrath.</a:t>
            </a:r>
          </a:p>
        </p:txBody>
      </p:sp>
      <p:grpSp>
        <p:nvGrpSpPr>
          <p:cNvPr id="296" name="Group"/>
          <p:cNvGrpSpPr/>
          <p:nvPr/>
        </p:nvGrpSpPr>
        <p:grpSpPr>
          <a:xfrm>
            <a:off x="0" y="3141662"/>
            <a:ext cx="8964613" cy="1743656"/>
            <a:chOff x="0" y="0"/>
            <a:chExt cx="8964612" cy="1743655"/>
          </a:xfrm>
        </p:grpSpPr>
        <p:sp>
          <p:nvSpPr>
            <p:cNvPr id="294" name="She stood shivering beneath the torrent of her mother’s"/>
            <p:cNvSpPr txBox="1"/>
            <p:nvPr/>
          </p:nvSpPr>
          <p:spPr>
            <a:xfrm>
              <a:off x="0" y="0"/>
              <a:ext cx="89646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She stood shivering beneath the torrent of her mother’s </a:t>
              </a:r>
            </a:p>
          </p:txBody>
        </p:sp>
        <p:sp>
          <p:nvSpPr>
            <p:cNvPr id="295" name="Stephen Crane, Maggie: A Girl of the Streets"/>
            <p:cNvSpPr txBox="1"/>
            <p:nvPr/>
          </p:nvSpPr>
          <p:spPr>
            <a:xfrm>
              <a:off x="3419475" y="1368425"/>
              <a:ext cx="53292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 Crane, </a:t>
              </a:r>
              <a:r>
                <a:rPr i="1"/>
                <a:t>Maggie: A Girl of the Streets</a:t>
              </a:r>
            </a:p>
          </p:txBody>
        </p:sp>
      </p:grpSp>
      <p:sp>
        <p:nvSpPr>
          <p:cNvPr id="297" name="Any form of the word wrath will appear once in every 215 pages of text."/>
          <p:cNvSpPr txBox="1"/>
          <p:nvPr/>
        </p:nvSpPr>
        <p:spPr>
          <a:xfrm>
            <a:off x="519112" y="5824537"/>
            <a:ext cx="729611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wrath </a:t>
            </a:r>
            <a:r>
              <a:t>will appear once in every 215 pages of text.</a:t>
            </a:r>
          </a:p>
        </p:txBody>
      </p:sp>
      <p:grpSp>
        <p:nvGrpSpPr>
          <p:cNvPr id="302" name="Group"/>
          <p:cNvGrpSpPr/>
          <p:nvPr/>
        </p:nvGrpSpPr>
        <p:grpSpPr>
          <a:xfrm>
            <a:off x="0" y="2565400"/>
            <a:ext cx="8820150" cy="1743656"/>
            <a:chOff x="0" y="0"/>
            <a:chExt cx="8820150" cy="1743655"/>
          </a:xfrm>
        </p:grpSpPr>
        <p:sp>
          <p:nvSpPr>
            <p:cNvPr id="298" name="Gray Beaver’s"/>
            <p:cNvSpPr txBox="1"/>
            <p:nvPr/>
          </p:nvSpPr>
          <p:spPr>
            <a:xfrm>
              <a:off x="0" y="0"/>
              <a:ext cx="27003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Gray Beaver’s </a:t>
              </a:r>
            </a:p>
          </p:txBody>
        </p:sp>
        <p:sp>
          <p:nvSpPr>
            <p:cNvPr id="299" name="Jack London, White Fang"/>
            <p:cNvSpPr txBox="1"/>
            <p:nvPr/>
          </p:nvSpPr>
          <p:spPr>
            <a:xfrm>
              <a:off x="3419475" y="1368425"/>
              <a:ext cx="34575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Jack London, </a:t>
              </a:r>
              <a:r>
                <a:rPr i="1"/>
                <a:t>White Fang</a:t>
              </a:r>
            </a:p>
          </p:txBody>
        </p:sp>
        <p:sp>
          <p:nvSpPr>
            <p:cNvPr id="300" name="was terrible; likewise was"/>
            <p:cNvSpPr txBox="1"/>
            <p:nvPr/>
          </p:nvSpPr>
          <p:spPr>
            <a:xfrm>
              <a:off x="4067175" y="0"/>
              <a:ext cx="47529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was terrible; likewise was</a:t>
              </a:r>
            </a:p>
          </p:txBody>
        </p:sp>
        <p:sp>
          <p:nvSpPr>
            <p:cNvPr id="301" name="White Fang’s wrath."/>
            <p:cNvSpPr txBox="1"/>
            <p:nvPr/>
          </p:nvSpPr>
          <p:spPr>
            <a:xfrm>
              <a:off x="0" y="576262"/>
              <a:ext cx="363537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White Fang’s wrath.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92" grpId="11"/>
      <p:bldP build="whole" bldLvl="1" animBg="1" rev="0" advAuto="0" spid="296" grpId="13"/>
      <p:bldP build="whole" bldLvl="1" animBg="1" rev="0" advAuto="0" spid="280" grpId="14"/>
      <p:bldP build="whole" bldLvl="1" animBg="1" rev="0" advAuto="0" spid="302" grpId="5"/>
      <p:bldP build="whole" bldLvl="1" animBg="1" rev="0" advAuto="0" spid="286" grpId="1"/>
      <p:bldP build="whole" bldLvl="1" animBg="1" rev="0" advAuto="0" spid="302" grpId="7"/>
      <p:bldP build="whole" bldLvl="1" animBg="1" rev="0" advAuto="0" spid="286" grpId="3"/>
      <p:bldP build="whole" bldLvl="1" animBg="1" rev="0" advAuto="0" spid="288" grpId="8"/>
      <p:bldP build="whole" bldLvl="1" animBg="1" rev="0" advAuto="0" spid="282" grpId="2"/>
      <p:bldP build="whole" bldLvl="1" animBg="1" rev="0" advAuto="0" spid="288" grpId="10"/>
      <p:bldP build="whole" bldLvl="1" animBg="1" rev="0" advAuto="0" spid="287" grpId="4"/>
      <p:bldP build="whole" bldLvl="1" animBg="1" rev="0" advAuto="0" spid="287" grpId="6"/>
      <p:bldP build="whole" bldLvl="1" animBg="1" rev="0" advAuto="0" spid="293" grpId="12"/>
      <p:bldP build="whole" bldLvl="1" animBg="1" rev="0" advAuto="0" spid="292" grpId="9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randeur: great beauty and majesty, either…"/>
          <p:cNvSpPr txBox="1"/>
          <p:nvPr/>
        </p:nvSpPr>
        <p:spPr>
          <a:xfrm>
            <a:off x="4476750" y="0"/>
            <a:ext cx="4572445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Grandeur:</a:t>
            </a:r>
            <a:r>
              <a:rPr b="0"/>
              <a:t> great beauty and majesty, either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natural or man-made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ostentation, glory, magnificence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simplicity, ordinariness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</a:t>
            </a:r>
            <a:r>
              <a:t> Noun</a:t>
            </a:r>
            <a:r>
              <a:rPr b="0"/>
              <a:t>: grandeur   </a:t>
            </a:r>
            <a:r>
              <a:t>Verb:</a:t>
            </a:r>
            <a:r>
              <a:rPr b="0"/>
              <a:t> 00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Adjective:</a:t>
            </a:r>
            <a:r>
              <a:t> grand  </a:t>
            </a:r>
            <a:r>
              <a:rPr b="1"/>
              <a:t> Adverb</a:t>
            </a:r>
            <a:r>
              <a:t>: grandly</a:t>
            </a:r>
          </a:p>
        </p:txBody>
      </p:sp>
      <p:pic>
        <p:nvPicPr>
          <p:cNvPr id="305" name="ANd9GcQswpzElFpzs1hVM_8yKD-Wvu6cFTXaIT8--H1B4hJkjfcsx0Ll.jpg" descr="ANd9GcQswpzElFpzs1hVM_8yKD-Wvu6cFTXaIT8--H1B4hJkjfcsx0Ll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847975" cy="1600200"/>
          </a:xfrm>
          <a:prstGeom prst="rect">
            <a:avLst/>
          </a:prstGeom>
          <a:ln w="12700">
            <a:miter lim="400000"/>
          </a:ln>
        </p:spPr>
      </p:pic>
      <p:sp>
        <p:nvSpPr>
          <p:cNvPr id="306" name="grandeur"/>
          <p:cNvSpPr txBox="1"/>
          <p:nvPr/>
        </p:nvSpPr>
        <p:spPr>
          <a:xfrm>
            <a:off x="6300787" y="25654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grandeur </a:t>
            </a:r>
          </a:p>
        </p:txBody>
      </p:sp>
      <p:grpSp>
        <p:nvGrpSpPr>
          <p:cNvPr id="310" name="Group"/>
          <p:cNvGrpSpPr/>
          <p:nvPr/>
        </p:nvGrpSpPr>
        <p:grpSpPr>
          <a:xfrm>
            <a:off x="-1" y="2565400"/>
            <a:ext cx="7451726" cy="1743656"/>
            <a:chOff x="0" y="0"/>
            <a:chExt cx="7451725" cy="1743655"/>
          </a:xfrm>
        </p:grpSpPr>
        <p:sp>
          <p:nvSpPr>
            <p:cNvPr id="307" name="of the great fish."/>
            <p:cNvSpPr txBox="1"/>
            <p:nvPr/>
          </p:nvSpPr>
          <p:spPr>
            <a:xfrm>
              <a:off x="0" y="647700"/>
              <a:ext cx="28432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the great fish.</a:t>
              </a:r>
            </a:p>
          </p:txBody>
        </p:sp>
        <p:sp>
          <p:nvSpPr>
            <p:cNvPr id="308" name="We watched in silence the beauty and"/>
            <p:cNvSpPr txBox="1"/>
            <p:nvPr/>
          </p:nvSpPr>
          <p:spPr>
            <a:xfrm>
              <a:off x="0" y="0"/>
              <a:ext cx="6300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We watched in silence the beauty and</a:t>
              </a:r>
            </a:p>
          </p:txBody>
        </p:sp>
        <p:sp>
          <p:nvSpPr>
            <p:cNvPr id="309" name="Rudolfo Anaya, Bless Me Ultima"/>
            <p:cNvSpPr txBox="1"/>
            <p:nvPr/>
          </p:nvSpPr>
          <p:spPr>
            <a:xfrm>
              <a:off x="3419475" y="1368425"/>
              <a:ext cx="40322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Rudolfo Anaya, </a:t>
              </a:r>
              <a:r>
                <a:rPr i="1"/>
                <a:t>Bless Me Ultima</a:t>
              </a:r>
            </a:p>
          </p:txBody>
        </p:sp>
      </p:grpSp>
      <p:sp>
        <p:nvSpPr>
          <p:cNvPr id="311" name="grandeur."/>
          <p:cNvSpPr txBox="1"/>
          <p:nvPr/>
        </p:nvSpPr>
        <p:spPr>
          <a:xfrm>
            <a:off x="2411412" y="3357562"/>
            <a:ext cx="17272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grandeur. </a:t>
            </a:r>
          </a:p>
        </p:txBody>
      </p:sp>
      <p:grpSp>
        <p:nvGrpSpPr>
          <p:cNvPr id="315" name="Group"/>
          <p:cNvGrpSpPr/>
          <p:nvPr/>
        </p:nvGrpSpPr>
        <p:grpSpPr>
          <a:xfrm>
            <a:off x="-1" y="2565400"/>
            <a:ext cx="9144001" cy="1743656"/>
            <a:chOff x="0" y="0"/>
            <a:chExt cx="9144000" cy="1743655"/>
          </a:xfrm>
        </p:grpSpPr>
        <p:sp>
          <p:nvSpPr>
            <p:cNvPr id="312" name="aspirations of"/>
            <p:cNvSpPr txBox="1"/>
            <p:nvPr/>
          </p:nvSpPr>
          <p:spPr>
            <a:xfrm>
              <a:off x="0" y="792162"/>
              <a:ext cx="24114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aspirations of</a:t>
              </a:r>
            </a:p>
          </p:txBody>
        </p:sp>
        <p:sp>
          <p:nvSpPr>
            <p:cNvPr id="313" name="How maddening it was to be born in a cotton field with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How maddening it was to be born in a cotton field with</a:t>
              </a:r>
            </a:p>
          </p:txBody>
        </p:sp>
        <p:sp>
          <p:nvSpPr>
            <p:cNvPr id="314" name="Maya Angelou, I Know Why the Caged Bird Sings"/>
            <p:cNvSpPr txBox="1"/>
            <p:nvPr/>
          </p:nvSpPr>
          <p:spPr>
            <a:xfrm>
              <a:off x="2843212" y="1368425"/>
              <a:ext cx="6300789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Maya Angelou, </a:t>
              </a:r>
              <a:r>
                <a:rPr i="1"/>
                <a:t>I Know Why the Caged Bird Sings</a:t>
              </a:r>
            </a:p>
          </p:txBody>
        </p:sp>
      </p:grpSp>
      <p:sp>
        <p:nvSpPr>
          <p:cNvPr id="316" name="grandeur--"/>
          <p:cNvSpPr txBox="1"/>
          <p:nvPr/>
        </p:nvSpPr>
        <p:spPr>
          <a:xfrm>
            <a:off x="0" y="3357562"/>
            <a:ext cx="212407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grandeur-- </a:t>
            </a:r>
          </a:p>
        </p:txBody>
      </p:sp>
      <p:grpSp>
        <p:nvGrpSpPr>
          <p:cNvPr id="321" name="Group"/>
          <p:cNvGrpSpPr/>
          <p:nvPr/>
        </p:nvGrpSpPr>
        <p:grpSpPr>
          <a:xfrm>
            <a:off x="-1" y="2565400"/>
            <a:ext cx="8820152" cy="2246893"/>
            <a:chOff x="0" y="0"/>
            <a:chExt cx="8820150" cy="2246892"/>
          </a:xfrm>
        </p:grpSpPr>
        <p:sp>
          <p:nvSpPr>
            <p:cNvPr id="317" name="and yet the littlest things make such a"/>
            <p:cNvSpPr txBox="1"/>
            <p:nvPr/>
          </p:nvSpPr>
          <p:spPr>
            <a:xfrm>
              <a:off x="2051050" y="792162"/>
              <a:ext cx="66976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yet the littlest things make such a</a:t>
              </a:r>
            </a:p>
          </p:txBody>
        </p:sp>
        <p:sp>
          <p:nvSpPr>
            <p:cNvPr id="318" name="My  days are consumed by war--its awful scale and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My  days are consumed by war--its awful scale and</a:t>
              </a:r>
            </a:p>
          </p:txBody>
        </p:sp>
        <p:sp>
          <p:nvSpPr>
            <p:cNvPr id="319" name="Henry H. Neff, The Maelstrom"/>
            <p:cNvSpPr txBox="1"/>
            <p:nvPr/>
          </p:nvSpPr>
          <p:spPr>
            <a:xfrm>
              <a:off x="2411412" y="1871662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Henry H. Neff, </a:t>
              </a:r>
              <a:r>
                <a:rPr i="1"/>
                <a:t>The Maelstrom</a:t>
              </a:r>
            </a:p>
          </p:txBody>
        </p:sp>
        <p:sp>
          <p:nvSpPr>
            <p:cNvPr id="320" name="difference."/>
            <p:cNvSpPr txBox="1"/>
            <p:nvPr/>
          </p:nvSpPr>
          <p:spPr>
            <a:xfrm>
              <a:off x="0" y="1511300"/>
              <a:ext cx="19796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difference.</a:t>
              </a:r>
            </a:p>
          </p:txBody>
        </p:sp>
      </p:grpSp>
      <p:sp>
        <p:nvSpPr>
          <p:cNvPr id="322" name="grandeur."/>
          <p:cNvSpPr txBox="1"/>
          <p:nvPr/>
        </p:nvSpPr>
        <p:spPr>
          <a:xfrm>
            <a:off x="6948487" y="25654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grandeur. </a:t>
            </a:r>
          </a:p>
        </p:txBody>
      </p:sp>
      <p:grpSp>
        <p:nvGrpSpPr>
          <p:cNvPr id="325" name="Group"/>
          <p:cNvGrpSpPr/>
          <p:nvPr/>
        </p:nvGrpSpPr>
        <p:grpSpPr>
          <a:xfrm>
            <a:off x="-1" y="2565400"/>
            <a:ext cx="8388351" cy="1743656"/>
            <a:chOff x="0" y="0"/>
            <a:chExt cx="8388349" cy="1743655"/>
          </a:xfrm>
        </p:grpSpPr>
        <p:sp>
          <p:nvSpPr>
            <p:cNvPr id="323" name="The great hall was a sight, stunning in its"/>
            <p:cNvSpPr txBox="1"/>
            <p:nvPr/>
          </p:nvSpPr>
          <p:spPr>
            <a:xfrm>
              <a:off x="0" y="0"/>
              <a:ext cx="6948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great hall was a sight, stunning in its </a:t>
              </a:r>
            </a:p>
          </p:txBody>
        </p:sp>
        <p:sp>
          <p:nvSpPr>
            <p:cNvPr id="324" name="James A. Owen, Here There Be Dragons"/>
            <p:cNvSpPr txBox="1"/>
            <p:nvPr/>
          </p:nvSpPr>
          <p:spPr>
            <a:xfrm>
              <a:off x="3419475" y="1368425"/>
              <a:ext cx="49688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James A. Owen, </a:t>
              </a:r>
              <a:r>
                <a:rPr i="1"/>
                <a:t>Here There Be Dragons</a:t>
              </a:r>
            </a:p>
          </p:txBody>
        </p:sp>
      </p:grpSp>
      <p:sp>
        <p:nvSpPr>
          <p:cNvPr id="326" name="Any form of the word grandeur will appear once in every 502 pages of text."/>
          <p:cNvSpPr txBox="1"/>
          <p:nvPr/>
        </p:nvSpPr>
        <p:spPr>
          <a:xfrm>
            <a:off x="323850" y="5373687"/>
            <a:ext cx="765218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u="sng"/>
              <a:t>grandeur</a:t>
            </a:r>
            <a:r>
              <a:t> will appear once in every 502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16" grpId="8"/>
      <p:bldP build="whole" bldLvl="1" animBg="1" rev="0" advAuto="0" spid="315" grpId="5"/>
      <p:bldP build="whole" bldLvl="1" animBg="1" rev="0" advAuto="0" spid="316" grpId="10"/>
      <p:bldP build="whole" bldLvl="1" animBg="1" rev="0" advAuto="0" spid="315" grpId="7"/>
      <p:bldP build="whole" bldLvl="1" animBg="1" rev="0" advAuto="0" spid="322" grpId="12"/>
      <p:bldP build="whole" bldLvl="1" animBg="1" rev="0" advAuto="0" spid="321" grpId="9"/>
      <p:bldP build="whole" bldLvl="1" animBg="1" rev="0" advAuto="0" spid="321" grpId="11"/>
      <p:bldP build="whole" bldLvl="1" animBg="1" rev="0" advAuto="0" spid="325" grpId="13"/>
      <p:bldP build="whole" bldLvl="1" animBg="1" rev="0" advAuto="0" spid="306" grpId="2"/>
      <p:bldP build="whole" bldLvl="1" animBg="1" rev="0" advAuto="0" spid="304" grpId="14"/>
      <p:bldP build="whole" bldLvl="1" animBg="1" rev="0" advAuto="0" spid="310" grpId="1"/>
      <p:bldP build="whole" bldLvl="1" animBg="1" rev="0" advAuto="0" spid="311" grpId="4"/>
      <p:bldP build="whole" bldLvl="1" animBg="1" rev="0" advAuto="0" spid="310" grpId="3"/>
      <p:bldP build="whole" bldLvl="1" animBg="1" rev="0" advAuto="0" spid="311" grpId="6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Appalling: shocking, horrifying…"/>
          <p:cNvSpPr txBox="1"/>
          <p:nvPr/>
        </p:nvSpPr>
        <p:spPr>
          <a:xfrm>
            <a:off x="3851275" y="260350"/>
            <a:ext cx="4652477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Appalling:</a:t>
            </a:r>
            <a:r>
              <a:rPr b="0"/>
              <a:t> shocking, horrifying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mortifying, shameful, disgraceful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soothing, reassuring, gratifying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</a:t>
            </a:r>
            <a:r>
              <a:t>Noun</a:t>
            </a:r>
            <a:r>
              <a:rPr b="0"/>
              <a:t>: 00   </a:t>
            </a:r>
            <a:r>
              <a:t>Verb</a:t>
            </a:r>
            <a:r>
              <a:rPr b="0"/>
              <a:t>: appall, appalls,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	   appalled, appalling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</a:t>
            </a:r>
            <a:r>
              <a:rPr b="1"/>
              <a:t> Adjective</a:t>
            </a:r>
            <a:r>
              <a:t>: 00  </a:t>
            </a:r>
            <a:r>
              <a:rPr b="1"/>
              <a:t>Adverb</a:t>
            </a:r>
            <a:r>
              <a:t>: appallingly </a:t>
            </a:r>
          </a:p>
          <a:p>
            <a:pPr>
              <a:defRPr i="1">
                <a:solidFill>
                  <a:srgbClr val="FFFFFF"/>
                </a:solidFill>
              </a:defRPr>
            </a:pPr>
          </a:p>
        </p:txBody>
      </p:sp>
      <p:pic>
        <p:nvPicPr>
          <p:cNvPr id="329" name="5795-Paranoid-Woman-Reading-The-News-Clipart-Illustration.jpg" descr="5795-Paranoid-Woman-Reading-The-News-Clipart-Illustration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27163" cy="1576388"/>
          </a:xfrm>
          <a:prstGeom prst="rect">
            <a:avLst/>
          </a:prstGeom>
          <a:ln w="12700">
            <a:miter lim="400000"/>
          </a:ln>
        </p:spPr>
      </p:pic>
      <p:sp>
        <p:nvSpPr>
          <p:cNvPr id="330" name="appalling"/>
          <p:cNvSpPr txBox="1"/>
          <p:nvPr/>
        </p:nvSpPr>
        <p:spPr>
          <a:xfrm>
            <a:off x="4140200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appalling </a:t>
            </a:r>
          </a:p>
        </p:txBody>
      </p:sp>
      <p:grpSp>
        <p:nvGrpSpPr>
          <p:cNvPr id="334" name="Group"/>
          <p:cNvGrpSpPr/>
          <p:nvPr/>
        </p:nvGrpSpPr>
        <p:grpSpPr>
          <a:xfrm>
            <a:off x="0" y="2565400"/>
            <a:ext cx="6732588" cy="1743656"/>
            <a:chOff x="0" y="0"/>
            <a:chExt cx="6732587" cy="1743655"/>
          </a:xfrm>
        </p:grpSpPr>
        <p:sp>
          <p:nvSpPr>
            <p:cNvPr id="331" name="liar."/>
            <p:cNvSpPr txBox="1"/>
            <p:nvPr/>
          </p:nvSpPr>
          <p:spPr>
            <a:xfrm>
              <a:off x="5867400" y="0"/>
              <a:ext cx="8651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liar.</a:t>
              </a:r>
            </a:p>
          </p:txBody>
        </p:sp>
        <p:sp>
          <p:nvSpPr>
            <p:cNvPr id="332" name="And then you’re such an"/>
            <p:cNvSpPr txBox="1"/>
            <p:nvPr/>
          </p:nvSpPr>
          <p:spPr>
            <a:xfrm>
              <a:off x="0" y="0"/>
              <a:ext cx="41402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then you’re such an</a:t>
              </a:r>
            </a:p>
          </p:txBody>
        </p:sp>
        <p:sp>
          <p:nvSpPr>
            <p:cNvPr id="333" name="Stephenie Meyer, The Host"/>
            <p:cNvSpPr txBox="1"/>
            <p:nvPr/>
          </p:nvSpPr>
          <p:spPr>
            <a:xfrm>
              <a:off x="3419475" y="1368425"/>
              <a:ext cx="33131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The Host</a:t>
              </a:r>
            </a:p>
          </p:txBody>
        </p:sp>
      </p:grpSp>
      <p:sp>
        <p:nvSpPr>
          <p:cNvPr id="335" name="appalled,"/>
          <p:cNvSpPr txBox="1"/>
          <p:nvPr/>
        </p:nvSpPr>
        <p:spPr>
          <a:xfrm>
            <a:off x="1619250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appalled,</a:t>
            </a:r>
          </a:p>
        </p:txBody>
      </p:sp>
      <p:grpSp>
        <p:nvGrpSpPr>
          <p:cNvPr id="340" name="Group"/>
          <p:cNvGrpSpPr/>
          <p:nvPr/>
        </p:nvGrpSpPr>
        <p:grpSpPr>
          <a:xfrm>
            <a:off x="0" y="2565400"/>
            <a:ext cx="8748713" cy="1743656"/>
            <a:chOff x="0" y="0"/>
            <a:chExt cx="8748712" cy="1743655"/>
          </a:xfrm>
        </p:grpSpPr>
        <p:sp>
          <p:nvSpPr>
            <p:cNvPr id="336" name="Axe."/>
            <p:cNvSpPr txBox="1"/>
            <p:nvPr/>
          </p:nvSpPr>
          <p:spPr>
            <a:xfrm>
              <a:off x="0" y="863600"/>
              <a:ext cx="10429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Axe.</a:t>
              </a:r>
            </a:p>
          </p:txBody>
        </p:sp>
        <p:sp>
          <p:nvSpPr>
            <p:cNvPr id="337" name="completely shocked, and so was"/>
            <p:cNvSpPr txBox="1"/>
            <p:nvPr/>
          </p:nvSpPr>
          <p:spPr>
            <a:xfrm>
              <a:off x="3348037" y="0"/>
              <a:ext cx="54006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completely shocked, and so was</a:t>
              </a:r>
            </a:p>
          </p:txBody>
        </p:sp>
        <p:sp>
          <p:nvSpPr>
            <p:cNvPr id="338" name="He was"/>
            <p:cNvSpPr txBox="1"/>
            <p:nvPr/>
          </p:nvSpPr>
          <p:spPr>
            <a:xfrm>
              <a:off x="0" y="0"/>
              <a:ext cx="1619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was </a:t>
              </a:r>
            </a:p>
          </p:txBody>
        </p:sp>
        <p:sp>
          <p:nvSpPr>
            <p:cNvPr id="339" name="Marcus Luttrell, Lone Survivor"/>
            <p:cNvSpPr txBox="1"/>
            <p:nvPr/>
          </p:nvSpPr>
          <p:spPr>
            <a:xfrm>
              <a:off x="3419475" y="1368425"/>
              <a:ext cx="37449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Marcus Luttrell, </a:t>
              </a:r>
              <a:r>
                <a:rPr i="1"/>
                <a:t>Lone Survivor</a:t>
              </a:r>
            </a:p>
          </p:txBody>
        </p:sp>
      </p:grpSp>
      <p:sp>
        <p:nvSpPr>
          <p:cNvPr id="341" name="appalled."/>
          <p:cNvSpPr txBox="1"/>
          <p:nvPr/>
        </p:nvSpPr>
        <p:spPr>
          <a:xfrm>
            <a:off x="4787900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appalled.</a:t>
            </a:r>
          </a:p>
        </p:txBody>
      </p:sp>
      <p:grpSp>
        <p:nvGrpSpPr>
          <p:cNvPr id="344" name="Group"/>
          <p:cNvGrpSpPr/>
          <p:nvPr/>
        </p:nvGrpSpPr>
        <p:grpSpPr>
          <a:xfrm>
            <a:off x="0" y="2565400"/>
            <a:ext cx="7019925" cy="1743656"/>
            <a:chOff x="0" y="0"/>
            <a:chExt cx="7019925" cy="1743655"/>
          </a:xfrm>
        </p:grpSpPr>
        <p:sp>
          <p:nvSpPr>
            <p:cNvPr id="342" name="I stared at him, confused and"/>
            <p:cNvSpPr txBox="1"/>
            <p:nvPr/>
          </p:nvSpPr>
          <p:spPr>
            <a:xfrm>
              <a:off x="0" y="0"/>
              <a:ext cx="47879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stared at him, confused and </a:t>
              </a:r>
            </a:p>
          </p:txBody>
        </p:sp>
        <p:sp>
          <p:nvSpPr>
            <p:cNvPr id="343" name="Stephenie Meyer, New Moon"/>
            <p:cNvSpPr txBox="1"/>
            <p:nvPr/>
          </p:nvSpPr>
          <p:spPr>
            <a:xfrm>
              <a:off x="3419475" y="1368425"/>
              <a:ext cx="36004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New Moon</a:t>
              </a:r>
            </a:p>
          </p:txBody>
        </p:sp>
      </p:grpSp>
      <p:sp>
        <p:nvSpPr>
          <p:cNvPr id="345" name="appalling"/>
          <p:cNvSpPr txBox="1"/>
          <p:nvPr/>
        </p:nvSpPr>
        <p:spPr>
          <a:xfrm>
            <a:off x="2411412" y="25654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appalling </a:t>
            </a:r>
          </a:p>
        </p:txBody>
      </p:sp>
      <p:grpSp>
        <p:nvGrpSpPr>
          <p:cNvPr id="350" name="Group"/>
          <p:cNvGrpSpPr/>
          <p:nvPr/>
        </p:nvGrpSpPr>
        <p:grpSpPr>
          <a:xfrm>
            <a:off x="0" y="2565400"/>
            <a:ext cx="9144000" cy="1743656"/>
            <a:chOff x="0" y="0"/>
            <a:chExt cx="9144000" cy="1743655"/>
          </a:xfrm>
        </p:grpSpPr>
        <p:sp>
          <p:nvSpPr>
            <p:cNvPr id="346" name="far below."/>
            <p:cNvSpPr txBox="1"/>
            <p:nvPr/>
          </p:nvSpPr>
          <p:spPr>
            <a:xfrm>
              <a:off x="0" y="792162"/>
              <a:ext cx="17637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far below.</a:t>
              </a:r>
            </a:p>
          </p:txBody>
        </p:sp>
        <p:sp>
          <p:nvSpPr>
            <p:cNvPr id="347" name="crash as they struck water"/>
            <p:cNvSpPr txBox="1"/>
            <p:nvPr/>
          </p:nvSpPr>
          <p:spPr>
            <a:xfrm>
              <a:off x="4140200" y="0"/>
              <a:ext cx="4535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crash as they struck water</a:t>
              </a:r>
            </a:p>
          </p:txBody>
        </p:sp>
        <p:sp>
          <p:nvSpPr>
            <p:cNvPr id="348" name="There was an"/>
            <p:cNvSpPr txBox="1"/>
            <p:nvPr/>
          </p:nvSpPr>
          <p:spPr>
            <a:xfrm>
              <a:off x="0" y="0"/>
              <a:ext cx="24114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There was an </a:t>
              </a:r>
            </a:p>
          </p:txBody>
        </p:sp>
        <p:sp>
          <p:nvSpPr>
            <p:cNvPr id="349" name="Henry H. Neff, The Maelstrom"/>
            <p:cNvSpPr txBox="1"/>
            <p:nvPr/>
          </p:nvSpPr>
          <p:spPr>
            <a:xfrm>
              <a:off x="3419475" y="1368425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Henry H. Neff, </a:t>
              </a:r>
              <a:r>
                <a:rPr i="1"/>
                <a:t>The Maelstrom</a:t>
              </a:r>
            </a:p>
          </p:txBody>
        </p:sp>
      </p:grpSp>
      <p:sp>
        <p:nvSpPr>
          <p:cNvPr id="351" name="Any form of the word appall will appear once in every 531 pages of text."/>
          <p:cNvSpPr txBox="1"/>
          <p:nvPr/>
        </p:nvSpPr>
        <p:spPr>
          <a:xfrm>
            <a:off x="611187" y="5300662"/>
            <a:ext cx="7347234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appall </a:t>
            </a:r>
            <a:r>
              <a:t>will appear once in every 531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35" grpId="4"/>
      <p:bldP build="whole" bldLvl="1" animBg="1" rev="0" advAuto="0" spid="335" grpId="6"/>
      <p:bldP build="whole" bldLvl="1" animBg="1" rev="0" advAuto="0" spid="340" grpId="5"/>
      <p:bldP build="whole" bldLvl="1" animBg="1" rev="0" advAuto="0" spid="334" grpId="1"/>
      <p:bldP build="whole" bldLvl="1" animBg="1" rev="0" advAuto="0" spid="344" grpId="9"/>
      <p:bldP build="whole" bldLvl="1" animBg="1" rev="0" advAuto="0" spid="334" grpId="3"/>
      <p:bldP build="whole" bldLvl="1" animBg="1" rev="0" advAuto="0" spid="344" grpId="11"/>
      <p:bldP build="whole" bldLvl="1" animBg="1" rev="0" advAuto="0" spid="340" grpId="7"/>
      <p:bldP build="whole" bldLvl="1" animBg="1" rev="0" advAuto="0" spid="350" grpId="13"/>
      <p:bldP build="whole" bldLvl="1" animBg="1" rev="0" advAuto="0" spid="341" grpId="8"/>
      <p:bldP build="whole" bldLvl="1" animBg="1" rev="0" advAuto="0" spid="330" grpId="2"/>
      <p:bldP build="whole" bldLvl="1" animBg="1" rev="0" advAuto="0" spid="341" grpId="10"/>
      <p:bldP build="whole" bldLvl="1" animBg="1" rev="0" advAuto="0" spid="345" grpId="12"/>
      <p:bldP build="whole" bldLvl="1" animBg="1" rev="0" advAuto="0" spid="328" grpId="14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Cordial:  polite…"/>
          <p:cNvSpPr txBox="1"/>
          <p:nvPr/>
        </p:nvSpPr>
        <p:spPr>
          <a:xfrm>
            <a:off x="3851275" y="260350"/>
            <a:ext cx="4449438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Cordial:</a:t>
            </a:r>
            <a:r>
              <a:rPr b="0"/>
              <a:t>  polite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courteous, friendly, warm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rude, boorish, uncouth, aloof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Noun: cordiality   Verb: 00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Adjective: cordial   Adverb: cordially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Origin:</a:t>
            </a:r>
            <a:r>
              <a:rPr b="0"/>
              <a:t> </a:t>
            </a:r>
            <a:r>
              <a:rPr b="0" i="1"/>
              <a:t>cord: heart</a:t>
            </a:r>
            <a:endParaRPr i="1"/>
          </a:p>
        </p:txBody>
      </p:sp>
      <p:pic>
        <p:nvPicPr>
          <p:cNvPr id="354" name="ANd9GcSNMqIu--DJVl7tdot5iQsSfAAJx_tzQF6F_S5MISO3lAMnNXFK0g.jpg" descr="ANd9GcSNMqIu--DJVl7tdot5iQsSfAAJx_tzQF6F_S5MISO3lAMnNXFK0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1187" y="476250"/>
            <a:ext cx="1524001" cy="1943100"/>
          </a:xfrm>
          <a:prstGeom prst="rect">
            <a:avLst/>
          </a:prstGeom>
          <a:ln w="12700">
            <a:miter lim="400000"/>
          </a:ln>
        </p:spPr>
      </p:pic>
      <p:sp>
        <p:nvSpPr>
          <p:cNvPr id="355" name="cordial"/>
          <p:cNvSpPr txBox="1"/>
          <p:nvPr/>
        </p:nvSpPr>
        <p:spPr>
          <a:xfrm>
            <a:off x="6156325" y="3357562"/>
            <a:ext cx="13684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cordial </a:t>
            </a:r>
          </a:p>
        </p:txBody>
      </p:sp>
      <p:grpSp>
        <p:nvGrpSpPr>
          <p:cNvPr id="359" name="Group"/>
          <p:cNvGrpSpPr/>
          <p:nvPr/>
        </p:nvGrpSpPr>
        <p:grpSpPr>
          <a:xfrm>
            <a:off x="-1" y="2565400"/>
            <a:ext cx="8820152" cy="1743656"/>
            <a:chOff x="0" y="0"/>
            <a:chExt cx="8820150" cy="1743655"/>
          </a:xfrm>
        </p:grpSpPr>
        <p:sp>
          <p:nvSpPr>
            <p:cNvPr id="356" name="our meeting will be anything less than"/>
            <p:cNvSpPr txBox="1"/>
            <p:nvPr/>
          </p:nvSpPr>
          <p:spPr>
            <a:xfrm>
              <a:off x="0" y="792162"/>
              <a:ext cx="62277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our meeting will be anything less than</a:t>
              </a:r>
            </a:p>
          </p:txBody>
        </p:sp>
        <p:sp>
          <p:nvSpPr>
            <p:cNvPr id="357" name="There is, of course, no reason at all to suppose that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There is, of course, no reason at all to suppose that </a:t>
              </a:r>
            </a:p>
          </p:txBody>
        </p:sp>
        <p:sp>
          <p:nvSpPr>
            <p:cNvPr id="358" name="Kazuo Ishiguro, Remains of the Day"/>
            <p:cNvSpPr txBox="1"/>
            <p:nvPr/>
          </p:nvSpPr>
          <p:spPr>
            <a:xfrm>
              <a:off x="3419475" y="1368425"/>
              <a:ext cx="45370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Kazuo Ishiguro, </a:t>
              </a:r>
              <a:r>
                <a:rPr i="1"/>
                <a:t>Remains of the Day</a:t>
              </a:r>
            </a:p>
          </p:txBody>
        </p:sp>
      </p:grpSp>
      <p:sp>
        <p:nvSpPr>
          <p:cNvPr id="360" name="cordial"/>
          <p:cNvSpPr txBox="1"/>
          <p:nvPr/>
        </p:nvSpPr>
        <p:spPr>
          <a:xfrm>
            <a:off x="2987675" y="2565400"/>
            <a:ext cx="13684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cordial </a:t>
            </a:r>
          </a:p>
        </p:txBody>
      </p:sp>
      <p:grpSp>
        <p:nvGrpSpPr>
          <p:cNvPr id="365" name="Group"/>
          <p:cNvGrpSpPr/>
          <p:nvPr/>
        </p:nvGrpSpPr>
        <p:grpSpPr>
          <a:xfrm>
            <a:off x="0" y="2565400"/>
            <a:ext cx="8459788" cy="1743656"/>
            <a:chOff x="0" y="0"/>
            <a:chExt cx="8459787" cy="1743655"/>
          </a:xfrm>
        </p:grpSpPr>
        <p:sp>
          <p:nvSpPr>
            <p:cNvPr id="361" name="to everybody—"/>
            <p:cNvSpPr txBox="1"/>
            <p:nvPr/>
          </p:nvSpPr>
          <p:spPr>
            <a:xfrm>
              <a:off x="4356100" y="0"/>
              <a:ext cx="28082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to everybody—</a:t>
              </a:r>
            </a:p>
          </p:txBody>
        </p:sp>
        <p:sp>
          <p:nvSpPr>
            <p:cNvPr id="362" name="a sophisticated and ultimately false front."/>
            <p:cNvSpPr txBox="1"/>
            <p:nvPr/>
          </p:nvSpPr>
          <p:spPr>
            <a:xfrm>
              <a:off x="0" y="719137"/>
              <a:ext cx="69484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 sophisticated and ultimately false front.</a:t>
              </a:r>
            </a:p>
          </p:txBody>
        </p:sp>
        <p:sp>
          <p:nvSpPr>
            <p:cNvPr id="363" name="He learned to be"/>
            <p:cNvSpPr txBox="1"/>
            <p:nvPr/>
          </p:nvSpPr>
          <p:spPr>
            <a:xfrm>
              <a:off x="0" y="0"/>
              <a:ext cx="2987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learned to be </a:t>
              </a:r>
            </a:p>
          </p:txBody>
        </p:sp>
        <p:sp>
          <p:nvSpPr>
            <p:cNvPr id="364" name="David Guterson, Snow Falling on Cedars"/>
            <p:cNvSpPr txBox="1"/>
            <p:nvPr/>
          </p:nvSpPr>
          <p:spPr>
            <a:xfrm>
              <a:off x="3419475" y="1368425"/>
              <a:ext cx="50403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David Guterson, </a:t>
              </a:r>
              <a:r>
                <a:rPr i="1"/>
                <a:t>Snow Falling on Cedars</a:t>
              </a:r>
            </a:p>
          </p:txBody>
        </p:sp>
      </p:grpSp>
      <p:sp>
        <p:nvSpPr>
          <p:cNvPr id="366" name="cordial"/>
          <p:cNvSpPr txBox="1"/>
          <p:nvPr/>
        </p:nvSpPr>
        <p:spPr>
          <a:xfrm>
            <a:off x="0" y="3500437"/>
            <a:ext cx="13684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cordial</a:t>
            </a:r>
          </a:p>
        </p:txBody>
      </p:sp>
      <p:grpSp>
        <p:nvGrpSpPr>
          <p:cNvPr id="370" name="Group"/>
          <p:cNvGrpSpPr/>
          <p:nvPr/>
        </p:nvGrpSpPr>
        <p:grpSpPr>
          <a:xfrm>
            <a:off x="-1" y="2565400"/>
            <a:ext cx="8820152" cy="2102431"/>
            <a:chOff x="0" y="0"/>
            <a:chExt cx="8820150" cy="2102430"/>
          </a:xfrm>
        </p:grpSpPr>
        <p:sp>
          <p:nvSpPr>
            <p:cNvPr id="367" name="distance would be best."/>
            <p:cNvSpPr txBox="1"/>
            <p:nvPr/>
          </p:nvSpPr>
          <p:spPr>
            <a:xfrm>
              <a:off x="1331912" y="935037"/>
              <a:ext cx="42481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distance would be best.</a:t>
              </a:r>
            </a:p>
          </p:txBody>
        </p:sp>
        <p:sp>
          <p:nvSpPr>
            <p:cNvPr id="368" name="I did not want any of that kind of trouble, and to keep a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did not want any of that kind of trouble, and to keep a</a:t>
              </a:r>
            </a:p>
          </p:txBody>
        </p:sp>
        <p:sp>
          <p:nvSpPr>
            <p:cNvPr id="369" name="Margaret Atwood, Alias Grace"/>
            <p:cNvSpPr txBox="1"/>
            <p:nvPr/>
          </p:nvSpPr>
          <p:spPr>
            <a:xfrm>
              <a:off x="4284662" y="1727200"/>
              <a:ext cx="38893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Margaret Atwood, </a:t>
              </a:r>
              <a:r>
                <a:rPr i="1"/>
                <a:t>Alias Grace</a:t>
              </a:r>
            </a:p>
          </p:txBody>
        </p:sp>
      </p:grpSp>
      <p:sp>
        <p:nvSpPr>
          <p:cNvPr id="371" name="cordial,"/>
          <p:cNvSpPr txBox="1"/>
          <p:nvPr/>
        </p:nvSpPr>
        <p:spPr>
          <a:xfrm>
            <a:off x="5651500" y="2781300"/>
            <a:ext cx="144145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cordial, </a:t>
            </a:r>
          </a:p>
        </p:txBody>
      </p:sp>
      <p:grpSp>
        <p:nvGrpSpPr>
          <p:cNvPr id="375" name="Group"/>
          <p:cNvGrpSpPr/>
          <p:nvPr/>
        </p:nvGrpSpPr>
        <p:grpSpPr>
          <a:xfrm>
            <a:off x="323850" y="2781300"/>
            <a:ext cx="6553200" cy="1815093"/>
            <a:chOff x="0" y="0"/>
            <a:chExt cx="6553200" cy="1815092"/>
          </a:xfrm>
        </p:grpSpPr>
        <p:sp>
          <p:nvSpPr>
            <p:cNvPr id="372" name="professional handling of this situation."/>
            <p:cNvSpPr txBox="1"/>
            <p:nvPr/>
          </p:nvSpPr>
          <p:spPr>
            <a:xfrm>
              <a:off x="0" y="792162"/>
              <a:ext cx="655320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professional handling of this situation.</a:t>
              </a:r>
            </a:p>
          </p:txBody>
        </p:sp>
        <p:sp>
          <p:nvSpPr>
            <p:cNvPr id="373" name="And thank you so much for your"/>
            <p:cNvSpPr txBox="1"/>
            <p:nvPr/>
          </p:nvSpPr>
          <p:spPr>
            <a:xfrm>
              <a:off x="0" y="0"/>
              <a:ext cx="53276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thank you so much for your </a:t>
              </a:r>
            </a:p>
          </p:txBody>
        </p:sp>
        <p:sp>
          <p:nvSpPr>
            <p:cNvPr id="374" name="Sarah Dessen, The Lullaby"/>
            <p:cNvSpPr txBox="1"/>
            <p:nvPr/>
          </p:nvSpPr>
          <p:spPr>
            <a:xfrm>
              <a:off x="2447925" y="1439862"/>
              <a:ext cx="34559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Sarah Dessen, </a:t>
              </a:r>
              <a:r>
                <a:rPr i="1"/>
                <a:t>The Lullaby</a:t>
              </a:r>
            </a:p>
          </p:txBody>
        </p:sp>
      </p:grpSp>
      <p:sp>
        <p:nvSpPr>
          <p:cNvPr id="376" name="Any form of the word cordial will appear once in every 280 pages of text."/>
          <p:cNvSpPr txBox="1"/>
          <p:nvPr/>
        </p:nvSpPr>
        <p:spPr>
          <a:xfrm>
            <a:off x="447675" y="5465762"/>
            <a:ext cx="741052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cordial </a:t>
            </a:r>
            <a:r>
              <a:t>will appear once in every 280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1" grpId="12"/>
      <p:bldP build="whole" bldLvl="1" animBg="1" rev="0" advAuto="0" spid="360" grpId="6"/>
      <p:bldP build="whole" bldLvl="1" animBg="1" rev="0" advAuto="0" spid="353" grpId="14"/>
      <p:bldP build="whole" bldLvl="1" animBg="1" rev="0" advAuto="0" spid="359" grpId="1"/>
      <p:bldP build="whole" bldLvl="1" animBg="1" rev="0" advAuto="0" spid="365" grpId="5"/>
      <p:bldP build="whole" bldLvl="1" animBg="1" rev="0" advAuto="0" spid="359" grpId="3"/>
      <p:bldP build="whole" bldLvl="1" animBg="1" rev="0" advAuto="0" spid="365" grpId="7"/>
      <p:bldP build="whole" bldLvl="1" animBg="1" rev="0" advAuto="0" spid="366" grpId="8"/>
      <p:bldP build="whole" bldLvl="1" animBg="1" rev="0" advAuto="0" spid="355" grpId="2"/>
      <p:bldP build="whole" bldLvl="1" animBg="1" rev="0" advAuto="0" spid="366" grpId="10"/>
      <p:bldP build="whole" bldLvl="1" animBg="1" rev="0" advAuto="0" spid="370" grpId="9"/>
      <p:bldP build="whole" bldLvl="1" animBg="1" rev="0" advAuto="0" spid="375" grpId="13"/>
      <p:bldP build="whole" bldLvl="1" animBg="1" rev="0" advAuto="0" spid="370" grpId="11"/>
      <p:bldP build="whole" bldLvl="1" animBg="1" rev="0" advAuto="0" spid="360" grpId="4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" name="ANd9GcQhk6dDIt2PRe3GCyIGLk-YQpjIKrkbW706gq4Vk5ZMeQObgr-NhA.jpg" descr="ANd9GcQhk6dDIt2PRe3GCyIGLk-YQpjIKrkbW706gq4Vk5ZMeQObgr-Nh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00325" cy="1752600"/>
          </a:xfrm>
          <a:prstGeom prst="rect">
            <a:avLst/>
          </a:prstGeom>
          <a:ln w="12700">
            <a:miter lim="400000"/>
          </a:ln>
        </p:spPr>
      </p:pic>
      <p:sp>
        <p:nvSpPr>
          <p:cNvPr id="379" name="The word grisly will appear once in every 3,296 pages of text."/>
          <p:cNvSpPr txBox="1"/>
          <p:nvPr/>
        </p:nvSpPr>
        <p:spPr>
          <a:xfrm>
            <a:off x="1258887" y="6308725"/>
            <a:ext cx="630502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The word </a:t>
            </a:r>
            <a:r>
              <a:rPr i="1"/>
              <a:t>grisly</a:t>
            </a:r>
            <a:r>
              <a:t> will appear once in every 3,296 pages of text.</a:t>
            </a:r>
          </a:p>
        </p:txBody>
      </p:sp>
      <p:sp>
        <p:nvSpPr>
          <p:cNvPr id="380" name="Grisly: horrifyingly bloody,sickeningly violent…"/>
          <p:cNvSpPr txBox="1"/>
          <p:nvPr/>
        </p:nvSpPr>
        <p:spPr>
          <a:xfrm>
            <a:off x="3419475" y="260349"/>
            <a:ext cx="5400675" cy="115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Grisly:</a:t>
            </a:r>
            <a:r>
              <a:rPr b="0"/>
              <a:t> horrifyingly bloody,sickeningly violent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</a:t>
            </a:r>
            <a:r>
              <a:rPr b="0"/>
              <a:t>: gruesome, macabre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</a:t>
            </a:r>
            <a:r>
              <a:rPr b="0"/>
              <a:t>: pleasant, gentle, soft</a:t>
            </a:r>
          </a:p>
        </p:txBody>
      </p:sp>
      <p:sp>
        <p:nvSpPr>
          <p:cNvPr id="381" name="grisly"/>
          <p:cNvSpPr txBox="1"/>
          <p:nvPr/>
        </p:nvSpPr>
        <p:spPr>
          <a:xfrm>
            <a:off x="6804025" y="3068637"/>
            <a:ext cx="12969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grisly </a:t>
            </a:r>
          </a:p>
        </p:txBody>
      </p:sp>
      <p:grpSp>
        <p:nvGrpSpPr>
          <p:cNvPr id="385" name="Group"/>
          <p:cNvGrpSpPr/>
          <p:nvPr/>
        </p:nvGrpSpPr>
        <p:grpSpPr>
          <a:xfrm>
            <a:off x="323849" y="3068637"/>
            <a:ext cx="6553201" cy="1888119"/>
            <a:chOff x="0" y="0"/>
            <a:chExt cx="6553200" cy="1888117"/>
          </a:xfrm>
        </p:grpSpPr>
        <p:sp>
          <p:nvSpPr>
            <p:cNvPr id="382" name="that I couldn’t bear it."/>
            <p:cNvSpPr txBox="1"/>
            <p:nvPr/>
          </p:nvSpPr>
          <p:spPr>
            <a:xfrm>
              <a:off x="71437" y="792162"/>
              <a:ext cx="3671889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that I couldn’t bear it.</a:t>
              </a:r>
            </a:p>
          </p:txBody>
        </p:sp>
        <p:sp>
          <p:nvSpPr>
            <p:cNvPr id="383" name="The pictures in my head had turned so"/>
            <p:cNvSpPr txBox="1"/>
            <p:nvPr/>
          </p:nvSpPr>
          <p:spPr>
            <a:xfrm>
              <a:off x="0" y="0"/>
              <a:ext cx="64801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pictures in my head had turned so </a:t>
              </a:r>
            </a:p>
          </p:txBody>
        </p:sp>
        <p:sp>
          <p:nvSpPr>
            <p:cNvPr id="384" name="The Host, Stephenie Meyer"/>
            <p:cNvSpPr txBox="1"/>
            <p:nvPr/>
          </p:nvSpPr>
          <p:spPr>
            <a:xfrm>
              <a:off x="3168650" y="1512887"/>
              <a:ext cx="33845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Host, </a:t>
              </a:r>
              <a:r>
                <a:rPr i="0"/>
                <a:t>Stephenie Meyer</a:t>
              </a:r>
            </a:p>
          </p:txBody>
        </p:sp>
      </p:grpSp>
      <p:sp>
        <p:nvSpPr>
          <p:cNvPr id="386" name="grisly"/>
          <p:cNvSpPr txBox="1"/>
          <p:nvPr/>
        </p:nvSpPr>
        <p:spPr>
          <a:xfrm>
            <a:off x="2700337" y="3068637"/>
            <a:ext cx="1296989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grisly </a:t>
            </a:r>
          </a:p>
        </p:txBody>
      </p:sp>
      <p:grpSp>
        <p:nvGrpSpPr>
          <p:cNvPr id="390" name="Group"/>
          <p:cNvGrpSpPr/>
          <p:nvPr/>
        </p:nvGrpSpPr>
        <p:grpSpPr>
          <a:xfrm>
            <a:off x="323849" y="3068637"/>
            <a:ext cx="8640764" cy="1888119"/>
            <a:chOff x="0" y="0"/>
            <a:chExt cx="8640762" cy="1888117"/>
          </a:xfrm>
        </p:grpSpPr>
        <p:sp>
          <p:nvSpPr>
            <p:cNvPr id="387" name="sights, the ward was peaceful."/>
            <p:cNvSpPr txBox="1"/>
            <p:nvPr/>
          </p:nvSpPr>
          <p:spPr>
            <a:xfrm>
              <a:off x="3671887" y="0"/>
              <a:ext cx="49688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sights, the ward was peaceful.</a:t>
              </a:r>
            </a:p>
          </p:txBody>
        </p:sp>
        <p:sp>
          <p:nvSpPr>
            <p:cNvPr id="388" name="Despite such"/>
            <p:cNvSpPr txBox="1"/>
            <p:nvPr/>
          </p:nvSpPr>
          <p:spPr>
            <a:xfrm>
              <a:off x="0" y="0"/>
              <a:ext cx="2376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Despite such </a:t>
              </a:r>
            </a:p>
          </p:txBody>
        </p:sp>
        <p:sp>
          <p:nvSpPr>
            <p:cNvPr id="389" name="The Maelstrom, Henry H. Neff"/>
            <p:cNvSpPr txBox="1"/>
            <p:nvPr/>
          </p:nvSpPr>
          <p:spPr>
            <a:xfrm>
              <a:off x="3168650" y="1512887"/>
              <a:ext cx="38163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Maelstrom, </a:t>
              </a:r>
              <a:r>
                <a:rPr i="0"/>
                <a:t>Henry H. Neff</a:t>
              </a:r>
            </a:p>
          </p:txBody>
        </p:sp>
      </p:grpSp>
      <p:sp>
        <p:nvSpPr>
          <p:cNvPr id="391" name="grisliest"/>
          <p:cNvSpPr txBox="1"/>
          <p:nvPr/>
        </p:nvSpPr>
        <p:spPr>
          <a:xfrm>
            <a:off x="179387" y="3429000"/>
            <a:ext cx="15843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grisliest </a:t>
            </a:r>
          </a:p>
        </p:txBody>
      </p:sp>
      <p:grpSp>
        <p:nvGrpSpPr>
          <p:cNvPr id="395" name="Group"/>
          <p:cNvGrpSpPr/>
          <p:nvPr/>
        </p:nvGrpSpPr>
        <p:grpSpPr>
          <a:xfrm>
            <a:off x="179387" y="2708275"/>
            <a:ext cx="8713788" cy="1527756"/>
            <a:chOff x="0" y="0"/>
            <a:chExt cx="8713787" cy="1527755"/>
          </a:xfrm>
        </p:grpSpPr>
        <p:sp>
          <p:nvSpPr>
            <p:cNvPr id="392" name="kind."/>
            <p:cNvSpPr txBox="1"/>
            <p:nvPr/>
          </p:nvSpPr>
          <p:spPr>
            <a:xfrm>
              <a:off x="1584325" y="720725"/>
              <a:ext cx="10795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kind.</a:t>
              </a:r>
            </a:p>
          </p:txBody>
        </p:sp>
        <p:sp>
          <p:nvSpPr>
            <p:cNvPr id="393" name="It was understandably a nightmare, a monster of the"/>
            <p:cNvSpPr txBox="1"/>
            <p:nvPr/>
          </p:nvSpPr>
          <p:spPr>
            <a:xfrm>
              <a:off x="0" y="0"/>
              <a:ext cx="8713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 was understandably a nightmare, a monster of the</a:t>
              </a:r>
            </a:p>
          </p:txBody>
        </p:sp>
        <p:sp>
          <p:nvSpPr>
            <p:cNvPr id="394" name="The Eclipse, Stephenie Meyer"/>
            <p:cNvSpPr txBox="1"/>
            <p:nvPr/>
          </p:nvSpPr>
          <p:spPr>
            <a:xfrm>
              <a:off x="3455987" y="1152525"/>
              <a:ext cx="38163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Eclipse</a:t>
              </a:r>
              <a:r>
                <a:rPr i="0"/>
                <a:t>, Stephenie Meyer</a:t>
              </a:r>
            </a:p>
          </p:txBody>
        </p:sp>
      </p:grpSp>
      <p:sp>
        <p:nvSpPr>
          <p:cNvPr id="396" name="grisly"/>
          <p:cNvSpPr txBox="1"/>
          <p:nvPr/>
        </p:nvSpPr>
        <p:spPr>
          <a:xfrm>
            <a:off x="1331912" y="3141662"/>
            <a:ext cx="12239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grisly </a:t>
            </a:r>
          </a:p>
        </p:txBody>
      </p:sp>
      <p:grpSp>
        <p:nvGrpSpPr>
          <p:cNvPr id="401" name="Group"/>
          <p:cNvGrpSpPr/>
          <p:nvPr/>
        </p:nvGrpSpPr>
        <p:grpSpPr>
          <a:xfrm>
            <a:off x="250825" y="3141662"/>
            <a:ext cx="7921625" cy="1815094"/>
            <a:chOff x="0" y="0"/>
            <a:chExt cx="7921625" cy="1815092"/>
          </a:xfrm>
        </p:grpSpPr>
        <p:sp>
          <p:nvSpPr>
            <p:cNvPr id="397" name="The"/>
            <p:cNvSpPr txBox="1"/>
            <p:nvPr/>
          </p:nvSpPr>
          <p:spPr>
            <a:xfrm>
              <a:off x="0" y="0"/>
              <a:ext cx="10795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The</a:t>
              </a:r>
            </a:p>
          </p:txBody>
        </p:sp>
        <p:sp>
          <p:nvSpPr>
            <p:cNvPr id="398" name="murders--”I turned away from the"/>
            <p:cNvSpPr txBox="1"/>
            <p:nvPr/>
          </p:nvSpPr>
          <p:spPr>
            <a:xfrm>
              <a:off x="2305050" y="0"/>
              <a:ext cx="54721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murders--”I turned away from the</a:t>
              </a:r>
            </a:p>
          </p:txBody>
        </p:sp>
        <p:sp>
          <p:nvSpPr>
            <p:cNvPr id="399" name="Kiss the Girls, James Patterson"/>
            <p:cNvSpPr txBox="1"/>
            <p:nvPr/>
          </p:nvSpPr>
          <p:spPr>
            <a:xfrm>
              <a:off x="4105275" y="1439862"/>
              <a:ext cx="38163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Kiss the Girls</a:t>
              </a:r>
              <a:r>
                <a:rPr i="0"/>
                <a:t>, James Patterson</a:t>
              </a:r>
            </a:p>
          </p:txBody>
        </p:sp>
        <p:sp>
          <p:nvSpPr>
            <p:cNvPr id="400" name="TV coverage and I had to sigh out loud."/>
            <p:cNvSpPr txBox="1"/>
            <p:nvPr/>
          </p:nvSpPr>
          <p:spPr>
            <a:xfrm>
              <a:off x="0" y="647700"/>
              <a:ext cx="66262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TV coverage and I had to sigh out loud.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0" grpId="5"/>
      <p:bldP build="whole" bldLvl="1" animBg="1" rev="0" advAuto="0" spid="386" grpId="6"/>
      <p:bldP build="whole" bldLvl="1" animBg="1" rev="0" advAuto="0" spid="390" grpId="7"/>
      <p:bldP build="whole" bldLvl="1" animBg="1" rev="0" advAuto="0" spid="391" grpId="10"/>
      <p:bldP build="whole" bldLvl="1" animBg="1" rev="0" advAuto="0" spid="401" grpId="13"/>
      <p:bldP build="whole" bldLvl="1" animBg="1" rev="0" advAuto="0" spid="381" grpId="2"/>
      <p:bldP build="whole" bldLvl="1" animBg="1" rev="0" advAuto="0" spid="380" grpId="14"/>
      <p:bldP build="whole" bldLvl="1" animBg="1" rev="0" advAuto="0" spid="391" grpId="8"/>
      <p:bldP build="whole" bldLvl="1" animBg="1" rev="0" advAuto="0" spid="396" grpId="12"/>
      <p:bldP build="whole" bldLvl="1" animBg="1" rev="0" advAuto="0" spid="385" grpId="1"/>
      <p:bldP build="whole" bldLvl="1" animBg="1" rev="0" advAuto="0" spid="385" grpId="3"/>
      <p:bldP build="whole" bldLvl="1" animBg="1" rev="0" advAuto="0" spid="395" grpId="9"/>
      <p:bldP build="whole" bldLvl="1" animBg="1" rev="0" advAuto="0" spid="386" grpId="4"/>
      <p:bldP build="whole" bldLvl="1" animBg="1" rev="0" advAuto="0" spid="395" grpId="1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3" name="ANd9GcR1iRM-1HxW8XQHMpg_OSaASf8s5eu4vEW0EHXItJc8CMSXYeWi.jpg" descr="ANd9GcR1iRM-1HxW8XQHMpg_OSaASf8s5eu4vEW0EHXItJc8CMSXYeWi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404" name="The word illustrious appears once in every in 427 pages of text."/>
          <p:cNvSpPr txBox="1"/>
          <p:nvPr/>
        </p:nvSpPr>
        <p:spPr>
          <a:xfrm>
            <a:off x="250825" y="6165850"/>
            <a:ext cx="650851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The word </a:t>
            </a:r>
            <a:r>
              <a:rPr i="1"/>
              <a:t>illustrious </a:t>
            </a:r>
            <a:r>
              <a:t>appears once in every in 427 pages of text.</a:t>
            </a:r>
          </a:p>
        </p:txBody>
      </p:sp>
      <p:sp>
        <p:nvSpPr>
          <p:cNvPr id="405" name="Illustrious: famous and repected; highly accomplished…"/>
          <p:cNvSpPr txBox="1"/>
          <p:nvPr/>
        </p:nvSpPr>
        <p:spPr>
          <a:xfrm>
            <a:off x="3132137" y="0"/>
            <a:ext cx="5669345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Illustrious:</a:t>
            </a:r>
            <a:r>
              <a:rPr b="0"/>
              <a:t> famous and repected; highly accomplished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synonym:</a:t>
            </a:r>
            <a:r>
              <a:rPr b="0"/>
              <a:t> revered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</a:t>
            </a:r>
            <a:r>
              <a:rPr b="0"/>
              <a:t>: disgraced, lowly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Etymology</a:t>
            </a:r>
            <a:r>
              <a:rPr b="0"/>
              <a:t>: from </a:t>
            </a:r>
            <a:r>
              <a:t>lustr-,</a:t>
            </a:r>
            <a:r>
              <a:rPr b="0"/>
              <a:t> meaning light or shine</a:t>
            </a:r>
          </a:p>
        </p:txBody>
      </p:sp>
      <p:grpSp>
        <p:nvGrpSpPr>
          <p:cNvPr id="409" name="Group"/>
          <p:cNvGrpSpPr/>
          <p:nvPr/>
        </p:nvGrpSpPr>
        <p:grpSpPr>
          <a:xfrm>
            <a:off x="395287" y="3933825"/>
            <a:ext cx="8569326" cy="1310268"/>
            <a:chOff x="0" y="0"/>
            <a:chExt cx="8569325" cy="1310267"/>
          </a:xfrm>
        </p:grpSpPr>
        <p:sp>
          <p:nvSpPr>
            <p:cNvPr id="406" name="And here is our"/>
            <p:cNvSpPr txBox="1"/>
            <p:nvPr/>
          </p:nvSpPr>
          <p:spPr>
            <a:xfrm>
              <a:off x="0" y="0"/>
              <a:ext cx="26638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here is our</a:t>
              </a:r>
            </a:p>
          </p:txBody>
        </p:sp>
        <p:sp>
          <p:nvSpPr>
            <p:cNvPr id="407" name="Robert Ludlum, The Bourne Ultimatum"/>
            <p:cNvSpPr txBox="1"/>
            <p:nvPr/>
          </p:nvSpPr>
          <p:spPr>
            <a:xfrm>
              <a:off x="2952750" y="935037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Robert Ludlum, </a:t>
              </a:r>
              <a:r>
                <a:rPr i="1"/>
                <a:t>The Bourne Ultimatum</a:t>
              </a:r>
              <a:r>
                <a:t> </a:t>
              </a:r>
            </a:p>
          </p:txBody>
        </p:sp>
        <p:sp>
          <p:nvSpPr>
            <p:cNvPr id="408" name="relative from Boston…"/>
            <p:cNvSpPr txBox="1"/>
            <p:nvPr/>
          </p:nvSpPr>
          <p:spPr>
            <a:xfrm>
              <a:off x="4535487" y="0"/>
              <a:ext cx="40338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relative from Boston…</a:t>
              </a:r>
            </a:p>
          </p:txBody>
        </p:sp>
      </p:grpSp>
      <p:sp>
        <p:nvSpPr>
          <p:cNvPr id="410" name="illustrious"/>
          <p:cNvSpPr txBox="1"/>
          <p:nvPr/>
        </p:nvSpPr>
        <p:spPr>
          <a:xfrm>
            <a:off x="2987675" y="3933825"/>
            <a:ext cx="19431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illustrious </a:t>
            </a:r>
          </a:p>
        </p:txBody>
      </p:sp>
      <p:sp>
        <p:nvSpPr>
          <p:cNvPr id="411" name="illustrious"/>
          <p:cNvSpPr txBox="1"/>
          <p:nvPr/>
        </p:nvSpPr>
        <p:spPr>
          <a:xfrm>
            <a:off x="1258887" y="3068637"/>
            <a:ext cx="19431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illustrious </a:t>
            </a:r>
          </a:p>
        </p:txBody>
      </p:sp>
      <p:grpSp>
        <p:nvGrpSpPr>
          <p:cNvPr id="416" name="Group"/>
          <p:cNvGrpSpPr/>
          <p:nvPr/>
        </p:nvGrpSpPr>
        <p:grpSpPr>
          <a:xfrm>
            <a:off x="269875" y="3105150"/>
            <a:ext cx="8820150" cy="1383293"/>
            <a:chOff x="0" y="0"/>
            <a:chExt cx="8820150" cy="1383292"/>
          </a:xfrm>
        </p:grpSpPr>
        <p:sp>
          <p:nvSpPr>
            <p:cNvPr id="412" name="Your"/>
            <p:cNvSpPr txBox="1"/>
            <p:nvPr/>
          </p:nvSpPr>
          <p:spPr>
            <a:xfrm>
              <a:off x="0" y="0"/>
              <a:ext cx="9366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Your</a:t>
              </a:r>
            </a:p>
          </p:txBody>
        </p:sp>
        <p:sp>
          <p:nvSpPr>
            <p:cNvPr id="413" name="J.D. Robb, Glory in Death"/>
            <p:cNvSpPr txBox="1"/>
            <p:nvPr/>
          </p:nvSpPr>
          <p:spPr>
            <a:xfrm>
              <a:off x="2952750" y="1008062"/>
              <a:ext cx="43910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rPr i="0"/>
                <a:t>J.D. Robb</a:t>
              </a:r>
              <a:r>
                <a:rPr i="0"/>
                <a:t>, </a:t>
              </a:r>
              <a:r>
                <a:t>Glory in Death</a:t>
              </a:r>
            </a:p>
          </p:txBody>
        </p:sp>
        <p:sp>
          <p:nvSpPr>
            <p:cNvPr id="414" name="associate Morse is drooling down"/>
            <p:cNvSpPr txBox="1"/>
            <p:nvPr/>
          </p:nvSpPr>
          <p:spPr>
            <a:xfrm>
              <a:off x="2879725" y="0"/>
              <a:ext cx="59404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associate Morse is drooling down</a:t>
              </a:r>
            </a:p>
          </p:txBody>
        </p:sp>
        <p:sp>
          <p:nvSpPr>
            <p:cNvPr id="415" name="my neck."/>
            <p:cNvSpPr txBox="1"/>
            <p:nvPr/>
          </p:nvSpPr>
          <p:spPr>
            <a:xfrm>
              <a:off x="0" y="720725"/>
              <a:ext cx="20161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my neck.</a:t>
              </a:r>
            </a:p>
          </p:txBody>
        </p:sp>
      </p:grpSp>
      <p:sp>
        <p:nvSpPr>
          <p:cNvPr id="417" name="illustrious"/>
          <p:cNvSpPr txBox="1"/>
          <p:nvPr/>
        </p:nvSpPr>
        <p:spPr>
          <a:xfrm>
            <a:off x="5219700" y="3141662"/>
            <a:ext cx="19431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illustrious </a:t>
            </a:r>
          </a:p>
        </p:txBody>
      </p:sp>
      <p:grpSp>
        <p:nvGrpSpPr>
          <p:cNvPr id="422" name="Group"/>
          <p:cNvGrpSpPr/>
          <p:nvPr/>
        </p:nvGrpSpPr>
        <p:grpSpPr>
          <a:xfrm>
            <a:off x="900112" y="2420937"/>
            <a:ext cx="7704138" cy="2751719"/>
            <a:chOff x="0" y="0"/>
            <a:chExt cx="7704137" cy="2751717"/>
          </a:xfrm>
        </p:grpSpPr>
        <p:sp>
          <p:nvSpPr>
            <p:cNvPr id="418" name="I knew he was feeling that this was just more"/>
            <p:cNvSpPr txBox="1"/>
            <p:nvPr/>
          </p:nvSpPr>
          <p:spPr>
            <a:xfrm>
              <a:off x="71437" y="0"/>
              <a:ext cx="76327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knew he was feeling that this was just more</a:t>
              </a:r>
            </a:p>
          </p:txBody>
        </p:sp>
        <p:sp>
          <p:nvSpPr>
            <p:cNvPr id="419" name="The Ultimate Gift, Jim Stovall"/>
            <p:cNvSpPr txBox="1"/>
            <p:nvPr/>
          </p:nvSpPr>
          <p:spPr>
            <a:xfrm>
              <a:off x="2951162" y="2376487"/>
              <a:ext cx="35290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Ultimate Gift</a:t>
              </a:r>
              <a:r>
                <a:rPr i="0"/>
                <a:t>, Jim Stovall</a:t>
              </a:r>
            </a:p>
          </p:txBody>
        </p:sp>
        <p:sp>
          <p:nvSpPr>
            <p:cNvPr id="420" name="father’s expectations?"/>
            <p:cNvSpPr txBox="1"/>
            <p:nvPr/>
          </p:nvSpPr>
          <p:spPr>
            <a:xfrm>
              <a:off x="0" y="1439862"/>
              <a:ext cx="38877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father’s expectations? </a:t>
              </a:r>
            </a:p>
          </p:txBody>
        </p:sp>
        <p:sp>
          <p:nvSpPr>
            <p:cNvPr id="421" name="time failed to live up to his"/>
            <p:cNvSpPr txBox="1"/>
            <p:nvPr/>
          </p:nvSpPr>
          <p:spPr>
            <a:xfrm>
              <a:off x="0" y="720725"/>
              <a:ext cx="43195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time failed to live up to his </a:t>
              </a:r>
            </a:p>
          </p:txBody>
        </p:sp>
      </p:grpSp>
      <p:sp>
        <p:nvSpPr>
          <p:cNvPr id="423" name="illustrious"/>
          <p:cNvSpPr txBox="1"/>
          <p:nvPr/>
        </p:nvSpPr>
        <p:spPr>
          <a:xfrm>
            <a:off x="1042987" y="3213100"/>
            <a:ext cx="19431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illustrious </a:t>
            </a:r>
          </a:p>
        </p:txBody>
      </p:sp>
      <p:grpSp>
        <p:nvGrpSpPr>
          <p:cNvPr id="428" name="Group"/>
          <p:cNvGrpSpPr/>
          <p:nvPr/>
        </p:nvGrpSpPr>
        <p:grpSpPr>
          <a:xfrm>
            <a:off x="900112" y="2420937"/>
            <a:ext cx="8064501" cy="2751719"/>
            <a:chOff x="0" y="0"/>
            <a:chExt cx="8064500" cy="2751717"/>
          </a:xfrm>
        </p:grpSpPr>
        <p:sp>
          <p:nvSpPr>
            <p:cNvPr id="424" name="That was probably true, for my husband was of"/>
            <p:cNvSpPr txBox="1"/>
            <p:nvPr/>
          </p:nvSpPr>
          <p:spPr>
            <a:xfrm>
              <a:off x="71437" y="0"/>
              <a:ext cx="76327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That was probably true, for my husband was of</a:t>
              </a:r>
            </a:p>
          </p:txBody>
        </p:sp>
        <p:sp>
          <p:nvSpPr>
            <p:cNvPr id="425" name="Not Without My Daughter, Betty Mahmoody"/>
            <p:cNvSpPr txBox="1"/>
            <p:nvPr/>
          </p:nvSpPr>
          <p:spPr>
            <a:xfrm>
              <a:off x="2951162" y="2376487"/>
              <a:ext cx="51133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Not Without My Daughter</a:t>
              </a:r>
              <a:r>
                <a:rPr i="0"/>
                <a:t>, Betty Mahmoody</a:t>
              </a:r>
            </a:p>
          </p:txBody>
        </p:sp>
        <p:sp>
          <p:nvSpPr>
            <p:cNvPr id="426" name="implicit even in his name."/>
            <p:cNvSpPr txBox="1"/>
            <p:nvPr/>
          </p:nvSpPr>
          <p:spPr>
            <a:xfrm>
              <a:off x="0" y="1439862"/>
              <a:ext cx="50403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implicit even in his name. </a:t>
              </a:r>
            </a:p>
          </p:txBody>
        </p:sp>
        <p:sp>
          <p:nvSpPr>
            <p:cNvPr id="427" name="lineage in his homeland, a fact"/>
            <p:cNvSpPr txBox="1"/>
            <p:nvPr/>
          </p:nvSpPr>
          <p:spPr>
            <a:xfrm>
              <a:off x="2087562" y="792162"/>
              <a:ext cx="56165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lineage in his homeland, a fact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10" grpId="2"/>
      <p:bldP build="whole" bldLvl="1" animBg="1" rev="0" advAuto="0" spid="405" grpId="14"/>
      <p:bldP build="whole" bldLvl="1" animBg="1" rev="0" advAuto="0" spid="411" grpId="4"/>
      <p:bldP build="whole" bldLvl="1" animBg="1" rev="0" advAuto="0" spid="411" grpId="6"/>
      <p:bldP build="whole" bldLvl="1" animBg="1" rev="0" advAuto="0" spid="409" grpId="1"/>
      <p:bldP build="whole" bldLvl="1" animBg="1" rev="0" advAuto="0" spid="428" grpId="13"/>
      <p:bldP build="whole" bldLvl="1" animBg="1" rev="0" advAuto="0" spid="423" grpId="12"/>
      <p:bldP build="whole" bldLvl="1" animBg="1" rev="0" advAuto="0" spid="422" grpId="9"/>
      <p:bldP build="whole" bldLvl="1" animBg="1" rev="0" advAuto="0" spid="409" grpId="3"/>
      <p:bldP build="whole" bldLvl="1" animBg="1" rev="0" advAuto="0" spid="422" grpId="11"/>
      <p:bldP build="whole" bldLvl="1" animBg="1" rev="0" advAuto="0" spid="416" grpId="5"/>
      <p:bldP build="whole" bldLvl="1" animBg="1" rev="0" advAuto="0" spid="417" grpId="8"/>
      <p:bldP build="whole" bldLvl="1" animBg="1" rev="0" advAuto="0" spid="417" grpId="10"/>
      <p:bldP build="whole" bldLvl="1" animBg="1" rev="0" advAuto="0" spid="416" grpId="7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" name="ANd9GcTLH_PlUjTI0RP3e2vVBYRoJQLwAlZ755TSNiauFx8_jJZRKzYF.jpg" descr="ANd9GcTLH_PlUjTI0RP3e2vVBYRoJQLwAlZ755TSNiauFx8_jJZRKzYF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428875" cy="1876425"/>
          </a:xfrm>
          <a:prstGeom prst="rect">
            <a:avLst/>
          </a:prstGeom>
          <a:ln w="12700">
            <a:miter lim="400000"/>
          </a:ln>
        </p:spPr>
      </p:pic>
      <p:sp>
        <p:nvSpPr>
          <p:cNvPr id="431" name="The word grotesque will appear once in every 640 pages of text."/>
          <p:cNvSpPr txBox="1"/>
          <p:nvPr/>
        </p:nvSpPr>
        <p:spPr>
          <a:xfrm>
            <a:off x="592137" y="6113462"/>
            <a:ext cx="6597698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The word </a:t>
            </a:r>
            <a:r>
              <a:rPr i="1"/>
              <a:t>grotesque </a:t>
            </a:r>
            <a:r>
              <a:t>will appear once in every 640 pages of text.</a:t>
            </a:r>
          </a:p>
        </p:txBody>
      </p:sp>
      <p:sp>
        <p:nvSpPr>
          <p:cNvPr id="432" name="Grotesque: horribly abnormal…"/>
          <p:cNvSpPr txBox="1"/>
          <p:nvPr/>
        </p:nvSpPr>
        <p:spPr>
          <a:xfrm>
            <a:off x="5703887" y="352425"/>
            <a:ext cx="3140458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Grotesque</a:t>
            </a:r>
            <a:r>
              <a:rPr b="0"/>
              <a:t>: horribly abnormal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</a:t>
            </a:r>
            <a:r>
              <a:rPr b="0"/>
              <a:t>: distorted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</a:t>
            </a:r>
            <a:r>
              <a:rPr b="0"/>
              <a:t>: normal, beautiful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00  </a:t>
            </a:r>
            <a:r>
              <a:t>Verb</a:t>
            </a:r>
            <a:r>
              <a:rPr b="0"/>
              <a:t>: 00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Adjective</a:t>
            </a:r>
            <a:r>
              <a:rPr b="0"/>
              <a:t>: grotesque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Adverb:</a:t>
            </a:r>
            <a:r>
              <a:rPr b="0"/>
              <a:t> grotesquely</a:t>
            </a:r>
          </a:p>
        </p:txBody>
      </p:sp>
      <p:grpSp>
        <p:nvGrpSpPr>
          <p:cNvPr id="436" name="Group"/>
          <p:cNvGrpSpPr/>
          <p:nvPr/>
        </p:nvGrpSpPr>
        <p:grpSpPr>
          <a:xfrm>
            <a:off x="611187" y="4005262"/>
            <a:ext cx="8748713" cy="1238831"/>
            <a:chOff x="0" y="0"/>
            <a:chExt cx="8748712" cy="1238830"/>
          </a:xfrm>
        </p:grpSpPr>
        <p:sp>
          <p:nvSpPr>
            <p:cNvPr id="433" name="Holes, Louis Sachar"/>
            <p:cNvSpPr txBox="1"/>
            <p:nvPr/>
          </p:nvSpPr>
          <p:spPr>
            <a:xfrm>
              <a:off x="3455987" y="863600"/>
              <a:ext cx="25923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Holes</a:t>
              </a:r>
              <a:r>
                <a:rPr i="0"/>
                <a:t>, Louis Sachar</a:t>
              </a:r>
            </a:p>
          </p:txBody>
        </p:sp>
        <p:sp>
          <p:nvSpPr>
            <p:cNvPr id="434" name="face."/>
            <p:cNvSpPr txBox="1"/>
            <p:nvPr/>
          </p:nvSpPr>
          <p:spPr>
            <a:xfrm>
              <a:off x="7524750" y="0"/>
              <a:ext cx="12239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face.</a:t>
              </a:r>
            </a:p>
          </p:txBody>
        </p:sp>
        <p:sp>
          <p:nvSpPr>
            <p:cNvPr id="435" name="No one even dared to look at his"/>
            <p:cNvSpPr txBox="1"/>
            <p:nvPr/>
          </p:nvSpPr>
          <p:spPr>
            <a:xfrm>
              <a:off x="0" y="0"/>
              <a:ext cx="56165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No one even dared to look at his</a:t>
              </a:r>
            </a:p>
          </p:txBody>
        </p:sp>
      </p:grpSp>
      <p:sp>
        <p:nvSpPr>
          <p:cNvPr id="437" name="grotesque"/>
          <p:cNvSpPr txBox="1"/>
          <p:nvPr/>
        </p:nvSpPr>
        <p:spPr>
          <a:xfrm>
            <a:off x="6011862" y="3933825"/>
            <a:ext cx="19431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grotesque </a:t>
            </a:r>
          </a:p>
        </p:txBody>
      </p:sp>
      <p:sp>
        <p:nvSpPr>
          <p:cNvPr id="438" name="grotesque"/>
          <p:cNvSpPr txBox="1"/>
          <p:nvPr/>
        </p:nvSpPr>
        <p:spPr>
          <a:xfrm>
            <a:off x="2484437" y="3933825"/>
            <a:ext cx="19431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grotesque </a:t>
            </a:r>
          </a:p>
        </p:txBody>
      </p:sp>
      <p:grpSp>
        <p:nvGrpSpPr>
          <p:cNvPr id="442" name="Group"/>
          <p:cNvGrpSpPr/>
          <p:nvPr/>
        </p:nvGrpSpPr>
        <p:grpSpPr>
          <a:xfrm>
            <a:off x="-1" y="4005262"/>
            <a:ext cx="8893176" cy="1238831"/>
            <a:chOff x="0" y="0"/>
            <a:chExt cx="8893175" cy="1238830"/>
          </a:xfrm>
        </p:grpSpPr>
        <p:sp>
          <p:nvSpPr>
            <p:cNvPr id="439" name="The Five People You Meet in Heaven, Mitch Albom"/>
            <p:cNvSpPr txBox="1"/>
            <p:nvPr/>
          </p:nvSpPr>
          <p:spPr>
            <a:xfrm>
              <a:off x="1979612" y="863600"/>
              <a:ext cx="60483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Five People You Meet in Heaven</a:t>
              </a:r>
              <a:r>
                <a:rPr i="0"/>
                <a:t>, Mitch Albom</a:t>
              </a:r>
            </a:p>
          </p:txBody>
        </p:sp>
        <p:sp>
          <p:nvSpPr>
            <p:cNvPr id="440" name="shade, a fading blueberry."/>
            <p:cNvSpPr txBox="1"/>
            <p:nvPr/>
          </p:nvSpPr>
          <p:spPr>
            <a:xfrm>
              <a:off x="4427537" y="0"/>
              <a:ext cx="44656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shade, a fading blueberry.</a:t>
              </a:r>
            </a:p>
          </p:txBody>
        </p:sp>
        <p:sp>
          <p:nvSpPr>
            <p:cNvPr id="441" name="His skin was a"/>
            <p:cNvSpPr txBox="1"/>
            <p:nvPr/>
          </p:nvSpPr>
          <p:spPr>
            <a:xfrm>
              <a:off x="0" y="0"/>
              <a:ext cx="25209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His skin was a</a:t>
              </a:r>
            </a:p>
          </p:txBody>
        </p:sp>
      </p:grpSp>
      <p:sp>
        <p:nvSpPr>
          <p:cNvPr id="443" name="grotesque"/>
          <p:cNvSpPr txBox="1"/>
          <p:nvPr/>
        </p:nvSpPr>
        <p:spPr>
          <a:xfrm>
            <a:off x="2700337" y="4149725"/>
            <a:ext cx="19431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grotesque </a:t>
            </a:r>
          </a:p>
        </p:txBody>
      </p:sp>
      <p:grpSp>
        <p:nvGrpSpPr>
          <p:cNvPr id="448" name="Group"/>
          <p:cNvGrpSpPr/>
          <p:nvPr/>
        </p:nvGrpSpPr>
        <p:grpSpPr>
          <a:xfrm>
            <a:off x="250824" y="4149725"/>
            <a:ext cx="8893176" cy="1815093"/>
            <a:chOff x="0" y="0"/>
            <a:chExt cx="8893175" cy="1815092"/>
          </a:xfrm>
        </p:grpSpPr>
        <p:sp>
          <p:nvSpPr>
            <p:cNvPr id="444" name="HP and the Order of the Phoenix, J.K. Rowling"/>
            <p:cNvSpPr txBox="1"/>
            <p:nvPr/>
          </p:nvSpPr>
          <p:spPr>
            <a:xfrm>
              <a:off x="2700337" y="1439862"/>
              <a:ext cx="60483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HP and the Order of the Phoenix</a:t>
              </a:r>
              <a:r>
                <a:rPr i="0"/>
                <a:t>, J.K. Rowling</a:t>
              </a:r>
            </a:p>
          </p:txBody>
        </p:sp>
        <p:sp>
          <p:nvSpPr>
            <p:cNvPr id="445" name="face, his mouth sagging"/>
            <p:cNvSpPr txBox="1"/>
            <p:nvPr/>
          </p:nvSpPr>
          <p:spPr>
            <a:xfrm>
              <a:off x="4427537" y="0"/>
              <a:ext cx="44656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face, his mouth sagging</a:t>
              </a:r>
            </a:p>
          </p:txBody>
        </p:sp>
        <p:sp>
          <p:nvSpPr>
            <p:cNvPr id="446" name="Malfoy made a"/>
            <p:cNvSpPr txBox="1"/>
            <p:nvPr/>
          </p:nvSpPr>
          <p:spPr>
            <a:xfrm>
              <a:off x="0" y="0"/>
              <a:ext cx="25209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Malfoy made a</a:t>
              </a:r>
            </a:p>
          </p:txBody>
        </p:sp>
        <p:sp>
          <p:nvSpPr>
            <p:cNvPr id="447" name="open and his eye rolling."/>
            <p:cNvSpPr txBox="1"/>
            <p:nvPr/>
          </p:nvSpPr>
          <p:spPr>
            <a:xfrm>
              <a:off x="0" y="719137"/>
              <a:ext cx="40671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open and his eye rolling.</a:t>
              </a:r>
            </a:p>
          </p:txBody>
        </p:sp>
      </p:grpSp>
      <p:sp>
        <p:nvSpPr>
          <p:cNvPr id="449" name="grotesque"/>
          <p:cNvSpPr txBox="1"/>
          <p:nvPr/>
        </p:nvSpPr>
        <p:spPr>
          <a:xfrm>
            <a:off x="5651500" y="3500437"/>
            <a:ext cx="19431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grotesque </a:t>
            </a:r>
          </a:p>
        </p:txBody>
      </p:sp>
      <p:grpSp>
        <p:nvGrpSpPr>
          <p:cNvPr id="453" name="Group"/>
          <p:cNvGrpSpPr/>
          <p:nvPr/>
        </p:nvGrpSpPr>
        <p:grpSpPr>
          <a:xfrm>
            <a:off x="323850" y="3500437"/>
            <a:ext cx="8569325" cy="2104019"/>
            <a:chOff x="0" y="0"/>
            <a:chExt cx="8569325" cy="2104017"/>
          </a:xfrm>
        </p:grpSpPr>
        <p:sp>
          <p:nvSpPr>
            <p:cNvPr id="450" name="The Notebook, Nicholas Sparks"/>
            <p:cNvSpPr txBox="1"/>
            <p:nvPr/>
          </p:nvSpPr>
          <p:spPr>
            <a:xfrm>
              <a:off x="4535487" y="1728787"/>
              <a:ext cx="38163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Notebook</a:t>
              </a:r>
              <a:r>
                <a:rPr i="0"/>
                <a:t>, Nicholas Sparks</a:t>
              </a:r>
            </a:p>
          </p:txBody>
        </p:sp>
        <p:sp>
          <p:nvSpPr>
            <p:cNvPr id="451" name="now, and they throb during most of my waking hours."/>
            <p:cNvSpPr txBox="1"/>
            <p:nvPr/>
          </p:nvSpPr>
          <p:spPr>
            <a:xfrm>
              <a:off x="0" y="649287"/>
              <a:ext cx="856932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now, and they throb during most of my waking hours.</a:t>
              </a:r>
            </a:p>
          </p:txBody>
        </p:sp>
        <p:sp>
          <p:nvSpPr>
            <p:cNvPr id="452" name="My hands are misshapen and"/>
            <p:cNvSpPr txBox="1"/>
            <p:nvPr/>
          </p:nvSpPr>
          <p:spPr>
            <a:xfrm>
              <a:off x="360362" y="0"/>
              <a:ext cx="50403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My hands are misshapen and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42" grpId="5"/>
      <p:bldP build="whole" bldLvl="1" animBg="1" rev="0" advAuto="0" spid="442" grpId="7"/>
      <p:bldP build="whole" bldLvl="1" animBg="1" rev="0" advAuto="0" spid="436" grpId="1"/>
      <p:bldP build="whole" bldLvl="1" animBg="1" rev="0" advAuto="0" spid="436" grpId="3"/>
      <p:bldP build="whole" bldLvl="1" animBg="1" rev="0" advAuto="0" spid="438" grpId="4"/>
      <p:bldP build="whole" bldLvl="1" animBg="1" rev="0" advAuto="0" spid="438" grpId="6"/>
      <p:bldP build="whole" bldLvl="1" animBg="1" rev="0" advAuto="0" spid="448" grpId="9"/>
      <p:bldP build="whole" bldLvl="1" animBg="1" rev="0" advAuto="0" spid="448" grpId="11"/>
      <p:bldP build="whole" bldLvl="1" animBg="1" rev="0" advAuto="0" spid="453" grpId="13"/>
      <p:bldP build="whole" bldLvl="1" animBg="1" rev="0" advAuto="0" spid="449" grpId="12"/>
      <p:bldP build="whole" bldLvl="1" animBg="1" rev="0" advAuto="0" spid="443" grpId="8"/>
      <p:bldP build="whole" bldLvl="1" animBg="1" rev="0" advAuto="0" spid="443" grpId="10"/>
      <p:bldP build="whole" bldLvl="1" animBg="1" rev="0" advAuto="0" spid="437" grpId="2"/>
      <p:bldP build="whole" bldLvl="1" animBg="1" rev="0" advAuto="0" spid="432" grpId="14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5" name="saunter.jpg" descr="saunter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36725" cy="2349500"/>
          </a:xfrm>
          <a:prstGeom prst="rect">
            <a:avLst/>
          </a:prstGeom>
          <a:ln w="12700">
            <a:miter lim="400000"/>
          </a:ln>
        </p:spPr>
      </p:pic>
      <p:sp>
        <p:nvSpPr>
          <p:cNvPr id="456" name="Any form of the word saunter will appear once in every 1,004 pages of text."/>
          <p:cNvSpPr txBox="1"/>
          <p:nvPr/>
        </p:nvSpPr>
        <p:spPr>
          <a:xfrm>
            <a:off x="231775" y="6184900"/>
            <a:ext cx="769024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saunter</a:t>
            </a:r>
            <a:r>
              <a:t> will appear once in every 1,004 pages of text.</a:t>
            </a:r>
          </a:p>
        </p:txBody>
      </p:sp>
      <p:sp>
        <p:nvSpPr>
          <p:cNvPr id="457" name="Saunter: walk in a slow, casual, leisurely way…"/>
          <p:cNvSpPr txBox="1"/>
          <p:nvPr/>
        </p:nvSpPr>
        <p:spPr>
          <a:xfrm>
            <a:off x="2679700" y="136525"/>
            <a:ext cx="5668787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Saunter</a:t>
            </a:r>
            <a:r>
              <a:rPr b="0"/>
              <a:t>: walk in a slow, casual, leisurely way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</a:t>
            </a:r>
            <a:r>
              <a:rPr b="0"/>
              <a:t>: amble, stroll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</a:t>
            </a:r>
            <a:r>
              <a:rPr b="0"/>
              <a:t>: march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OO  </a:t>
            </a:r>
            <a:r>
              <a:t>Verb:</a:t>
            </a:r>
            <a:r>
              <a:rPr b="0"/>
              <a:t> saunter, saunters, sauntered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                                       sauntering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00            </a:t>
            </a:r>
            <a:r>
              <a:rPr b="1"/>
              <a:t>Adverb:</a:t>
            </a:r>
            <a:r>
              <a:t> 00</a:t>
            </a:r>
          </a:p>
        </p:txBody>
      </p:sp>
      <p:grpSp>
        <p:nvGrpSpPr>
          <p:cNvPr id="461" name="Group"/>
          <p:cNvGrpSpPr/>
          <p:nvPr/>
        </p:nvGrpSpPr>
        <p:grpSpPr>
          <a:xfrm>
            <a:off x="250825" y="3500437"/>
            <a:ext cx="8569325" cy="1743656"/>
            <a:chOff x="0" y="0"/>
            <a:chExt cx="8569325" cy="1743655"/>
          </a:xfrm>
        </p:grpSpPr>
        <p:sp>
          <p:nvSpPr>
            <p:cNvPr id="458" name="Through the Looking Glass, Lewis Carroll"/>
            <p:cNvSpPr txBox="1"/>
            <p:nvPr/>
          </p:nvSpPr>
          <p:spPr>
            <a:xfrm>
              <a:off x="3168650" y="1368425"/>
              <a:ext cx="50768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Through the Looking Glass</a:t>
              </a:r>
              <a:r>
                <a:rPr i="0"/>
                <a:t>, Lewis Carroll</a:t>
              </a:r>
            </a:p>
          </p:txBody>
        </p:sp>
        <p:sp>
          <p:nvSpPr>
            <p:cNvPr id="459" name="by them, with his hands in his pockets."/>
            <p:cNvSpPr txBox="1"/>
            <p:nvPr/>
          </p:nvSpPr>
          <p:spPr>
            <a:xfrm>
              <a:off x="0" y="649287"/>
              <a:ext cx="856932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by them, with his hands in his pockets.</a:t>
              </a:r>
            </a:p>
          </p:txBody>
        </p:sp>
        <p:sp>
          <p:nvSpPr>
            <p:cNvPr id="460" name="At this moment the Unicorn"/>
            <p:cNvSpPr txBox="1"/>
            <p:nvPr/>
          </p:nvSpPr>
          <p:spPr>
            <a:xfrm>
              <a:off x="360362" y="0"/>
              <a:ext cx="50403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this moment the Unicorn</a:t>
              </a:r>
            </a:p>
          </p:txBody>
        </p:sp>
      </p:grpSp>
      <p:sp>
        <p:nvSpPr>
          <p:cNvPr id="462" name="sauntered"/>
          <p:cNvSpPr txBox="1"/>
          <p:nvPr/>
        </p:nvSpPr>
        <p:spPr>
          <a:xfrm>
            <a:off x="5651500" y="3500437"/>
            <a:ext cx="19431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sauntered </a:t>
            </a:r>
          </a:p>
        </p:txBody>
      </p:sp>
      <p:sp>
        <p:nvSpPr>
          <p:cNvPr id="463" name="saunter"/>
          <p:cNvSpPr txBox="1"/>
          <p:nvPr/>
        </p:nvSpPr>
        <p:spPr>
          <a:xfrm>
            <a:off x="3779837" y="3500437"/>
            <a:ext cx="19431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saunter </a:t>
            </a:r>
          </a:p>
        </p:txBody>
      </p:sp>
      <p:grpSp>
        <p:nvGrpSpPr>
          <p:cNvPr id="467" name="Group"/>
          <p:cNvGrpSpPr/>
          <p:nvPr/>
        </p:nvGrpSpPr>
        <p:grpSpPr>
          <a:xfrm>
            <a:off x="611187" y="3500437"/>
            <a:ext cx="7923213" cy="1743656"/>
            <a:chOff x="0" y="0"/>
            <a:chExt cx="7923212" cy="1743655"/>
          </a:xfrm>
        </p:grpSpPr>
        <p:sp>
          <p:nvSpPr>
            <p:cNvPr id="464" name="Identical, Ellen Hopkins"/>
            <p:cNvSpPr txBox="1"/>
            <p:nvPr/>
          </p:nvSpPr>
          <p:spPr>
            <a:xfrm>
              <a:off x="2808287" y="1368425"/>
              <a:ext cx="28813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Identical</a:t>
              </a:r>
              <a:r>
                <a:rPr i="0"/>
                <a:t>, Ellen Hopkins</a:t>
              </a:r>
            </a:p>
          </p:txBody>
        </p:sp>
        <p:sp>
          <p:nvSpPr>
            <p:cNvPr id="465" name="up the stage steps."/>
            <p:cNvSpPr txBox="1"/>
            <p:nvPr/>
          </p:nvSpPr>
          <p:spPr>
            <a:xfrm>
              <a:off x="4681537" y="0"/>
              <a:ext cx="32416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up the stage steps.</a:t>
              </a:r>
            </a:p>
          </p:txBody>
        </p:sp>
        <p:sp>
          <p:nvSpPr>
            <p:cNvPr id="466" name="Totally guilt free, I"/>
            <p:cNvSpPr txBox="1"/>
            <p:nvPr/>
          </p:nvSpPr>
          <p:spPr>
            <a:xfrm>
              <a:off x="0" y="0"/>
              <a:ext cx="31686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Totally guilt free, I</a:t>
              </a:r>
            </a:p>
          </p:txBody>
        </p:sp>
      </p:grpSp>
      <p:sp>
        <p:nvSpPr>
          <p:cNvPr id="468" name="saunters"/>
          <p:cNvSpPr txBox="1"/>
          <p:nvPr/>
        </p:nvSpPr>
        <p:spPr>
          <a:xfrm>
            <a:off x="2843212" y="3500437"/>
            <a:ext cx="18002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saunters </a:t>
            </a:r>
          </a:p>
        </p:txBody>
      </p:sp>
      <p:grpSp>
        <p:nvGrpSpPr>
          <p:cNvPr id="472" name="Group"/>
          <p:cNvGrpSpPr/>
          <p:nvPr/>
        </p:nvGrpSpPr>
        <p:grpSpPr>
          <a:xfrm>
            <a:off x="611187" y="3500437"/>
            <a:ext cx="8245476" cy="2035756"/>
            <a:chOff x="0" y="0"/>
            <a:chExt cx="8245475" cy="2035755"/>
          </a:xfrm>
        </p:grpSpPr>
        <p:sp>
          <p:nvSpPr>
            <p:cNvPr id="469" name="Inherit the Wind, Robert E. Lee and Jerome Lawrence"/>
            <p:cNvSpPr txBox="1"/>
            <p:nvPr/>
          </p:nvSpPr>
          <p:spPr>
            <a:xfrm>
              <a:off x="2808287" y="1368425"/>
              <a:ext cx="3744913" cy="6673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Inherit the Wind</a:t>
              </a:r>
              <a:r>
                <a:rPr i="0"/>
                <a:t>, Robert E. Lee and Jerome Lawrence</a:t>
              </a:r>
            </a:p>
          </p:txBody>
        </p:sp>
        <p:sp>
          <p:nvSpPr>
            <p:cNvPr id="470" name="on, chewing on an apple."/>
            <p:cNvSpPr txBox="1"/>
            <p:nvPr/>
          </p:nvSpPr>
          <p:spPr>
            <a:xfrm>
              <a:off x="4032250" y="0"/>
              <a:ext cx="42132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on, chewing on an apple.</a:t>
              </a:r>
            </a:p>
          </p:txBody>
        </p:sp>
        <p:sp>
          <p:nvSpPr>
            <p:cNvPr id="471" name="HORNBECK"/>
            <p:cNvSpPr txBox="1"/>
            <p:nvPr/>
          </p:nvSpPr>
          <p:spPr>
            <a:xfrm>
              <a:off x="0" y="0"/>
              <a:ext cx="22320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HORNBECK </a:t>
              </a:r>
            </a:p>
          </p:txBody>
        </p:sp>
      </p:grpSp>
      <p:sp>
        <p:nvSpPr>
          <p:cNvPr id="473" name="sauntered"/>
          <p:cNvSpPr txBox="1"/>
          <p:nvPr/>
        </p:nvSpPr>
        <p:spPr>
          <a:xfrm>
            <a:off x="2700337" y="2636837"/>
            <a:ext cx="18716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sauntered </a:t>
            </a:r>
          </a:p>
        </p:txBody>
      </p:sp>
      <p:grpSp>
        <p:nvGrpSpPr>
          <p:cNvPr id="478" name="Group"/>
          <p:cNvGrpSpPr/>
          <p:nvPr/>
        </p:nvGrpSpPr>
        <p:grpSpPr>
          <a:xfrm>
            <a:off x="468312" y="2636837"/>
            <a:ext cx="8245476" cy="2104019"/>
            <a:chOff x="0" y="0"/>
            <a:chExt cx="8245475" cy="2104017"/>
          </a:xfrm>
        </p:grpSpPr>
        <p:sp>
          <p:nvSpPr>
            <p:cNvPr id="474" name="Eclipse,  Stephenie Meyer"/>
            <p:cNvSpPr txBox="1"/>
            <p:nvPr/>
          </p:nvSpPr>
          <p:spPr>
            <a:xfrm>
              <a:off x="4103687" y="1728787"/>
              <a:ext cx="3240089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Eclipse, </a:t>
              </a:r>
              <a:r>
                <a:rPr i="0"/>
                <a:t> Stephenie Meyer</a:t>
              </a:r>
            </a:p>
          </p:txBody>
        </p:sp>
        <p:sp>
          <p:nvSpPr>
            <p:cNvPr id="475" name="out to the car, muttering"/>
            <p:cNvSpPr txBox="1"/>
            <p:nvPr/>
          </p:nvSpPr>
          <p:spPr>
            <a:xfrm>
              <a:off x="4032250" y="0"/>
              <a:ext cx="42132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out to the car, muttering</a:t>
              </a:r>
            </a:p>
          </p:txBody>
        </p:sp>
        <p:sp>
          <p:nvSpPr>
            <p:cNvPr id="476" name="Charlie"/>
            <p:cNvSpPr txBox="1"/>
            <p:nvPr/>
          </p:nvSpPr>
          <p:spPr>
            <a:xfrm>
              <a:off x="719137" y="0"/>
              <a:ext cx="15113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Charlie </a:t>
              </a:r>
            </a:p>
          </p:txBody>
        </p:sp>
        <p:sp>
          <p:nvSpPr>
            <p:cNvPr id="477" name="about impatience."/>
            <p:cNvSpPr txBox="1"/>
            <p:nvPr/>
          </p:nvSpPr>
          <p:spPr>
            <a:xfrm>
              <a:off x="0" y="936625"/>
              <a:ext cx="31686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about impatience.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78" grpId="13"/>
      <p:bldP build="whole" bldLvl="1" animBg="1" rev="0" advAuto="0" spid="472" grpId="11"/>
      <p:bldP build="whole" bldLvl="1" animBg="1" rev="0" advAuto="0" spid="462" grpId="2"/>
      <p:bldP build="whole" bldLvl="1" animBg="1" rev="0" advAuto="0" spid="468" grpId="8"/>
      <p:bldP build="whole" bldLvl="1" animBg="1" rev="0" advAuto="0" spid="468" grpId="10"/>
      <p:bldP build="whole" bldLvl="1" animBg="1" rev="0" advAuto="0" spid="463" grpId="4"/>
      <p:bldP build="whole" bldLvl="1" animBg="1" rev="0" advAuto="0" spid="467" grpId="5"/>
      <p:bldP build="whole" bldLvl="1" animBg="1" rev="0" advAuto="0" spid="463" grpId="6"/>
      <p:bldP build="whole" bldLvl="1" animBg="1" rev="0" advAuto="0" spid="467" grpId="7"/>
      <p:bldP build="whole" bldLvl="1" animBg="1" rev="0" advAuto="0" spid="461" grpId="1"/>
      <p:bldP build="whole" bldLvl="1" animBg="1" rev="0" advAuto="0" spid="457" grpId="14"/>
      <p:bldP build="whole" bldLvl="1" animBg="1" rev="0" advAuto="0" spid="461" grpId="3"/>
      <p:bldP build="whole" bldLvl="1" animBg="1" rev="0" advAuto="0" spid="473" grpId="12"/>
      <p:bldP build="whole" bldLvl="1" animBg="1" rev="0" advAuto="0" spid="472" grpId="9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0" name="ANd9GcQTCfvfiT0EwkcJIuIYsSHE5smK1xPAeBBjKTDI7xnfXrdpQV3hnA.jpg" descr="ANd9GcQTCfvfiT0EwkcJIuIYsSHE5smK1xPAeBBjKTDI7xnfXrdpQV3hn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073275" cy="1292225"/>
          </a:xfrm>
          <a:prstGeom prst="rect">
            <a:avLst/>
          </a:prstGeom>
          <a:ln w="12700">
            <a:miter lim="400000"/>
          </a:ln>
        </p:spPr>
      </p:pic>
      <p:sp>
        <p:nvSpPr>
          <p:cNvPr id="481" name="Any form of the word tempest will appear once in every 374 pages of text."/>
          <p:cNvSpPr txBox="1"/>
          <p:nvPr/>
        </p:nvSpPr>
        <p:spPr>
          <a:xfrm>
            <a:off x="250825" y="6237287"/>
            <a:ext cx="755027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tempest </a:t>
            </a:r>
            <a:r>
              <a:t>will appear once in every 374 pages of text.</a:t>
            </a:r>
          </a:p>
        </p:txBody>
      </p:sp>
      <p:sp>
        <p:nvSpPr>
          <p:cNvPr id="482" name="Tempest: storm…"/>
          <p:cNvSpPr txBox="1"/>
          <p:nvPr/>
        </p:nvSpPr>
        <p:spPr>
          <a:xfrm>
            <a:off x="2627312" y="260349"/>
            <a:ext cx="4664644" cy="115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Tempest</a:t>
            </a:r>
            <a:r>
              <a:rPr b="0"/>
              <a:t>: storm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tempest, tempests    </a:t>
            </a:r>
            <a:r>
              <a:t>Verb:</a:t>
            </a:r>
            <a:r>
              <a:rPr b="0"/>
              <a:t> 00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00         </a:t>
            </a:r>
            <a:r>
              <a:rPr b="1"/>
              <a:t>Adverb</a:t>
            </a:r>
            <a:r>
              <a:t>: 00</a:t>
            </a:r>
          </a:p>
        </p:txBody>
      </p:sp>
      <p:sp>
        <p:nvSpPr>
          <p:cNvPr id="483" name="tempest"/>
          <p:cNvSpPr txBox="1"/>
          <p:nvPr/>
        </p:nvSpPr>
        <p:spPr>
          <a:xfrm>
            <a:off x="2627312" y="2636837"/>
            <a:ext cx="18002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tempest </a:t>
            </a:r>
          </a:p>
        </p:txBody>
      </p:sp>
      <p:grpSp>
        <p:nvGrpSpPr>
          <p:cNvPr id="488" name="Group"/>
          <p:cNvGrpSpPr/>
          <p:nvPr/>
        </p:nvGrpSpPr>
        <p:grpSpPr>
          <a:xfrm>
            <a:off x="179387" y="2636837"/>
            <a:ext cx="8389938" cy="2104019"/>
            <a:chOff x="0" y="0"/>
            <a:chExt cx="8389937" cy="2104017"/>
          </a:xfrm>
        </p:grpSpPr>
        <p:sp>
          <p:nvSpPr>
            <p:cNvPr id="484" name="Christopher Paolini,  Brisingr"/>
            <p:cNvSpPr txBox="1"/>
            <p:nvPr/>
          </p:nvSpPr>
          <p:spPr>
            <a:xfrm>
              <a:off x="4392612" y="1728787"/>
              <a:ext cx="36004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Christopher Paolini, </a:t>
              </a:r>
              <a:r>
                <a:rPr i="0"/>
                <a:t> Brisingr</a:t>
              </a:r>
            </a:p>
          </p:txBody>
        </p:sp>
        <p:sp>
          <p:nvSpPr>
            <p:cNvPr id="485" name="roared: a whirlwind of"/>
            <p:cNvSpPr txBox="1"/>
            <p:nvPr/>
          </p:nvSpPr>
          <p:spPr>
            <a:xfrm>
              <a:off x="4176712" y="0"/>
              <a:ext cx="42132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roared: a whirlwind of</a:t>
              </a:r>
            </a:p>
          </p:txBody>
        </p:sp>
        <p:sp>
          <p:nvSpPr>
            <p:cNvPr id="486" name="In his mind a"/>
            <p:cNvSpPr txBox="1"/>
            <p:nvPr/>
          </p:nvSpPr>
          <p:spPr>
            <a:xfrm>
              <a:off x="0" y="0"/>
              <a:ext cx="25193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his mind a </a:t>
              </a:r>
            </a:p>
          </p:txBody>
        </p:sp>
        <p:sp>
          <p:nvSpPr>
            <p:cNvPr id="487" name="flashing blades and severed limbs ."/>
            <p:cNvSpPr txBox="1"/>
            <p:nvPr/>
          </p:nvSpPr>
          <p:spPr>
            <a:xfrm>
              <a:off x="288925" y="936625"/>
              <a:ext cx="64087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flashing blades and severed limbs .</a:t>
              </a:r>
            </a:p>
          </p:txBody>
        </p:sp>
      </p:grpSp>
      <p:sp>
        <p:nvSpPr>
          <p:cNvPr id="489" name="tempest"/>
          <p:cNvSpPr txBox="1"/>
          <p:nvPr/>
        </p:nvSpPr>
        <p:spPr>
          <a:xfrm>
            <a:off x="1187450" y="3284537"/>
            <a:ext cx="18002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tempest </a:t>
            </a:r>
          </a:p>
        </p:txBody>
      </p:sp>
      <p:grpSp>
        <p:nvGrpSpPr>
          <p:cNvPr id="493" name="Group"/>
          <p:cNvGrpSpPr/>
          <p:nvPr/>
        </p:nvGrpSpPr>
        <p:grpSpPr>
          <a:xfrm>
            <a:off x="1187450" y="2636837"/>
            <a:ext cx="6769100" cy="2104019"/>
            <a:chOff x="0" y="0"/>
            <a:chExt cx="6769100" cy="2104017"/>
          </a:xfrm>
        </p:grpSpPr>
        <p:sp>
          <p:nvSpPr>
            <p:cNvPr id="490" name="Dune,  Frank Herbert"/>
            <p:cNvSpPr txBox="1"/>
            <p:nvPr/>
          </p:nvSpPr>
          <p:spPr>
            <a:xfrm>
              <a:off x="3384550" y="1728787"/>
              <a:ext cx="32400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Dune, </a:t>
              </a:r>
              <a:r>
                <a:rPr i="0"/>
                <a:t> Frank Herbert</a:t>
              </a:r>
            </a:p>
          </p:txBody>
        </p:sp>
        <p:sp>
          <p:nvSpPr>
            <p:cNvPr id="491" name="Paul took a deep breath, trying to still the"/>
            <p:cNvSpPr txBox="1"/>
            <p:nvPr/>
          </p:nvSpPr>
          <p:spPr>
            <a:xfrm>
              <a:off x="0" y="0"/>
              <a:ext cx="67691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Paul took a deep breath, trying to still the</a:t>
              </a:r>
            </a:p>
          </p:txBody>
        </p:sp>
        <p:sp>
          <p:nvSpPr>
            <p:cNvPr id="492" name="within him."/>
            <p:cNvSpPr txBox="1"/>
            <p:nvPr/>
          </p:nvSpPr>
          <p:spPr>
            <a:xfrm>
              <a:off x="1871662" y="647700"/>
              <a:ext cx="18732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within him.</a:t>
              </a:r>
            </a:p>
          </p:txBody>
        </p:sp>
      </p:grpSp>
      <p:sp>
        <p:nvSpPr>
          <p:cNvPr id="494" name="tempest’s"/>
          <p:cNvSpPr txBox="1"/>
          <p:nvPr/>
        </p:nvSpPr>
        <p:spPr>
          <a:xfrm>
            <a:off x="4859337" y="2492375"/>
            <a:ext cx="18002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tempest’s </a:t>
            </a:r>
          </a:p>
        </p:txBody>
      </p:sp>
      <p:grpSp>
        <p:nvGrpSpPr>
          <p:cNvPr id="498" name="Group"/>
          <p:cNvGrpSpPr/>
          <p:nvPr/>
        </p:nvGrpSpPr>
        <p:grpSpPr>
          <a:xfrm>
            <a:off x="1187450" y="2492375"/>
            <a:ext cx="6913563" cy="2248481"/>
            <a:chOff x="0" y="0"/>
            <a:chExt cx="6913562" cy="2248480"/>
          </a:xfrm>
        </p:grpSpPr>
        <p:sp>
          <p:nvSpPr>
            <p:cNvPr id="495" name="Eragon,  Christopher Paolini"/>
            <p:cNvSpPr txBox="1"/>
            <p:nvPr/>
          </p:nvSpPr>
          <p:spPr>
            <a:xfrm>
              <a:off x="3384550" y="1873250"/>
              <a:ext cx="35290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Eragon, </a:t>
              </a:r>
              <a:r>
                <a:rPr i="0"/>
                <a:t> Christopher Paolini</a:t>
              </a:r>
            </a:p>
          </p:txBody>
        </p:sp>
        <p:sp>
          <p:nvSpPr>
            <p:cNvPr id="496" name="As they watched, the"/>
            <p:cNvSpPr txBox="1"/>
            <p:nvPr/>
          </p:nvSpPr>
          <p:spPr>
            <a:xfrm>
              <a:off x="0" y="0"/>
              <a:ext cx="36718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As they watched, the</a:t>
              </a:r>
            </a:p>
          </p:txBody>
        </p:sp>
        <p:sp>
          <p:nvSpPr>
            <p:cNvPr id="497" name="wrath struck him like a hammer blow."/>
            <p:cNvSpPr txBox="1"/>
            <p:nvPr/>
          </p:nvSpPr>
          <p:spPr>
            <a:xfrm>
              <a:off x="0" y="720725"/>
              <a:ext cx="64087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wrath struck him like a hammer blow.</a:t>
              </a:r>
            </a:p>
          </p:txBody>
        </p:sp>
      </p:grpSp>
      <p:sp>
        <p:nvSpPr>
          <p:cNvPr id="499" name="tempest"/>
          <p:cNvSpPr txBox="1"/>
          <p:nvPr/>
        </p:nvSpPr>
        <p:spPr>
          <a:xfrm>
            <a:off x="2843212" y="2492375"/>
            <a:ext cx="18002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tempest </a:t>
            </a:r>
          </a:p>
        </p:txBody>
      </p:sp>
      <p:grpSp>
        <p:nvGrpSpPr>
          <p:cNvPr id="504" name="Group"/>
          <p:cNvGrpSpPr/>
          <p:nvPr/>
        </p:nvGrpSpPr>
        <p:grpSpPr>
          <a:xfrm>
            <a:off x="1187450" y="2492375"/>
            <a:ext cx="7632700" cy="2248481"/>
            <a:chOff x="0" y="0"/>
            <a:chExt cx="7632700" cy="2248480"/>
          </a:xfrm>
        </p:grpSpPr>
        <p:sp>
          <p:nvSpPr>
            <p:cNvPr id="500" name="Nine Princes in Amber, Roger Zelazny"/>
            <p:cNvSpPr txBox="1"/>
            <p:nvPr/>
          </p:nvSpPr>
          <p:spPr>
            <a:xfrm>
              <a:off x="2879725" y="1873250"/>
              <a:ext cx="47529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Nine Princes in Amber, </a:t>
              </a:r>
              <a:r>
                <a:rPr i="0"/>
                <a:t>Roger Zelazny</a:t>
              </a:r>
            </a:p>
          </p:txBody>
        </p:sp>
        <p:sp>
          <p:nvSpPr>
            <p:cNvPr id="501" name="We were"/>
            <p:cNvSpPr txBox="1"/>
            <p:nvPr/>
          </p:nvSpPr>
          <p:spPr>
            <a:xfrm>
              <a:off x="0" y="0"/>
              <a:ext cx="16557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We were</a:t>
              </a:r>
            </a:p>
          </p:txBody>
        </p:sp>
        <p:sp>
          <p:nvSpPr>
            <p:cNvPr id="502" name="as the poets say."/>
            <p:cNvSpPr txBox="1"/>
            <p:nvPr/>
          </p:nvSpPr>
          <p:spPr>
            <a:xfrm>
              <a:off x="0" y="720725"/>
              <a:ext cx="64087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as the poets say.</a:t>
              </a:r>
            </a:p>
          </p:txBody>
        </p:sp>
        <p:sp>
          <p:nvSpPr>
            <p:cNvPr id="503" name="-tossed and storm-torn,"/>
            <p:cNvSpPr txBox="1"/>
            <p:nvPr/>
          </p:nvSpPr>
          <p:spPr>
            <a:xfrm>
              <a:off x="3384550" y="0"/>
              <a:ext cx="39608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-tossed and storm-torn,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99" grpId="12"/>
      <p:bldP build="whole" bldLvl="1" animBg="1" rev="0" advAuto="0" spid="498" grpId="9"/>
      <p:bldP build="whole" bldLvl="1" animBg="1" rev="0" advAuto="0" spid="482" grpId="14"/>
      <p:bldP build="whole" bldLvl="1" animBg="1" rev="0" advAuto="0" spid="489" grpId="4"/>
      <p:bldP build="whole" bldLvl="1" animBg="1" rev="0" advAuto="0" spid="489" grpId="6"/>
      <p:bldP build="whole" bldLvl="1" animBg="1" rev="0" advAuto="0" spid="483" grpId="2"/>
      <p:bldP build="whole" bldLvl="1" animBg="1" rev="0" advAuto="0" spid="504" grpId="13"/>
      <p:bldP build="whole" bldLvl="1" animBg="1" rev="0" advAuto="0" spid="493" grpId="5"/>
      <p:bldP build="whole" bldLvl="1" animBg="1" rev="0" advAuto="0" spid="488" grpId="1"/>
      <p:bldP build="whole" bldLvl="1" animBg="1" rev="0" advAuto="0" spid="498" grpId="11"/>
      <p:bldP build="whole" bldLvl="1" animBg="1" rev="0" advAuto="0" spid="493" grpId="7"/>
      <p:bldP build="whole" bldLvl="1" animBg="1" rev="0" advAuto="0" spid="494" grpId="8"/>
      <p:bldP build="whole" bldLvl="1" animBg="1" rev="0" advAuto="0" spid="488" grpId="3"/>
      <p:bldP build="whole" bldLvl="1" animBg="1" rev="0" advAuto="0" spid="494" grpId="1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Wary: careful and suspicious…"/>
          <p:cNvSpPr txBox="1"/>
          <p:nvPr/>
        </p:nvSpPr>
        <p:spPr>
          <a:xfrm>
            <a:off x="3184525" y="352425"/>
            <a:ext cx="5207122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Wary</a:t>
            </a:r>
            <a:r>
              <a:rPr b="0"/>
              <a:t>: careful and suspicious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</a:t>
            </a:r>
            <a:r>
              <a:rPr b="0"/>
              <a:t>: leery, cautious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impulsive, careless, heedless, unwary,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</a:t>
            </a:r>
            <a:r>
              <a:rPr b="0"/>
              <a:t>  </a:t>
            </a:r>
            <a:r>
              <a:t>Noun:</a:t>
            </a:r>
            <a:r>
              <a:rPr b="0"/>
              <a:t> wariness               </a:t>
            </a:r>
            <a:r>
              <a:t>Verb</a:t>
            </a:r>
            <a:r>
              <a:rPr b="0"/>
              <a:t>: OO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 </a:t>
            </a:r>
            <a:r>
              <a:rPr b="1"/>
              <a:t>Adjective</a:t>
            </a:r>
            <a:r>
              <a:t>: wary                 </a:t>
            </a:r>
            <a:r>
              <a:rPr b="1"/>
              <a:t>Adverb</a:t>
            </a:r>
            <a:r>
              <a:t>: warily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related words</a:t>
            </a:r>
            <a:r>
              <a:rPr b="0"/>
              <a:t>: beware, warn</a:t>
            </a:r>
          </a:p>
        </p:txBody>
      </p:sp>
      <p:pic>
        <p:nvPicPr>
          <p:cNvPr id="49" name="caution-sign-2.png" descr="caution-sign-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23850" y="188912"/>
            <a:ext cx="2236788" cy="2236788"/>
          </a:xfrm>
          <a:prstGeom prst="rect">
            <a:avLst/>
          </a:prstGeom>
          <a:ln w="12700">
            <a:miter lim="400000"/>
          </a:ln>
        </p:spPr>
      </p:pic>
      <p:sp>
        <p:nvSpPr>
          <p:cNvPr id="50" name="wary,"/>
          <p:cNvSpPr txBox="1"/>
          <p:nvPr/>
        </p:nvSpPr>
        <p:spPr>
          <a:xfrm>
            <a:off x="4211637" y="3357562"/>
            <a:ext cx="10810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wary,  </a:t>
            </a:r>
          </a:p>
        </p:txBody>
      </p:sp>
      <p:grpSp>
        <p:nvGrpSpPr>
          <p:cNvPr id="54" name="Group"/>
          <p:cNvGrpSpPr/>
          <p:nvPr/>
        </p:nvGrpSpPr>
        <p:grpSpPr>
          <a:xfrm>
            <a:off x="1403350" y="3357562"/>
            <a:ext cx="5976938" cy="1310269"/>
            <a:chOff x="0" y="0"/>
            <a:chExt cx="5976937" cy="1310267"/>
          </a:xfrm>
        </p:grpSpPr>
        <p:sp>
          <p:nvSpPr>
            <p:cNvPr id="51" name="reluctant."/>
            <p:cNvSpPr txBox="1"/>
            <p:nvPr/>
          </p:nvSpPr>
          <p:spPr>
            <a:xfrm>
              <a:off x="3889375" y="0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reluctant.</a:t>
              </a:r>
            </a:p>
          </p:txBody>
        </p:sp>
        <p:sp>
          <p:nvSpPr>
            <p:cNvPr id="52" name="Stephenie Meyer, Twilight"/>
            <p:cNvSpPr txBox="1"/>
            <p:nvPr/>
          </p:nvSpPr>
          <p:spPr>
            <a:xfrm>
              <a:off x="2016125" y="935037"/>
              <a:ext cx="32400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Twilight</a:t>
              </a:r>
            </a:p>
          </p:txBody>
        </p:sp>
        <p:sp>
          <p:nvSpPr>
            <p:cNvPr id="53" name="Her eyes were"/>
            <p:cNvSpPr txBox="1"/>
            <p:nvPr/>
          </p:nvSpPr>
          <p:spPr>
            <a:xfrm>
              <a:off x="0" y="0"/>
              <a:ext cx="28082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Her eyes were</a:t>
              </a:r>
            </a:p>
          </p:txBody>
        </p:sp>
      </p:grpSp>
      <p:sp>
        <p:nvSpPr>
          <p:cNvPr id="55" name="warily,"/>
          <p:cNvSpPr txBox="1"/>
          <p:nvPr/>
        </p:nvSpPr>
        <p:spPr>
          <a:xfrm>
            <a:off x="4067175" y="2420937"/>
            <a:ext cx="12239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warily,  </a:t>
            </a:r>
          </a:p>
        </p:txBody>
      </p:sp>
      <p:grpSp>
        <p:nvGrpSpPr>
          <p:cNvPr id="60" name="Group"/>
          <p:cNvGrpSpPr/>
          <p:nvPr/>
        </p:nvGrpSpPr>
        <p:grpSpPr>
          <a:xfrm>
            <a:off x="323850" y="2420937"/>
            <a:ext cx="8280400" cy="1888119"/>
            <a:chOff x="0" y="0"/>
            <a:chExt cx="8280400" cy="1888117"/>
          </a:xfrm>
        </p:grpSpPr>
        <p:sp>
          <p:nvSpPr>
            <p:cNvPr id="56" name="expecting more of"/>
            <p:cNvSpPr txBox="1"/>
            <p:nvPr/>
          </p:nvSpPr>
          <p:spPr>
            <a:xfrm>
              <a:off x="4968875" y="0"/>
              <a:ext cx="33115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expecting more of</a:t>
              </a:r>
            </a:p>
          </p:txBody>
        </p:sp>
        <p:sp>
          <p:nvSpPr>
            <p:cNvPr id="57" name="Stephenie Meyer, New Moon"/>
            <p:cNvSpPr txBox="1"/>
            <p:nvPr/>
          </p:nvSpPr>
          <p:spPr>
            <a:xfrm>
              <a:off x="3887787" y="1512887"/>
              <a:ext cx="37449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New Moon</a:t>
              </a:r>
            </a:p>
          </p:txBody>
        </p:sp>
        <p:sp>
          <p:nvSpPr>
            <p:cNvPr id="58" name="I watched his reaction"/>
            <p:cNvSpPr txBox="1"/>
            <p:nvPr/>
          </p:nvSpPr>
          <p:spPr>
            <a:xfrm>
              <a:off x="0" y="0"/>
              <a:ext cx="37798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watched his reaction</a:t>
              </a:r>
            </a:p>
          </p:txBody>
        </p:sp>
        <p:sp>
          <p:nvSpPr>
            <p:cNvPr id="59" name="the fury that I had seen at his house."/>
            <p:cNvSpPr txBox="1"/>
            <p:nvPr/>
          </p:nvSpPr>
          <p:spPr>
            <a:xfrm>
              <a:off x="0" y="792162"/>
              <a:ext cx="61928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fury that I had seen at his house. </a:t>
              </a:r>
            </a:p>
          </p:txBody>
        </p:sp>
      </p:grpSp>
      <p:sp>
        <p:nvSpPr>
          <p:cNvPr id="61" name="wary"/>
          <p:cNvSpPr txBox="1"/>
          <p:nvPr/>
        </p:nvSpPr>
        <p:spPr>
          <a:xfrm>
            <a:off x="1476375" y="2565400"/>
            <a:ext cx="10080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wary</a:t>
            </a:r>
          </a:p>
        </p:txBody>
      </p:sp>
      <p:grpSp>
        <p:nvGrpSpPr>
          <p:cNvPr id="65" name="Group"/>
          <p:cNvGrpSpPr/>
          <p:nvPr/>
        </p:nvGrpSpPr>
        <p:grpSpPr>
          <a:xfrm>
            <a:off x="0" y="2565400"/>
            <a:ext cx="8027988" cy="1238831"/>
            <a:chOff x="0" y="0"/>
            <a:chExt cx="8027987" cy="1238830"/>
          </a:xfrm>
        </p:grpSpPr>
        <p:sp>
          <p:nvSpPr>
            <p:cNvPr id="62" name="Robert Cormier, I am the Cheese"/>
            <p:cNvSpPr txBox="1"/>
            <p:nvPr/>
          </p:nvSpPr>
          <p:spPr>
            <a:xfrm>
              <a:off x="4067175" y="863600"/>
              <a:ext cx="39608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Robert Cormier, </a:t>
              </a:r>
              <a:r>
                <a:rPr i="1"/>
                <a:t>I am the Cheese</a:t>
              </a:r>
            </a:p>
          </p:txBody>
        </p:sp>
        <p:sp>
          <p:nvSpPr>
            <p:cNvPr id="63" name="again, on guard, and mistrustful."/>
            <p:cNvSpPr txBox="1"/>
            <p:nvPr/>
          </p:nvSpPr>
          <p:spPr>
            <a:xfrm>
              <a:off x="2484437" y="0"/>
              <a:ext cx="54006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again, on guard, and mistrustful.</a:t>
              </a:r>
            </a:p>
          </p:txBody>
        </p:sp>
        <p:sp>
          <p:nvSpPr>
            <p:cNvPr id="64" name="He was"/>
            <p:cNvSpPr txBox="1"/>
            <p:nvPr/>
          </p:nvSpPr>
          <p:spPr>
            <a:xfrm>
              <a:off x="0" y="0"/>
              <a:ext cx="14763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was </a:t>
              </a:r>
            </a:p>
          </p:txBody>
        </p:sp>
      </p:grpSp>
      <p:sp>
        <p:nvSpPr>
          <p:cNvPr id="66" name="wary,"/>
          <p:cNvSpPr txBox="1"/>
          <p:nvPr/>
        </p:nvSpPr>
        <p:spPr>
          <a:xfrm>
            <a:off x="2411412" y="3357562"/>
            <a:ext cx="1296989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wary,  </a:t>
            </a:r>
          </a:p>
        </p:txBody>
      </p:sp>
      <p:grpSp>
        <p:nvGrpSpPr>
          <p:cNvPr id="71" name="Group"/>
          <p:cNvGrpSpPr/>
          <p:nvPr/>
        </p:nvGrpSpPr>
        <p:grpSpPr>
          <a:xfrm>
            <a:off x="-1" y="2565400"/>
            <a:ext cx="8820152" cy="1743656"/>
            <a:chOff x="0" y="0"/>
            <a:chExt cx="8820150" cy="1743655"/>
          </a:xfrm>
        </p:grpSpPr>
        <p:sp>
          <p:nvSpPr>
            <p:cNvPr id="67" name="and dangerous."/>
            <p:cNvSpPr txBox="1"/>
            <p:nvPr/>
          </p:nvSpPr>
          <p:spPr>
            <a:xfrm>
              <a:off x="3708400" y="792162"/>
              <a:ext cx="27352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dangerous.</a:t>
              </a:r>
            </a:p>
          </p:txBody>
        </p:sp>
        <p:sp>
          <p:nvSpPr>
            <p:cNvPr id="68" name="John Steinbeck, The Pearl"/>
            <p:cNvSpPr txBox="1"/>
            <p:nvPr/>
          </p:nvSpPr>
          <p:spPr>
            <a:xfrm>
              <a:off x="4211637" y="1368425"/>
              <a:ext cx="3313114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John Steinbeck, </a:t>
              </a:r>
              <a:r>
                <a:rPr i="1"/>
                <a:t>The Pearl</a:t>
              </a:r>
            </a:p>
          </p:txBody>
        </p:sp>
        <p:sp>
          <p:nvSpPr>
            <p:cNvPr id="69" name="cautious, and"/>
            <p:cNvSpPr txBox="1"/>
            <p:nvPr/>
          </p:nvSpPr>
          <p:spPr>
            <a:xfrm>
              <a:off x="0" y="792162"/>
              <a:ext cx="24114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cautious, and </a:t>
              </a:r>
            </a:p>
          </p:txBody>
        </p:sp>
        <p:sp>
          <p:nvSpPr>
            <p:cNvPr id="70" name="Some animal thing was moving in him so that he was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Some animal thing was moving in him so that he was </a:t>
              </a:r>
            </a:p>
          </p:txBody>
        </p:sp>
      </p:grpSp>
      <p:sp>
        <p:nvSpPr>
          <p:cNvPr id="72" name="Any form of the word wary will appear once in every 603 pages of text."/>
          <p:cNvSpPr txBox="1"/>
          <p:nvPr/>
        </p:nvSpPr>
        <p:spPr>
          <a:xfrm>
            <a:off x="303212" y="5537200"/>
            <a:ext cx="721976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wary</a:t>
            </a:r>
            <a:r>
              <a:t> will appear once in every 603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5" grpId="9"/>
      <p:bldP build="whole" bldLvl="1" animBg="1" rev="0" advAuto="0" spid="55" grpId="4"/>
      <p:bldP build="whole" bldLvl="1" animBg="1" rev="0" advAuto="0" spid="66" grpId="12"/>
      <p:bldP build="whole" bldLvl="1" animBg="1" rev="0" advAuto="0" spid="60" grpId="5"/>
      <p:bldP build="whole" bldLvl="1" animBg="1" rev="0" advAuto="0" spid="60" grpId="7"/>
      <p:bldP build="whole" bldLvl="1" animBg="1" rev="0" advAuto="0" spid="65" grpId="11"/>
      <p:bldP build="whole" bldLvl="1" animBg="1" rev="0" advAuto="0" spid="61" grpId="8"/>
      <p:bldP build="whole" bldLvl="1" animBg="1" rev="0" advAuto="0" spid="54" grpId="1"/>
      <p:bldP build="whole" bldLvl="1" animBg="1" rev="0" advAuto="0" spid="55" grpId="6"/>
      <p:bldP build="whole" bldLvl="1" animBg="1" rev="0" advAuto="0" spid="54" grpId="3"/>
      <p:bldP build="whole" bldLvl="1" animBg="1" rev="0" advAuto="0" spid="50" grpId="2"/>
      <p:bldP build="whole" bldLvl="1" animBg="1" rev="0" advAuto="0" spid="61" grpId="10"/>
      <p:bldP build="whole" bldLvl="1" animBg="1" rev="0" advAuto="0" spid="71" grpId="13"/>
      <p:bldP build="whole" bldLvl="1" animBg="1" rev="0" advAuto="0" spid="48" grpId="14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6" name="ANd9GcQDPFR5Pe_8cfygMhEjmy51Qcw0W9_TU6I982HvPM7GNnM4hJtd.jpg" descr="ANd9GcQDPFR5Pe_8cfygMhEjmy51Qcw0W9_TU6I982HvPM7GNnM4hJtd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524000" cy="131445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Any form of the word prodigy will appear once in every 474 pages of text."/>
          <p:cNvSpPr txBox="1"/>
          <p:nvPr/>
        </p:nvSpPr>
        <p:spPr>
          <a:xfrm>
            <a:off x="519112" y="6256337"/>
            <a:ext cx="748687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prodigy </a:t>
            </a:r>
            <a:r>
              <a:t>will appear once in every 474 pages of text.</a:t>
            </a:r>
          </a:p>
        </p:txBody>
      </p:sp>
      <p:sp>
        <p:nvSpPr>
          <p:cNvPr id="508" name="Prodigy: a a child with extraordinary talent in a specific area, usually…"/>
          <p:cNvSpPr txBox="1"/>
          <p:nvPr/>
        </p:nvSpPr>
        <p:spPr>
          <a:xfrm>
            <a:off x="1958975" y="207962"/>
            <a:ext cx="7054116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Prodigy:</a:t>
            </a:r>
            <a:r>
              <a:rPr b="0"/>
              <a:t> a a child with extraordinary talent in a specific area, usually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the arts, mathematics, science, or sports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Related to</a:t>
            </a:r>
            <a:r>
              <a:rPr b="0"/>
              <a:t>: produce, prodigious (fruitful, producing a great amount)</a:t>
            </a:r>
          </a:p>
        </p:txBody>
      </p:sp>
      <p:sp>
        <p:nvSpPr>
          <p:cNvPr id="509" name="prodigy"/>
          <p:cNvSpPr txBox="1"/>
          <p:nvPr/>
        </p:nvSpPr>
        <p:spPr>
          <a:xfrm>
            <a:off x="4859337" y="2276475"/>
            <a:ext cx="18002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prodigy </a:t>
            </a:r>
          </a:p>
        </p:txBody>
      </p:sp>
      <p:grpSp>
        <p:nvGrpSpPr>
          <p:cNvPr id="513" name="Group"/>
          <p:cNvGrpSpPr/>
          <p:nvPr/>
        </p:nvGrpSpPr>
        <p:grpSpPr>
          <a:xfrm>
            <a:off x="1403350" y="4221162"/>
            <a:ext cx="7920038" cy="2464381"/>
            <a:chOff x="0" y="0"/>
            <a:chExt cx="7920037" cy="2464380"/>
          </a:xfrm>
        </p:grpSpPr>
        <p:sp>
          <p:nvSpPr>
            <p:cNvPr id="510" name="Lord of Light, Roger Zelazny"/>
            <p:cNvSpPr txBox="1"/>
            <p:nvPr/>
          </p:nvSpPr>
          <p:spPr>
            <a:xfrm>
              <a:off x="3167062" y="2089150"/>
              <a:ext cx="47529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Lord of Light, </a:t>
              </a:r>
              <a:r>
                <a:rPr i="0"/>
                <a:t>Roger Zelazny</a:t>
              </a:r>
            </a:p>
          </p:txBody>
        </p:sp>
        <p:sp>
          <p:nvSpPr>
            <p:cNvPr id="511" name="and a weapons master."/>
            <p:cNvSpPr txBox="1"/>
            <p:nvPr/>
          </p:nvSpPr>
          <p:spPr>
            <a:xfrm>
              <a:off x="0" y="936625"/>
              <a:ext cx="4032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a weapons master.</a:t>
              </a:r>
            </a:p>
          </p:txBody>
        </p:sp>
        <p:sp>
          <p:nvSpPr>
            <p:cNvPr id="512" name="You were a mechanical"/>
            <p:cNvSpPr txBox="1"/>
            <p:nvPr/>
          </p:nvSpPr>
          <p:spPr>
            <a:xfrm>
              <a:off x="0" y="0"/>
              <a:ext cx="39608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 were a mechanical</a:t>
              </a:r>
            </a:p>
          </p:txBody>
        </p:sp>
      </p:grpSp>
      <p:sp>
        <p:nvSpPr>
          <p:cNvPr id="514" name="prodigy"/>
          <p:cNvSpPr txBox="1"/>
          <p:nvPr/>
        </p:nvSpPr>
        <p:spPr>
          <a:xfrm>
            <a:off x="5364162" y="4292600"/>
            <a:ext cx="14398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prodigy </a:t>
            </a:r>
          </a:p>
        </p:txBody>
      </p:sp>
      <p:grpSp>
        <p:nvGrpSpPr>
          <p:cNvPr id="519" name="Group"/>
          <p:cNvGrpSpPr/>
          <p:nvPr/>
        </p:nvGrpSpPr>
        <p:grpSpPr>
          <a:xfrm>
            <a:off x="971550" y="1628775"/>
            <a:ext cx="7632700" cy="2175456"/>
            <a:chOff x="0" y="0"/>
            <a:chExt cx="7632700" cy="2175455"/>
          </a:xfrm>
        </p:grpSpPr>
        <p:sp>
          <p:nvSpPr>
            <p:cNvPr id="515" name="Nineteen Minutes, Jodi Piccault"/>
            <p:cNvSpPr txBox="1"/>
            <p:nvPr/>
          </p:nvSpPr>
          <p:spPr>
            <a:xfrm>
              <a:off x="2879725" y="1800225"/>
              <a:ext cx="47529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Nineteen Minutes, </a:t>
              </a:r>
              <a:r>
                <a:rPr i="0"/>
                <a:t>Jodi Piccault</a:t>
              </a:r>
            </a:p>
          </p:txBody>
        </p:sp>
        <p:sp>
          <p:nvSpPr>
            <p:cNvPr id="516" name="must have been a child"/>
            <p:cNvSpPr txBox="1"/>
            <p:nvPr/>
          </p:nvSpPr>
          <p:spPr>
            <a:xfrm>
              <a:off x="0" y="647700"/>
              <a:ext cx="38893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must have been a child</a:t>
              </a:r>
            </a:p>
          </p:txBody>
        </p:sp>
        <p:sp>
          <p:nvSpPr>
            <p:cNvPr id="517" name="Is that my cue to say something like, you"/>
            <p:cNvSpPr txBox="1"/>
            <p:nvPr/>
          </p:nvSpPr>
          <p:spPr>
            <a:xfrm>
              <a:off x="0" y="0"/>
              <a:ext cx="67691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Is that my cue to say something like, you</a:t>
              </a:r>
            </a:p>
          </p:txBody>
        </p:sp>
        <p:sp>
          <p:nvSpPr>
            <p:cNvPr id="518" name="?"/>
            <p:cNvSpPr txBox="1"/>
            <p:nvPr/>
          </p:nvSpPr>
          <p:spPr>
            <a:xfrm>
              <a:off x="5329237" y="647700"/>
              <a:ext cx="301909" cy="486207"/>
            </a:xfrm>
            <a:prstGeom prst="rect">
              <a:avLst/>
            </a:prstGeom>
            <a:solidFill>
              <a:srgbClr val="FFFF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800">
                  <a:solidFill>
                    <a:srgbClr val="000000"/>
                  </a:solidFill>
                </a:defRPr>
              </a:lvl1pPr>
            </a:lstStyle>
            <a:p>
              <a:pPr/>
              <a:r>
                <a:t>?</a:t>
              </a:r>
            </a:p>
          </p:txBody>
        </p:sp>
      </p:grpSp>
      <p:sp>
        <p:nvSpPr>
          <p:cNvPr id="520" name="prodigy,"/>
          <p:cNvSpPr txBox="1"/>
          <p:nvPr/>
        </p:nvSpPr>
        <p:spPr>
          <a:xfrm>
            <a:off x="5435600" y="2349500"/>
            <a:ext cx="18002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prodigy,</a:t>
            </a:r>
          </a:p>
        </p:txBody>
      </p:sp>
      <p:grpSp>
        <p:nvGrpSpPr>
          <p:cNvPr id="526" name="Group"/>
          <p:cNvGrpSpPr/>
          <p:nvPr/>
        </p:nvGrpSpPr>
        <p:grpSpPr>
          <a:xfrm>
            <a:off x="-1" y="1557337"/>
            <a:ext cx="9144002" cy="2823156"/>
            <a:chOff x="0" y="0"/>
            <a:chExt cx="9144000" cy="2823155"/>
          </a:xfrm>
        </p:grpSpPr>
        <p:sp>
          <p:nvSpPr>
            <p:cNvPr id="521" name="The Joy-Luck Club, Amy Tan"/>
            <p:cNvSpPr txBox="1"/>
            <p:nvPr/>
          </p:nvSpPr>
          <p:spPr>
            <a:xfrm>
              <a:off x="3924300" y="2447925"/>
              <a:ext cx="36004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The Joy-Luck Club, </a:t>
              </a:r>
              <a:r>
                <a:rPr i="0"/>
                <a:t>Amy Tan</a:t>
              </a:r>
            </a:p>
          </p:txBody>
        </p:sp>
        <p:sp>
          <p:nvSpPr>
            <p:cNvPr id="522" name="And when I lost, I was filled with growing dread, and"/>
            <p:cNvSpPr txBox="1"/>
            <p:nvPr/>
          </p:nvSpPr>
          <p:spPr>
            <a:xfrm>
              <a:off x="0" y="0"/>
              <a:ext cx="91440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>
                  <a:solidFill>
                    <a:srgbClr val="000000"/>
                  </a:solidFill>
                </a:defRPr>
              </a:lvl1pPr>
            </a:lstStyle>
            <a:p>
              <a:pPr/>
              <a:r>
                <a:t>And when I lost, I was filled with growing dread, and </a:t>
              </a:r>
            </a:p>
          </p:txBody>
        </p:sp>
        <p:sp>
          <p:nvSpPr>
            <p:cNvPr id="523" name="then terror that I was no longer  a"/>
            <p:cNvSpPr txBox="1"/>
            <p:nvPr/>
          </p:nvSpPr>
          <p:spPr>
            <a:xfrm>
              <a:off x="0" y="792162"/>
              <a:ext cx="5342296" cy="486208"/>
            </a:xfrm>
            <a:prstGeom prst="rect">
              <a:avLst/>
            </a:prstGeom>
            <a:solidFill>
              <a:srgbClr val="FFFF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>
              <a:lvl1pPr>
                <a:defRPr sz="2800">
                  <a:solidFill>
                    <a:srgbClr val="000000"/>
                  </a:solidFill>
                </a:defRPr>
              </a:lvl1pPr>
            </a:lstStyle>
            <a:p>
              <a:pPr/>
              <a:r>
                <a:t>then terror that I was no longer  a</a:t>
              </a:r>
            </a:p>
          </p:txBody>
        </p:sp>
        <p:sp>
          <p:nvSpPr>
            <p:cNvPr id="524" name="lost the gift and had turned into something ordinary."/>
            <p:cNvSpPr txBox="1"/>
            <p:nvPr/>
          </p:nvSpPr>
          <p:spPr>
            <a:xfrm>
              <a:off x="0" y="1511300"/>
              <a:ext cx="8147296" cy="486207"/>
            </a:xfrm>
            <a:prstGeom prst="rect">
              <a:avLst/>
            </a:prstGeom>
            <a:solidFill>
              <a:srgbClr val="FFFF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45719" tIns="45719" rIns="45719" bIns="45719" numCol="1" anchor="t">
              <a:spAutoFit/>
            </a:bodyPr>
            <a:lstStyle/>
            <a:p>
              <a:pPr>
                <a:defRPr sz="2800">
                  <a:solidFill>
                    <a:srgbClr val="000000"/>
                  </a:solidFill>
                </a:defRPr>
              </a:pPr>
              <a:r>
                <a:t>lost the gift and had turned into something</a:t>
              </a:r>
              <a:r>
                <a:rPr sz="1800"/>
                <a:t> </a:t>
              </a:r>
              <a:r>
                <a:t>ordinary.</a:t>
              </a:r>
            </a:p>
          </p:txBody>
        </p:sp>
        <p:sp>
          <p:nvSpPr>
            <p:cNvPr id="525" name="that I had"/>
            <p:cNvSpPr txBox="1"/>
            <p:nvPr/>
          </p:nvSpPr>
          <p:spPr>
            <a:xfrm>
              <a:off x="7164387" y="792162"/>
              <a:ext cx="1800226" cy="486208"/>
            </a:xfrm>
            <a:prstGeom prst="rect">
              <a:avLst/>
            </a:prstGeom>
            <a:solidFill>
              <a:srgbClr val="FFFF99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that I had</a:t>
              </a:r>
            </a:p>
          </p:txBody>
        </p:sp>
      </p:grpSp>
      <p:grpSp>
        <p:nvGrpSpPr>
          <p:cNvPr id="530" name="Group"/>
          <p:cNvGrpSpPr/>
          <p:nvPr/>
        </p:nvGrpSpPr>
        <p:grpSpPr>
          <a:xfrm>
            <a:off x="1331912" y="3068637"/>
            <a:ext cx="7632701" cy="2248481"/>
            <a:chOff x="0" y="0"/>
            <a:chExt cx="7632700" cy="2248480"/>
          </a:xfrm>
        </p:grpSpPr>
        <p:sp>
          <p:nvSpPr>
            <p:cNvPr id="527" name="A Living Nightmare, Darren Shan"/>
            <p:cNvSpPr txBox="1"/>
            <p:nvPr/>
          </p:nvSpPr>
          <p:spPr>
            <a:xfrm>
              <a:off x="2879725" y="1873250"/>
              <a:ext cx="47529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i="1" sz="2000"/>
              </a:pPr>
              <a:r>
                <a:t>A Living Nightmare, </a:t>
              </a:r>
              <a:r>
                <a:rPr i="0"/>
                <a:t>Darren Shan</a:t>
              </a:r>
            </a:p>
          </p:txBody>
        </p:sp>
        <p:sp>
          <p:nvSpPr>
            <p:cNvPr id="528" name="remarkable child, a true"/>
            <p:cNvSpPr txBox="1"/>
            <p:nvPr/>
          </p:nvSpPr>
          <p:spPr>
            <a:xfrm>
              <a:off x="0" y="720725"/>
              <a:ext cx="4032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remarkable child, a true</a:t>
              </a:r>
            </a:p>
          </p:txBody>
        </p:sp>
        <p:sp>
          <p:nvSpPr>
            <p:cNvPr id="529" name="I said to myself, ‘Larten, there goes a most"/>
            <p:cNvSpPr txBox="1"/>
            <p:nvPr/>
          </p:nvSpPr>
          <p:spPr>
            <a:xfrm>
              <a:off x="0" y="0"/>
              <a:ext cx="74168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said to myself, ‘Larten, there goes a most</a:t>
              </a:r>
            </a:p>
          </p:txBody>
        </p:sp>
      </p:grpSp>
      <p:sp>
        <p:nvSpPr>
          <p:cNvPr id="531" name="prodigy.’"/>
          <p:cNvSpPr txBox="1"/>
          <p:nvPr/>
        </p:nvSpPr>
        <p:spPr>
          <a:xfrm>
            <a:off x="5364162" y="3789362"/>
            <a:ext cx="18002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prodigy.’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08" grpId="14"/>
      <p:bldP build="whole" bldLvl="1" animBg="1" rev="0" advAuto="0" spid="531" grpId="2"/>
      <p:bldP build="whole" bldLvl="1" animBg="1" rev="0" advAuto="0" spid="526" grpId="13"/>
      <p:bldP build="whole" bldLvl="1" animBg="1" rev="0" advAuto="0" spid="514" grpId="4"/>
      <p:bldP build="whole" bldLvl="1" animBg="1" rev="0" advAuto="0" spid="519" grpId="9"/>
      <p:bldP build="whole" bldLvl="1" animBg="1" rev="0" advAuto="0" spid="530" grpId="1"/>
      <p:bldP build="whole" bldLvl="1" animBg="1" rev="0" advAuto="0" spid="519" grpId="11"/>
      <p:bldP build="whole" bldLvl="1" animBg="1" rev="0" advAuto="0" spid="520" grpId="12"/>
      <p:bldP build="whole" bldLvl="1" animBg="1" rev="0" advAuto="0" spid="513" grpId="5"/>
      <p:bldP build="whole" bldLvl="1" animBg="1" rev="0" advAuto="0" spid="509" grpId="8"/>
      <p:bldP build="whole" bldLvl="1" animBg="1" rev="0" advAuto="0" spid="530" grpId="3"/>
      <p:bldP build="whole" bldLvl="1" animBg="1" rev="0" advAuto="0" spid="509" grpId="10"/>
      <p:bldP build="whole" bldLvl="1" animBg="1" rev="0" advAuto="0" spid="513" grpId="7"/>
      <p:bldP build="whole" bldLvl="1" animBg="1" rev="0" advAuto="0" spid="514" grpId="6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3" name="traffic-intersection.png" descr="traffic-intersection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63713" cy="1571625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Any form of the word junction will appear once in every 718 pages of text."/>
          <p:cNvSpPr txBox="1"/>
          <p:nvPr/>
        </p:nvSpPr>
        <p:spPr>
          <a:xfrm>
            <a:off x="447675" y="6184900"/>
            <a:ext cx="7525046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junction</a:t>
            </a:r>
            <a:r>
              <a:t> will appear once in every 718 pages of text.</a:t>
            </a:r>
          </a:p>
        </p:txBody>
      </p:sp>
      <p:sp>
        <p:nvSpPr>
          <p:cNvPr id="535" name="Junction: point of intersection…"/>
          <p:cNvSpPr txBox="1"/>
          <p:nvPr/>
        </p:nvSpPr>
        <p:spPr>
          <a:xfrm>
            <a:off x="2463800" y="207962"/>
            <a:ext cx="3890440" cy="8840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Junction</a:t>
            </a:r>
            <a:r>
              <a:rPr b="0"/>
              <a:t>: point of intersection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Related words</a:t>
            </a:r>
            <a:r>
              <a:rPr b="0"/>
              <a:t>: juncture, conjunction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Etymology</a:t>
            </a:r>
            <a:r>
              <a:rPr b="0"/>
              <a:t>:</a:t>
            </a:r>
            <a:r>
              <a:rPr b="0" i="1"/>
              <a:t> junct</a:t>
            </a:r>
            <a:r>
              <a:rPr b="0"/>
              <a:t>, meaning</a:t>
            </a:r>
            <a:r>
              <a:rPr b="0" i="1"/>
              <a:t> joining</a:t>
            </a:r>
          </a:p>
        </p:txBody>
      </p:sp>
      <p:sp>
        <p:nvSpPr>
          <p:cNvPr id="536" name="junction"/>
          <p:cNvSpPr txBox="1"/>
          <p:nvPr/>
        </p:nvSpPr>
        <p:spPr>
          <a:xfrm>
            <a:off x="1619250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junction </a:t>
            </a:r>
          </a:p>
        </p:txBody>
      </p:sp>
      <p:grpSp>
        <p:nvGrpSpPr>
          <p:cNvPr id="541" name="Group"/>
          <p:cNvGrpSpPr/>
          <p:nvPr/>
        </p:nvGrpSpPr>
        <p:grpSpPr>
          <a:xfrm>
            <a:off x="0" y="2565400"/>
            <a:ext cx="9144000" cy="1743656"/>
            <a:chOff x="0" y="0"/>
            <a:chExt cx="9144000" cy="1743655"/>
          </a:xfrm>
        </p:grpSpPr>
        <p:sp>
          <p:nvSpPr>
            <p:cNvPr id="537" name="and tail brush."/>
            <p:cNvSpPr txBox="1"/>
            <p:nvPr/>
          </p:nvSpPr>
          <p:spPr>
            <a:xfrm>
              <a:off x="179387" y="792162"/>
              <a:ext cx="38877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tail brush.</a:t>
              </a:r>
            </a:p>
          </p:txBody>
        </p:sp>
        <p:sp>
          <p:nvSpPr>
            <p:cNvPr id="538" name="was shaded by a row of trees"/>
            <p:cNvSpPr txBox="1"/>
            <p:nvPr/>
          </p:nvSpPr>
          <p:spPr>
            <a:xfrm>
              <a:off x="3348037" y="0"/>
              <a:ext cx="53276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was shaded by a row of trees</a:t>
              </a:r>
            </a:p>
          </p:txBody>
        </p:sp>
        <p:sp>
          <p:nvSpPr>
            <p:cNvPr id="539" name="The trial"/>
            <p:cNvSpPr txBox="1"/>
            <p:nvPr/>
          </p:nvSpPr>
          <p:spPr>
            <a:xfrm>
              <a:off x="0" y="0"/>
              <a:ext cx="16192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trial </a:t>
              </a:r>
            </a:p>
          </p:txBody>
        </p:sp>
        <p:sp>
          <p:nvSpPr>
            <p:cNvPr id="540" name="Tim O’Brien, The Things They Carried"/>
            <p:cNvSpPr txBox="1"/>
            <p:nvPr/>
          </p:nvSpPr>
          <p:spPr>
            <a:xfrm>
              <a:off x="3419475" y="1368425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Tim O’Brien, </a:t>
              </a:r>
              <a:r>
                <a:rPr i="1"/>
                <a:t>The Things They Carried</a:t>
              </a:r>
            </a:p>
          </p:txBody>
        </p:sp>
      </p:grpSp>
      <p:sp>
        <p:nvSpPr>
          <p:cNvPr id="542" name="junction"/>
          <p:cNvSpPr txBox="1"/>
          <p:nvPr/>
        </p:nvSpPr>
        <p:spPr>
          <a:xfrm>
            <a:off x="3419475" y="2420937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junction </a:t>
            </a:r>
          </a:p>
        </p:txBody>
      </p:sp>
      <p:grpSp>
        <p:nvGrpSpPr>
          <p:cNvPr id="547" name="Group"/>
          <p:cNvGrpSpPr/>
          <p:nvPr/>
        </p:nvGrpSpPr>
        <p:grpSpPr>
          <a:xfrm>
            <a:off x="539750" y="2420937"/>
            <a:ext cx="8604250" cy="1888119"/>
            <a:chOff x="0" y="0"/>
            <a:chExt cx="8604250" cy="1888117"/>
          </a:xfrm>
        </p:grpSpPr>
        <p:sp>
          <p:nvSpPr>
            <p:cNvPr id="543" name="He paused as a"/>
            <p:cNvSpPr txBox="1"/>
            <p:nvPr/>
          </p:nvSpPr>
          <p:spPr>
            <a:xfrm>
              <a:off x="0" y="0"/>
              <a:ext cx="28797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He paused as a</a:t>
              </a:r>
            </a:p>
          </p:txBody>
        </p:sp>
        <p:sp>
          <p:nvSpPr>
            <p:cNvPr id="544" name="of two paths and"/>
            <p:cNvSpPr txBox="1"/>
            <p:nvPr/>
          </p:nvSpPr>
          <p:spPr>
            <a:xfrm>
              <a:off x="4608512" y="0"/>
              <a:ext cx="3563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two paths and </a:t>
              </a:r>
            </a:p>
          </p:txBody>
        </p:sp>
        <p:sp>
          <p:nvSpPr>
            <p:cNvPr id="545" name="looked around for some sign of Fleur."/>
            <p:cNvSpPr txBox="1"/>
            <p:nvPr/>
          </p:nvSpPr>
          <p:spPr>
            <a:xfrm>
              <a:off x="0" y="792162"/>
              <a:ext cx="64087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looked around for some sign of Fleur. </a:t>
              </a:r>
            </a:p>
          </p:txBody>
        </p:sp>
        <p:sp>
          <p:nvSpPr>
            <p:cNvPr id="546" name="J.K. Rowling, HP and the Goblet of Fire"/>
            <p:cNvSpPr txBox="1"/>
            <p:nvPr/>
          </p:nvSpPr>
          <p:spPr>
            <a:xfrm>
              <a:off x="2879725" y="1512887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Goblet of Fire</a:t>
              </a:r>
            </a:p>
          </p:txBody>
        </p:sp>
      </p:grpSp>
      <p:sp>
        <p:nvSpPr>
          <p:cNvPr id="548" name="junction."/>
          <p:cNvSpPr txBox="1"/>
          <p:nvPr/>
        </p:nvSpPr>
        <p:spPr>
          <a:xfrm>
            <a:off x="2259012" y="3395358"/>
            <a:ext cx="17272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junction. </a:t>
            </a:r>
          </a:p>
        </p:txBody>
      </p:sp>
      <p:grpSp>
        <p:nvGrpSpPr>
          <p:cNvPr id="552" name="Group"/>
          <p:cNvGrpSpPr/>
          <p:nvPr/>
        </p:nvGrpSpPr>
        <p:grpSpPr>
          <a:xfrm>
            <a:off x="-1" y="2636837"/>
            <a:ext cx="9144002" cy="1743656"/>
            <a:chOff x="0" y="0"/>
            <a:chExt cx="9144000" cy="1743655"/>
          </a:xfrm>
        </p:grpSpPr>
        <p:sp>
          <p:nvSpPr>
            <p:cNvPr id="549" name="marking a"/>
            <p:cNvSpPr txBox="1"/>
            <p:nvPr/>
          </p:nvSpPr>
          <p:spPr>
            <a:xfrm>
              <a:off x="179387" y="792162"/>
              <a:ext cx="20891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marking a</a:t>
              </a:r>
            </a:p>
          </p:txBody>
        </p:sp>
        <p:sp>
          <p:nvSpPr>
            <p:cNvPr id="550" name="The truck headed toward an intersection that had signs"/>
            <p:cNvSpPr txBox="1"/>
            <p:nvPr/>
          </p:nvSpPr>
          <p:spPr>
            <a:xfrm>
              <a:off x="0" y="0"/>
              <a:ext cx="91440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truck headed toward an intersection that had signs </a:t>
              </a:r>
            </a:p>
          </p:txBody>
        </p:sp>
        <p:sp>
          <p:nvSpPr>
            <p:cNvPr id="551" name="James Patterson, The Angel Experiment"/>
            <p:cNvSpPr txBox="1"/>
            <p:nvPr/>
          </p:nvSpPr>
          <p:spPr>
            <a:xfrm>
              <a:off x="3419475" y="1368425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James Patterson, </a:t>
              </a:r>
              <a:r>
                <a:rPr i="1"/>
                <a:t>The Angel Experiment</a:t>
              </a:r>
            </a:p>
          </p:txBody>
        </p:sp>
      </p:grpSp>
      <p:sp>
        <p:nvSpPr>
          <p:cNvPr id="553" name="junction"/>
          <p:cNvSpPr txBox="1"/>
          <p:nvPr/>
        </p:nvSpPr>
        <p:spPr>
          <a:xfrm>
            <a:off x="1313656" y="4568642"/>
            <a:ext cx="1343919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junction </a:t>
            </a:r>
          </a:p>
        </p:txBody>
      </p:sp>
      <p:grpSp>
        <p:nvGrpSpPr>
          <p:cNvPr id="559" name="Group"/>
          <p:cNvGrpSpPr/>
          <p:nvPr/>
        </p:nvGrpSpPr>
        <p:grpSpPr>
          <a:xfrm>
            <a:off x="159543" y="2841442"/>
            <a:ext cx="9144001" cy="2751719"/>
            <a:chOff x="0" y="0"/>
            <a:chExt cx="9144000" cy="2751718"/>
          </a:xfrm>
        </p:grpSpPr>
        <p:sp>
          <p:nvSpPr>
            <p:cNvPr id="554" name="of the stairs."/>
            <p:cNvSpPr txBox="1"/>
            <p:nvPr/>
          </p:nvSpPr>
          <p:spPr>
            <a:xfrm>
              <a:off x="2532856" y="1727199"/>
              <a:ext cx="25193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the stairs.</a:t>
              </a:r>
            </a:p>
          </p:txBody>
        </p:sp>
        <p:sp>
          <p:nvSpPr>
            <p:cNvPr id="555" name="feel the ache of true exhaustion in her legs and arms"/>
            <p:cNvSpPr txBox="1"/>
            <p:nvPr/>
          </p:nvSpPr>
          <p:spPr>
            <a:xfrm>
              <a:off x="0" y="863600"/>
              <a:ext cx="8748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feel the ache of true exhaustion in her legs and arms</a:t>
              </a:r>
            </a:p>
          </p:txBody>
        </p:sp>
        <p:sp>
          <p:nvSpPr>
            <p:cNvPr id="556" name="She limped down the corridor--she was beginning to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She limped down the corridor--she was beginning to</a:t>
              </a:r>
            </a:p>
          </p:txBody>
        </p:sp>
        <p:sp>
          <p:nvSpPr>
            <p:cNvPr id="557" name="Cassandra Clare, City of Bones"/>
            <p:cNvSpPr txBox="1"/>
            <p:nvPr/>
          </p:nvSpPr>
          <p:spPr>
            <a:xfrm>
              <a:off x="3419475" y="2376487"/>
              <a:ext cx="5724525" cy="375232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Cassandra Clare, </a:t>
              </a:r>
              <a:r>
                <a:rPr i="1"/>
                <a:t>City of Bones</a:t>
              </a:r>
            </a:p>
          </p:txBody>
        </p:sp>
        <p:sp>
          <p:nvSpPr>
            <p:cNvPr id="558" name="at the"/>
            <p:cNvSpPr txBox="1"/>
            <p:nvPr/>
          </p:nvSpPr>
          <p:spPr>
            <a:xfrm>
              <a:off x="15875" y="1727199"/>
              <a:ext cx="11034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at the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42" grpId="4"/>
      <p:bldP build="whole" bldLvl="1" animBg="1" rev="0" advAuto="0" spid="542" grpId="6"/>
      <p:bldP build="whole" bldLvl="1" animBg="1" rev="0" advAuto="0" spid="547" grpId="5"/>
      <p:bldP build="whole" bldLvl="1" animBg="1" rev="0" advAuto="0" spid="547" grpId="7"/>
      <p:bldP build="whole" bldLvl="1" animBg="1" rev="0" advAuto="0" spid="541" grpId="1"/>
      <p:bldP build="whole" bldLvl="1" animBg="1" rev="0" advAuto="0" spid="541" grpId="3"/>
      <p:bldP build="whole" bldLvl="1" animBg="1" rev="0" advAuto="0" spid="553" grpId="12"/>
      <p:bldP build="whole" bldLvl="1" animBg="1" rev="0" advAuto="0" spid="536" grpId="2"/>
      <p:bldP build="whole" bldLvl="1" animBg="1" rev="0" advAuto="0" spid="552" grpId="9"/>
      <p:bldP build="whole" bldLvl="1" animBg="1" rev="0" advAuto="0" spid="559" grpId="13"/>
      <p:bldP build="whole" bldLvl="1" animBg="1" rev="0" advAuto="0" spid="552" grpId="11"/>
      <p:bldP build="whole" bldLvl="1" animBg="1" rev="0" advAuto="0" spid="548" grpId="8"/>
      <p:bldP build="whole" bldLvl="1" animBg="1" rev="0" advAuto="0" spid="535" grpId="14"/>
      <p:bldP build="whole" bldLvl="1" animBg="1" rev="0" advAuto="0" spid="548" grpId="1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Massacre: an event in which multiple people are…"/>
          <p:cNvSpPr txBox="1"/>
          <p:nvPr/>
        </p:nvSpPr>
        <p:spPr>
          <a:xfrm>
            <a:off x="2916237" y="0"/>
            <a:ext cx="5111017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Massacre:</a:t>
            </a:r>
            <a:r>
              <a:rPr b="0"/>
              <a:t> an event in which multiple people are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brutally murdered</a:t>
            </a:r>
          </a:p>
          <a:p>
            <a:pPr>
              <a:defRPr>
                <a:solidFill>
                  <a:srgbClr val="FFFFFF"/>
                </a:solidFill>
              </a:defRPr>
            </a:pPr>
          </a:p>
          <a:p>
            <a:pPr>
              <a:defRPr b="1">
                <a:solidFill>
                  <a:srgbClr val="FFFFFF"/>
                </a:solidFill>
              </a:defRPr>
            </a:pPr>
            <a:r>
              <a:t>near-synonym:</a:t>
            </a:r>
            <a:r>
              <a:rPr b="0"/>
              <a:t> slaughter</a:t>
            </a:r>
          </a:p>
        </p:txBody>
      </p:sp>
      <p:pic>
        <p:nvPicPr>
          <p:cNvPr id="562" name="ANd9GcRRcEjgz4mfDjLUrPJADIjQB9ZUmDQ1NBZZLXyT05VbQIZYt5iH5g.jpg" descr="ANd9GcRRcEjgz4mfDjLUrPJADIjQB9ZUmDQ1NBZZLXyT05VbQIZYt5iH5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55875" cy="1695450"/>
          </a:xfrm>
          <a:prstGeom prst="rect">
            <a:avLst/>
          </a:prstGeom>
          <a:ln w="12700">
            <a:miter lim="400000"/>
          </a:ln>
        </p:spPr>
      </p:pic>
      <p:sp>
        <p:nvSpPr>
          <p:cNvPr id="563" name="Any form of the word massacre will appear once in 477 pages of text."/>
          <p:cNvSpPr txBox="1"/>
          <p:nvPr/>
        </p:nvSpPr>
        <p:spPr>
          <a:xfrm>
            <a:off x="663575" y="6040437"/>
            <a:ext cx="710546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massacre </a:t>
            </a:r>
            <a:r>
              <a:t>will appear once in 477 pages of text.</a:t>
            </a:r>
          </a:p>
        </p:txBody>
      </p:sp>
      <p:sp>
        <p:nvSpPr>
          <p:cNvPr id="564" name="massacre"/>
          <p:cNvSpPr txBox="1"/>
          <p:nvPr/>
        </p:nvSpPr>
        <p:spPr>
          <a:xfrm>
            <a:off x="5435600" y="2781300"/>
            <a:ext cx="19446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massacre </a:t>
            </a:r>
          </a:p>
        </p:txBody>
      </p:sp>
      <p:grpSp>
        <p:nvGrpSpPr>
          <p:cNvPr id="568" name="Group"/>
          <p:cNvGrpSpPr/>
          <p:nvPr/>
        </p:nvGrpSpPr>
        <p:grpSpPr>
          <a:xfrm>
            <a:off x="250825" y="2781300"/>
            <a:ext cx="8893176" cy="1527756"/>
            <a:chOff x="0" y="0"/>
            <a:chExt cx="8893175" cy="1527755"/>
          </a:xfrm>
        </p:grpSpPr>
        <p:sp>
          <p:nvSpPr>
            <p:cNvPr id="565" name="And Billy had seen the greatest"/>
            <p:cNvSpPr txBox="1"/>
            <p:nvPr/>
          </p:nvSpPr>
          <p:spPr>
            <a:xfrm>
              <a:off x="0" y="0"/>
              <a:ext cx="52578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Billy had seen the greatest</a:t>
              </a:r>
            </a:p>
          </p:txBody>
        </p:sp>
        <p:sp>
          <p:nvSpPr>
            <p:cNvPr id="566" name="in human history, which was the bombing of Dresden."/>
            <p:cNvSpPr txBox="1"/>
            <p:nvPr/>
          </p:nvSpPr>
          <p:spPr>
            <a:xfrm>
              <a:off x="73024" y="576262"/>
              <a:ext cx="8820152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human history, which was the bombing of Dresden.</a:t>
              </a:r>
            </a:p>
          </p:txBody>
        </p:sp>
        <p:sp>
          <p:nvSpPr>
            <p:cNvPr id="567" name="Kurt Vonnegut, Slaughterhouse-Five"/>
            <p:cNvSpPr txBox="1"/>
            <p:nvPr/>
          </p:nvSpPr>
          <p:spPr>
            <a:xfrm>
              <a:off x="3168650" y="1152525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Kurt Vonnegut, </a:t>
              </a:r>
              <a:r>
                <a:rPr i="1"/>
                <a:t>Slaughterhouse-Five</a:t>
              </a:r>
            </a:p>
          </p:txBody>
        </p:sp>
      </p:grpSp>
      <p:sp>
        <p:nvSpPr>
          <p:cNvPr id="569" name="massacre."/>
          <p:cNvSpPr txBox="1"/>
          <p:nvPr/>
        </p:nvSpPr>
        <p:spPr>
          <a:xfrm>
            <a:off x="4356100" y="3357562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massacre. </a:t>
            </a:r>
          </a:p>
        </p:txBody>
      </p:sp>
      <p:grpSp>
        <p:nvGrpSpPr>
          <p:cNvPr id="572" name="Group"/>
          <p:cNvGrpSpPr/>
          <p:nvPr/>
        </p:nvGrpSpPr>
        <p:grpSpPr>
          <a:xfrm>
            <a:off x="0" y="3357562"/>
            <a:ext cx="9144000" cy="951494"/>
            <a:chOff x="0" y="0"/>
            <a:chExt cx="9144000" cy="951492"/>
          </a:xfrm>
        </p:grpSpPr>
        <p:sp>
          <p:nvSpPr>
            <p:cNvPr id="570" name="It was nothing less than a"/>
            <p:cNvSpPr txBox="1"/>
            <p:nvPr/>
          </p:nvSpPr>
          <p:spPr>
            <a:xfrm>
              <a:off x="0" y="0"/>
              <a:ext cx="43561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 was nothing less than a</a:t>
              </a:r>
            </a:p>
          </p:txBody>
        </p:sp>
        <p:sp>
          <p:nvSpPr>
            <p:cNvPr id="571" name="Marcus Lutrell, Lone Survivor"/>
            <p:cNvSpPr txBox="1"/>
            <p:nvPr/>
          </p:nvSpPr>
          <p:spPr>
            <a:xfrm>
              <a:off x="3419475" y="576262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Marcus Lutrell, </a:t>
              </a:r>
              <a:r>
                <a:rPr i="1"/>
                <a:t>Lone Survivor</a:t>
              </a:r>
            </a:p>
          </p:txBody>
        </p:sp>
      </p:grpSp>
      <p:sp>
        <p:nvSpPr>
          <p:cNvPr id="573" name="massacres,"/>
          <p:cNvSpPr txBox="1"/>
          <p:nvPr/>
        </p:nvSpPr>
        <p:spPr>
          <a:xfrm>
            <a:off x="4140200" y="2565400"/>
            <a:ext cx="20161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massacres, </a:t>
            </a:r>
          </a:p>
        </p:txBody>
      </p:sp>
      <p:grpSp>
        <p:nvGrpSpPr>
          <p:cNvPr id="577" name="Group"/>
          <p:cNvGrpSpPr/>
          <p:nvPr/>
        </p:nvGrpSpPr>
        <p:grpSpPr>
          <a:xfrm>
            <a:off x="0" y="2565400"/>
            <a:ext cx="9144000" cy="2030993"/>
            <a:chOff x="0" y="0"/>
            <a:chExt cx="9144000" cy="2030992"/>
          </a:xfrm>
        </p:grpSpPr>
        <p:sp>
          <p:nvSpPr>
            <p:cNvPr id="574" name="wars, executions."/>
            <p:cNvSpPr txBox="1"/>
            <p:nvPr/>
          </p:nvSpPr>
          <p:spPr>
            <a:xfrm>
              <a:off x="6084887" y="0"/>
              <a:ext cx="30591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wars, executions.</a:t>
              </a:r>
            </a:p>
          </p:txBody>
        </p:sp>
        <p:sp>
          <p:nvSpPr>
            <p:cNvPr id="575" name="It explains any number of"/>
            <p:cNvSpPr txBox="1"/>
            <p:nvPr/>
          </p:nvSpPr>
          <p:spPr>
            <a:xfrm>
              <a:off x="0" y="0"/>
              <a:ext cx="42116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 explains any number of </a:t>
              </a:r>
            </a:p>
          </p:txBody>
        </p:sp>
        <p:sp>
          <p:nvSpPr>
            <p:cNvPr id="576" name="Don Delillo, White Noise"/>
            <p:cNvSpPr txBox="1"/>
            <p:nvPr/>
          </p:nvSpPr>
          <p:spPr>
            <a:xfrm>
              <a:off x="3419475" y="1655762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Don Delillo, </a:t>
              </a:r>
              <a:r>
                <a:rPr i="1"/>
                <a:t>White Noise</a:t>
              </a:r>
            </a:p>
          </p:txBody>
        </p:sp>
      </p:grpSp>
      <p:sp>
        <p:nvSpPr>
          <p:cNvPr id="578" name="massacre!”"/>
          <p:cNvSpPr txBox="1"/>
          <p:nvPr/>
        </p:nvSpPr>
        <p:spPr>
          <a:xfrm>
            <a:off x="1403350" y="3429000"/>
            <a:ext cx="208915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massacre!” </a:t>
            </a:r>
          </a:p>
        </p:txBody>
      </p:sp>
      <p:grpSp>
        <p:nvGrpSpPr>
          <p:cNvPr id="582" name="Group"/>
          <p:cNvGrpSpPr/>
          <p:nvPr/>
        </p:nvGrpSpPr>
        <p:grpSpPr>
          <a:xfrm>
            <a:off x="-1" y="2636837"/>
            <a:ext cx="9144001" cy="1743656"/>
            <a:chOff x="0" y="0"/>
            <a:chExt cx="9144000" cy="1743655"/>
          </a:xfrm>
        </p:grpSpPr>
        <p:sp>
          <p:nvSpPr>
            <p:cNvPr id="579" name="this"/>
            <p:cNvSpPr txBox="1"/>
            <p:nvPr/>
          </p:nvSpPr>
          <p:spPr>
            <a:xfrm>
              <a:off x="684212" y="792162"/>
              <a:ext cx="792164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this</a:t>
              </a:r>
            </a:p>
          </p:txBody>
        </p:sp>
        <p:sp>
          <p:nvSpPr>
            <p:cNvPr id="580" name="Janice shouted through her hands, “Someone stop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Janice shouted through her hands, “Someone stop </a:t>
              </a:r>
            </a:p>
          </p:txBody>
        </p:sp>
        <p:sp>
          <p:nvSpPr>
            <p:cNvPr id="581" name="Chang-Rae Lee, Native Speaker"/>
            <p:cNvSpPr txBox="1"/>
            <p:nvPr/>
          </p:nvSpPr>
          <p:spPr>
            <a:xfrm>
              <a:off x="3419475" y="1368425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Chang-Rae Lee, </a:t>
              </a:r>
              <a:r>
                <a:rPr i="1"/>
                <a:t>Native Speaker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569" grpId="6"/>
      <p:bldP build="whole" bldLvl="1" animBg="1" rev="0" advAuto="0" spid="573" grpId="10"/>
      <p:bldP build="whole" bldLvl="1" animBg="1" rev="0" advAuto="0" spid="578" grpId="12"/>
      <p:bldP build="whole" bldLvl="1" animBg="1" rev="0" advAuto="0" spid="568" grpId="1"/>
      <p:bldP build="whole" bldLvl="1" animBg="1" rev="0" advAuto="0" spid="568" grpId="3"/>
      <p:bldP build="whole" bldLvl="1" animBg="1" rev="0" advAuto="0" spid="577" grpId="9"/>
      <p:bldP build="whole" bldLvl="1" animBg="1" rev="0" advAuto="0" spid="564" grpId="2"/>
      <p:bldP build="whole" bldLvl="1" animBg="1" rev="0" advAuto="0" spid="577" grpId="11"/>
      <p:bldP build="whole" bldLvl="1" animBg="1" rev="0" advAuto="0" spid="572" grpId="5"/>
      <p:bldP build="whole" bldLvl="1" animBg="1" rev="0" advAuto="0" spid="572" grpId="7"/>
      <p:bldP build="whole" bldLvl="1" animBg="1" rev="0" advAuto="0" spid="582" grpId="13"/>
      <p:bldP build="whole" bldLvl="1" animBg="1" rev="0" advAuto="0" spid="561" grpId="14"/>
      <p:bldP build="whole" bldLvl="1" animBg="1" rev="0" advAuto="0" spid="569" grpId="4"/>
      <p:bldP build="whole" bldLvl="1" animBg="1" rev="0" advAuto="0" spid="573" grpId="8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Ailment: sickness, disease, pain…"/>
          <p:cNvSpPr txBox="1"/>
          <p:nvPr/>
        </p:nvSpPr>
        <p:spPr>
          <a:xfrm>
            <a:off x="4284662" y="188912"/>
            <a:ext cx="3572543" cy="1417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Ailment:</a:t>
            </a:r>
            <a:r>
              <a:rPr b="0"/>
              <a:t> sickness, disease, pain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</a:t>
            </a:r>
            <a:r>
              <a:rPr b="0"/>
              <a:t>: malady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ailment, ailments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Verb:</a:t>
            </a:r>
            <a:r>
              <a:t> ail, ails, ailed, ailing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00  </a:t>
            </a:r>
            <a:r>
              <a:rPr b="1"/>
              <a:t>Adverb:</a:t>
            </a:r>
            <a:r>
              <a:t> 00</a:t>
            </a:r>
          </a:p>
        </p:txBody>
      </p:sp>
      <p:pic>
        <p:nvPicPr>
          <p:cNvPr id="585" name="ANd9GcQSZgudpwUsouYnNL0A5uyjPzTBxo8a5pP9MhZRk0UVaVMRD7F_FZLAWq8.jpg" descr="ANd9GcQSZgudpwUsouYnNL0A5uyjPzTBxo8a5pP9MhZRk0UVaVMRD7F_FZLAWq8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152525" cy="1533525"/>
          </a:xfrm>
          <a:prstGeom prst="rect">
            <a:avLst/>
          </a:prstGeom>
          <a:ln w="12700">
            <a:miter lim="400000"/>
          </a:ln>
        </p:spPr>
      </p:pic>
      <p:sp>
        <p:nvSpPr>
          <p:cNvPr id="586" name="Any form of the word ailment will appear once in 1,438 pages of text."/>
          <p:cNvSpPr txBox="1"/>
          <p:nvPr/>
        </p:nvSpPr>
        <p:spPr>
          <a:xfrm>
            <a:off x="323850" y="6237287"/>
            <a:ext cx="837247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ailment</a:t>
            </a:r>
            <a:r>
              <a:t> will appear once in 1,438 pages of text.</a:t>
            </a:r>
          </a:p>
        </p:txBody>
      </p:sp>
      <p:grpSp>
        <p:nvGrpSpPr>
          <p:cNvPr id="590" name="Group"/>
          <p:cNvGrpSpPr/>
          <p:nvPr/>
        </p:nvGrpSpPr>
        <p:grpSpPr>
          <a:xfrm>
            <a:off x="0" y="3933825"/>
            <a:ext cx="9144000" cy="1743656"/>
            <a:chOff x="0" y="0"/>
            <a:chExt cx="9144000" cy="1743655"/>
          </a:xfrm>
        </p:grpSpPr>
        <p:sp>
          <p:nvSpPr>
            <p:cNvPr id="587" name="?"/>
            <p:cNvSpPr txBox="1"/>
            <p:nvPr/>
          </p:nvSpPr>
          <p:spPr>
            <a:xfrm>
              <a:off x="8101012" y="0"/>
              <a:ext cx="7191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?</a:t>
              </a:r>
            </a:p>
          </p:txBody>
        </p:sp>
        <p:sp>
          <p:nvSpPr>
            <p:cNvPr id="588" name="Next, she offered: What herb cures all"/>
            <p:cNvSpPr txBox="1"/>
            <p:nvPr/>
          </p:nvSpPr>
          <p:spPr>
            <a:xfrm>
              <a:off x="0" y="0"/>
              <a:ext cx="6300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Next, she offered: What herb cures all</a:t>
              </a:r>
            </a:p>
          </p:txBody>
        </p:sp>
        <p:sp>
          <p:nvSpPr>
            <p:cNvPr id="589" name="Christopher Paolinni, Eldest"/>
            <p:cNvSpPr txBox="1"/>
            <p:nvPr/>
          </p:nvSpPr>
          <p:spPr>
            <a:xfrm>
              <a:off x="3419475" y="1368425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Christopher Paolinni, </a:t>
              </a:r>
              <a:r>
                <a:rPr i="1"/>
                <a:t>Eldest</a:t>
              </a:r>
            </a:p>
          </p:txBody>
        </p:sp>
      </p:grpSp>
      <p:sp>
        <p:nvSpPr>
          <p:cNvPr id="591" name="ailments."/>
          <p:cNvSpPr txBox="1"/>
          <p:nvPr/>
        </p:nvSpPr>
        <p:spPr>
          <a:xfrm>
            <a:off x="1908175" y="5445125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ailments. </a:t>
            </a:r>
          </a:p>
        </p:txBody>
      </p:sp>
      <p:grpSp>
        <p:nvGrpSpPr>
          <p:cNvPr id="595" name="Group"/>
          <p:cNvGrpSpPr/>
          <p:nvPr/>
        </p:nvGrpSpPr>
        <p:grpSpPr>
          <a:xfrm>
            <a:off x="-1" y="4724400"/>
            <a:ext cx="9144001" cy="1743656"/>
            <a:chOff x="0" y="0"/>
            <a:chExt cx="9144000" cy="1743655"/>
          </a:xfrm>
        </p:grpSpPr>
        <p:sp>
          <p:nvSpPr>
            <p:cNvPr id="592" name="about their"/>
            <p:cNvSpPr txBox="1"/>
            <p:nvPr/>
          </p:nvSpPr>
          <p:spPr>
            <a:xfrm>
              <a:off x="0" y="719137"/>
              <a:ext cx="19081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about their</a:t>
              </a:r>
            </a:p>
          </p:txBody>
        </p:sp>
        <p:sp>
          <p:nvSpPr>
            <p:cNvPr id="593" name="The benches are always packed with people talking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benches are always packed with people talking </a:t>
              </a:r>
            </a:p>
          </p:txBody>
        </p:sp>
        <p:sp>
          <p:nvSpPr>
            <p:cNvPr id="594" name="Frank McCourt, Angela’s Ashes"/>
            <p:cNvSpPr txBox="1"/>
            <p:nvPr/>
          </p:nvSpPr>
          <p:spPr>
            <a:xfrm>
              <a:off x="3419475" y="1368425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Frank McCourt, </a:t>
              </a:r>
              <a:r>
                <a:rPr i="1"/>
                <a:t>Angela’s Ashes</a:t>
              </a:r>
            </a:p>
          </p:txBody>
        </p:sp>
      </p:grpSp>
      <p:sp>
        <p:nvSpPr>
          <p:cNvPr id="596" name="ailments"/>
          <p:cNvSpPr txBox="1"/>
          <p:nvPr/>
        </p:nvSpPr>
        <p:spPr>
          <a:xfrm>
            <a:off x="1547812" y="1989137"/>
            <a:ext cx="1727201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ailments </a:t>
            </a:r>
          </a:p>
        </p:txBody>
      </p:sp>
      <p:grpSp>
        <p:nvGrpSpPr>
          <p:cNvPr id="601" name="Group"/>
          <p:cNvGrpSpPr/>
          <p:nvPr/>
        </p:nvGrpSpPr>
        <p:grpSpPr>
          <a:xfrm>
            <a:off x="179387" y="1196975"/>
            <a:ext cx="9144001" cy="1959556"/>
            <a:chOff x="0" y="0"/>
            <a:chExt cx="9144000" cy="1959555"/>
          </a:xfrm>
        </p:grpSpPr>
        <p:sp>
          <p:nvSpPr>
            <p:cNvPr id="597" name="like measles or tenanus or TB."/>
            <p:cNvSpPr txBox="1"/>
            <p:nvPr/>
          </p:nvSpPr>
          <p:spPr>
            <a:xfrm>
              <a:off x="2987675" y="792162"/>
              <a:ext cx="56896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like measles or tenanus or TB.</a:t>
              </a:r>
            </a:p>
          </p:txBody>
        </p:sp>
        <p:sp>
          <p:nvSpPr>
            <p:cNvPr id="598" name="died of"/>
            <p:cNvSpPr txBox="1"/>
            <p:nvPr/>
          </p:nvSpPr>
          <p:spPr>
            <a:xfrm>
              <a:off x="0" y="792162"/>
              <a:ext cx="14033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died of</a:t>
              </a:r>
            </a:p>
          </p:txBody>
        </p:sp>
        <p:sp>
          <p:nvSpPr>
            <p:cNvPr id="599" name="Not surprisingly, they tended to shrug when patients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Not surprisingly, they tended to shrug when patients </a:t>
              </a:r>
            </a:p>
          </p:txBody>
        </p:sp>
        <p:sp>
          <p:nvSpPr>
            <p:cNvPr id="600" name="Tracy Kidder, Mountains Beyond Mountains"/>
            <p:cNvSpPr txBox="1"/>
            <p:nvPr/>
          </p:nvSpPr>
          <p:spPr>
            <a:xfrm>
              <a:off x="3419475" y="1584325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Tracy Kidder, </a:t>
              </a:r>
              <a:r>
                <a:rPr i="1"/>
                <a:t>Mountains Beyond Mountains</a:t>
              </a:r>
            </a:p>
          </p:txBody>
        </p:sp>
      </p:grpSp>
      <p:sp>
        <p:nvSpPr>
          <p:cNvPr id="602" name="ailments"/>
          <p:cNvSpPr txBox="1"/>
          <p:nvPr/>
        </p:nvSpPr>
        <p:spPr>
          <a:xfrm>
            <a:off x="6300787" y="3933825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ailments </a:t>
            </a:r>
          </a:p>
        </p:txBody>
      </p:sp>
      <p:sp>
        <p:nvSpPr>
          <p:cNvPr id="603" name="ailment"/>
          <p:cNvSpPr txBox="1"/>
          <p:nvPr/>
        </p:nvSpPr>
        <p:spPr>
          <a:xfrm>
            <a:off x="6877050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ailment </a:t>
            </a:r>
          </a:p>
        </p:txBody>
      </p:sp>
      <p:grpSp>
        <p:nvGrpSpPr>
          <p:cNvPr id="607" name="Group"/>
          <p:cNvGrpSpPr/>
          <p:nvPr/>
        </p:nvGrpSpPr>
        <p:grpSpPr>
          <a:xfrm>
            <a:off x="0" y="2565400"/>
            <a:ext cx="8783638" cy="2246893"/>
            <a:chOff x="0" y="0"/>
            <a:chExt cx="8783637" cy="2246892"/>
          </a:xfrm>
        </p:grpSpPr>
        <p:sp>
          <p:nvSpPr>
            <p:cNvPr id="604" name="but it was unsightly, to say the least."/>
            <p:cNvSpPr txBox="1"/>
            <p:nvPr/>
          </p:nvSpPr>
          <p:spPr>
            <a:xfrm>
              <a:off x="0" y="792162"/>
              <a:ext cx="720090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but it was unsightly, to say the least.</a:t>
              </a:r>
            </a:p>
          </p:txBody>
        </p:sp>
        <p:sp>
          <p:nvSpPr>
            <p:cNvPr id="605" name="A benign cyst, it was not a life-threatening"/>
            <p:cNvSpPr txBox="1"/>
            <p:nvPr/>
          </p:nvSpPr>
          <p:spPr>
            <a:xfrm>
              <a:off x="0" y="0"/>
              <a:ext cx="6948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 benign cyst, it was not a life-threatening </a:t>
              </a:r>
            </a:p>
          </p:txBody>
        </p:sp>
        <p:sp>
          <p:nvSpPr>
            <p:cNvPr id="606" name="Nicholas Sparks, Nights in Rodanthe"/>
            <p:cNvSpPr txBox="1"/>
            <p:nvPr/>
          </p:nvSpPr>
          <p:spPr>
            <a:xfrm>
              <a:off x="3059112" y="1871662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Nicholas Sparks, </a:t>
              </a:r>
              <a:r>
                <a:rPr i="1"/>
                <a:t>Nights in Rodanthe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02" grpId="10"/>
      <p:bldP build="whole" bldLvl="1" animBg="1" rev="0" advAuto="0" spid="601" grpId="1"/>
      <p:bldP build="whole" bldLvl="1" animBg="1" rev="0" advAuto="0" spid="590" grpId="11"/>
      <p:bldP build="whole" bldLvl="1" animBg="1" rev="0" advAuto="0" spid="601" grpId="3"/>
      <p:bldP build="whole" bldLvl="1" animBg="1" rev="0" advAuto="0" spid="595" grpId="5"/>
      <p:bldP build="whole" bldLvl="1" animBg="1" rev="0" advAuto="0" spid="595" grpId="7"/>
      <p:bldP build="whole" bldLvl="1" animBg="1" rev="0" advAuto="0" spid="607" grpId="13"/>
      <p:bldP build="whole" bldLvl="1" animBg="1" rev="0" advAuto="0" spid="603" grpId="12"/>
      <p:bldP build="whole" bldLvl="1" animBg="1" rev="0" advAuto="0" spid="584" grpId="14"/>
      <p:bldP build="whole" bldLvl="1" animBg="1" rev="0" advAuto="0" spid="596" grpId="2"/>
      <p:bldP build="whole" bldLvl="1" animBg="1" rev="0" advAuto="0" spid="590" grpId="9"/>
      <p:bldP build="whole" bldLvl="1" animBg="1" rev="0" advAuto="0" spid="591" grpId="4"/>
      <p:bldP build="whole" bldLvl="1" animBg="1" rev="0" advAuto="0" spid="602" grpId="8"/>
      <p:bldP build="whole" bldLvl="1" animBg="1" rev="0" advAuto="0" spid="591" grpId="6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9" name="ANd9GcQN8elposoQqCATaycvoEer9bfhSpZp8jZr-Z8Cy74opEQUONPd.jpg" descr="ANd9GcQN8elposoQqCATaycvoEer9bfhSpZp8jZr-Z8Cy74opEQUONPd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54317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610" name="Any form of the word laceration will appear once in every 2,928 pages."/>
          <p:cNvSpPr txBox="1"/>
          <p:nvPr/>
        </p:nvSpPr>
        <p:spPr>
          <a:xfrm>
            <a:off x="303212" y="6040437"/>
            <a:ext cx="7232822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laceration</a:t>
            </a:r>
            <a:r>
              <a:t> will appear once in every 2,928 pages.</a:t>
            </a:r>
          </a:p>
        </p:txBody>
      </p:sp>
      <p:sp>
        <p:nvSpPr>
          <p:cNvPr id="611" name="Laceration: cut in the skin; wound…"/>
          <p:cNvSpPr txBox="1"/>
          <p:nvPr/>
        </p:nvSpPr>
        <p:spPr>
          <a:xfrm>
            <a:off x="2967037" y="352424"/>
            <a:ext cx="5542432" cy="1150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Laceration:</a:t>
            </a:r>
            <a:r>
              <a:rPr b="0"/>
              <a:t> cut in the skin; wound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 Noun</a:t>
            </a:r>
            <a:r>
              <a:rPr b="0"/>
              <a:t>: laceration, lacerations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Verb</a:t>
            </a:r>
            <a:r>
              <a:t>: lacerate, lacerates, lacerated, lacerating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00   </a:t>
            </a:r>
            <a:r>
              <a:rPr b="1"/>
              <a:t>Adverb:</a:t>
            </a:r>
            <a:r>
              <a:t> 00</a:t>
            </a:r>
          </a:p>
        </p:txBody>
      </p:sp>
      <p:sp>
        <p:nvSpPr>
          <p:cNvPr id="612" name="lacerated"/>
          <p:cNvSpPr txBox="1"/>
          <p:nvPr/>
        </p:nvSpPr>
        <p:spPr>
          <a:xfrm>
            <a:off x="3708400" y="3068637"/>
            <a:ext cx="19446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lacerated </a:t>
            </a:r>
          </a:p>
        </p:txBody>
      </p:sp>
      <p:grpSp>
        <p:nvGrpSpPr>
          <p:cNvPr id="617" name="Group"/>
          <p:cNvGrpSpPr/>
          <p:nvPr/>
        </p:nvGrpSpPr>
        <p:grpSpPr>
          <a:xfrm>
            <a:off x="684212" y="2276475"/>
            <a:ext cx="8208963" cy="2032581"/>
            <a:chOff x="0" y="0"/>
            <a:chExt cx="8208962" cy="2032580"/>
          </a:xfrm>
        </p:grpSpPr>
        <p:sp>
          <p:nvSpPr>
            <p:cNvPr id="613" name="knuckles."/>
            <p:cNvSpPr txBox="1"/>
            <p:nvPr/>
          </p:nvSpPr>
          <p:spPr>
            <a:xfrm>
              <a:off x="4967287" y="792162"/>
              <a:ext cx="20875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knuckles.</a:t>
              </a:r>
            </a:p>
          </p:txBody>
        </p:sp>
        <p:sp>
          <p:nvSpPr>
            <p:cNvPr id="614" name="There were three splotches of blood below the"/>
            <p:cNvSpPr txBox="1"/>
            <p:nvPr/>
          </p:nvSpPr>
          <p:spPr>
            <a:xfrm>
              <a:off x="0" y="0"/>
              <a:ext cx="82089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There were three splotches of blood below the</a:t>
              </a:r>
            </a:p>
          </p:txBody>
        </p:sp>
        <p:sp>
          <p:nvSpPr>
            <p:cNvPr id="615" name="keyhole from his"/>
            <p:cNvSpPr txBox="1"/>
            <p:nvPr/>
          </p:nvSpPr>
          <p:spPr>
            <a:xfrm>
              <a:off x="0" y="792162"/>
              <a:ext cx="30241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keyhole from his </a:t>
              </a:r>
            </a:p>
          </p:txBody>
        </p:sp>
        <p:sp>
          <p:nvSpPr>
            <p:cNvPr id="616" name="Stephen King, The Shining"/>
            <p:cNvSpPr txBox="1"/>
            <p:nvPr/>
          </p:nvSpPr>
          <p:spPr>
            <a:xfrm>
              <a:off x="2735262" y="1657350"/>
              <a:ext cx="33131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 King, </a:t>
              </a:r>
              <a:r>
                <a:rPr i="1"/>
                <a:t>The Shining</a:t>
              </a:r>
            </a:p>
          </p:txBody>
        </p:sp>
      </p:grpSp>
      <p:sp>
        <p:nvSpPr>
          <p:cNvPr id="618" name="laceration"/>
          <p:cNvSpPr txBox="1"/>
          <p:nvPr/>
        </p:nvSpPr>
        <p:spPr>
          <a:xfrm>
            <a:off x="1331912" y="3357562"/>
            <a:ext cx="21605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laceration </a:t>
            </a:r>
          </a:p>
        </p:txBody>
      </p:sp>
      <p:grpSp>
        <p:nvGrpSpPr>
          <p:cNvPr id="623" name="Group"/>
          <p:cNvGrpSpPr/>
          <p:nvPr/>
        </p:nvGrpSpPr>
        <p:grpSpPr>
          <a:xfrm>
            <a:off x="-1" y="2565400"/>
            <a:ext cx="9144001" cy="1743656"/>
            <a:chOff x="0" y="0"/>
            <a:chExt cx="9144000" cy="1743655"/>
          </a:xfrm>
        </p:grpSpPr>
        <p:sp>
          <p:nvSpPr>
            <p:cNvPr id="619" name="twice as deep as the others."/>
            <p:cNvSpPr txBox="1"/>
            <p:nvPr/>
          </p:nvSpPr>
          <p:spPr>
            <a:xfrm>
              <a:off x="3492500" y="792162"/>
              <a:ext cx="496728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twice as deep as the others.</a:t>
              </a:r>
            </a:p>
          </p:txBody>
        </p:sp>
        <p:sp>
          <p:nvSpPr>
            <p:cNvPr id="620" name="jagged"/>
            <p:cNvSpPr txBox="1"/>
            <p:nvPr/>
          </p:nvSpPr>
          <p:spPr>
            <a:xfrm>
              <a:off x="0" y="792162"/>
              <a:ext cx="13319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jagged</a:t>
              </a:r>
            </a:p>
          </p:txBody>
        </p:sp>
        <p:sp>
          <p:nvSpPr>
            <p:cNvPr id="621" name="The knife swerved as a result, leaving her with a long,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knife swerved as a result, leaving her with a long,</a:t>
              </a:r>
            </a:p>
          </p:txBody>
        </p:sp>
        <p:sp>
          <p:nvSpPr>
            <p:cNvPr id="622" name="Chrisopher Paolini, Brisingr"/>
            <p:cNvSpPr txBox="1"/>
            <p:nvPr/>
          </p:nvSpPr>
          <p:spPr>
            <a:xfrm>
              <a:off x="3419475" y="1368425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Chrisopher Paolini, </a:t>
              </a:r>
              <a:r>
                <a:rPr i="1"/>
                <a:t>Brisingr</a:t>
              </a:r>
            </a:p>
          </p:txBody>
        </p:sp>
      </p:grpSp>
      <p:sp>
        <p:nvSpPr>
          <p:cNvPr id="624" name="lacerated"/>
          <p:cNvSpPr txBox="1"/>
          <p:nvPr/>
        </p:nvSpPr>
        <p:spPr>
          <a:xfrm>
            <a:off x="2987675" y="3357562"/>
            <a:ext cx="230505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lacerated </a:t>
            </a:r>
          </a:p>
        </p:txBody>
      </p:sp>
      <p:grpSp>
        <p:nvGrpSpPr>
          <p:cNvPr id="630" name="Group"/>
          <p:cNvGrpSpPr/>
          <p:nvPr/>
        </p:nvGrpSpPr>
        <p:grpSpPr>
          <a:xfrm>
            <a:off x="-1" y="2565400"/>
            <a:ext cx="8820152" cy="2462793"/>
            <a:chOff x="0" y="0"/>
            <a:chExt cx="8820150" cy="2462792"/>
          </a:xfrm>
        </p:grpSpPr>
        <p:sp>
          <p:nvSpPr>
            <p:cNvPr id="625" name="kidney, and I’ll still"/>
            <p:cNvSpPr txBox="1"/>
            <p:nvPr/>
          </p:nvSpPr>
          <p:spPr>
            <a:xfrm>
              <a:off x="5364162" y="792162"/>
              <a:ext cx="33845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kidney, and I’ll still</a:t>
              </a:r>
            </a:p>
          </p:txBody>
        </p:sp>
        <p:sp>
          <p:nvSpPr>
            <p:cNvPr id="626" name="fractured skull, a"/>
            <p:cNvSpPr txBox="1"/>
            <p:nvPr/>
          </p:nvSpPr>
          <p:spPr>
            <a:xfrm>
              <a:off x="0" y="792162"/>
              <a:ext cx="29876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fractured skull, a</a:t>
              </a:r>
            </a:p>
          </p:txBody>
        </p:sp>
        <p:sp>
          <p:nvSpPr>
            <p:cNvPr id="627" name="You suffered thirteen wounds, a broken shoulder, a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 suffered thirteen wounds, a broken shoulder, a </a:t>
              </a:r>
            </a:p>
          </p:txBody>
        </p:sp>
        <p:sp>
          <p:nvSpPr>
            <p:cNvPr id="628" name="Henry H. Neff, The Maelstrom"/>
            <p:cNvSpPr txBox="1"/>
            <p:nvPr/>
          </p:nvSpPr>
          <p:spPr>
            <a:xfrm>
              <a:off x="4716462" y="2087562"/>
              <a:ext cx="36734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Henry H. Neff, </a:t>
              </a:r>
              <a:r>
                <a:rPr i="1"/>
                <a:t>The Maelstrom</a:t>
              </a:r>
            </a:p>
          </p:txBody>
        </p:sp>
        <p:sp>
          <p:nvSpPr>
            <p:cNvPr id="629" name="wager that you recover within a week."/>
            <p:cNvSpPr txBox="1"/>
            <p:nvPr/>
          </p:nvSpPr>
          <p:spPr>
            <a:xfrm>
              <a:off x="0" y="1511300"/>
              <a:ext cx="61563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wager that you recover within a week. </a:t>
              </a:r>
            </a:p>
          </p:txBody>
        </p:sp>
      </p:grpSp>
      <p:sp>
        <p:nvSpPr>
          <p:cNvPr id="631" name="laceration"/>
          <p:cNvSpPr txBox="1"/>
          <p:nvPr/>
        </p:nvSpPr>
        <p:spPr>
          <a:xfrm>
            <a:off x="1835150" y="3357562"/>
            <a:ext cx="18002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laceration </a:t>
            </a:r>
          </a:p>
        </p:txBody>
      </p:sp>
      <p:grpSp>
        <p:nvGrpSpPr>
          <p:cNvPr id="635" name="Group"/>
          <p:cNvGrpSpPr/>
          <p:nvPr/>
        </p:nvGrpSpPr>
        <p:grpSpPr>
          <a:xfrm>
            <a:off x="0" y="3357562"/>
            <a:ext cx="8389938" cy="1670631"/>
            <a:chOff x="0" y="0"/>
            <a:chExt cx="8389937" cy="1670630"/>
          </a:xfrm>
        </p:grpSpPr>
        <p:sp>
          <p:nvSpPr>
            <p:cNvPr id="632" name="was on your upper lip."/>
            <p:cNvSpPr txBox="1"/>
            <p:nvPr/>
          </p:nvSpPr>
          <p:spPr>
            <a:xfrm>
              <a:off x="3635375" y="0"/>
              <a:ext cx="37084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was on your upper lip.</a:t>
              </a:r>
            </a:p>
          </p:txBody>
        </p:sp>
        <p:sp>
          <p:nvSpPr>
            <p:cNvPr id="633" name="The worst"/>
            <p:cNvSpPr txBox="1"/>
            <p:nvPr/>
          </p:nvSpPr>
          <p:spPr>
            <a:xfrm>
              <a:off x="0" y="0"/>
              <a:ext cx="18351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worst </a:t>
              </a:r>
            </a:p>
          </p:txBody>
        </p:sp>
        <p:sp>
          <p:nvSpPr>
            <p:cNvPr id="634" name="Khalid Hosseini, Kite Runner"/>
            <p:cNvSpPr txBox="1"/>
            <p:nvPr/>
          </p:nvSpPr>
          <p:spPr>
            <a:xfrm>
              <a:off x="4716462" y="1295400"/>
              <a:ext cx="36734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Khalid Hosseini, </a:t>
              </a:r>
              <a:r>
                <a:rPr i="1"/>
                <a:t>Kite Runner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24" grpId="10"/>
      <p:bldP build="whole" bldLvl="1" animBg="1" rev="0" advAuto="0" spid="618" grpId="6"/>
      <p:bldP build="whole" bldLvl="1" animBg="1" rev="0" advAuto="0" spid="611" grpId="14"/>
      <p:bldP build="whole" bldLvl="1" animBg="1" rev="0" advAuto="0" spid="630" grpId="9"/>
      <p:bldP build="whole" bldLvl="1" animBg="1" rev="0" advAuto="0" spid="635" grpId="13"/>
      <p:bldP build="whole" bldLvl="1" animBg="1" rev="0" advAuto="0" spid="630" grpId="11"/>
      <p:bldP build="whole" bldLvl="1" animBg="1" rev="0" advAuto="0" spid="612" grpId="2"/>
      <p:bldP build="whole" bldLvl="1" animBg="1" rev="0" advAuto="0" spid="631" grpId="12"/>
      <p:bldP build="whole" bldLvl="1" animBg="1" rev="0" advAuto="0" spid="623" grpId="5"/>
      <p:bldP build="whole" bldLvl="1" animBg="1" rev="0" advAuto="0" spid="617" grpId="1"/>
      <p:bldP build="whole" bldLvl="1" animBg="1" rev="0" advAuto="0" spid="617" grpId="3"/>
      <p:bldP build="whole" bldLvl="1" animBg="1" rev="0" advAuto="0" spid="623" grpId="7"/>
      <p:bldP build="whole" bldLvl="1" animBg="1" rev="0" advAuto="0" spid="624" grpId="8"/>
      <p:bldP build="whole" bldLvl="1" animBg="1" rev="0" advAuto="0" spid="618" grpId="4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7" name="ANd9GcTrQRtA_daU5hvO2INRshZ6lBnV5BLrVN4r72niXJxPw_9ytMH1.jpg" descr="ANd9GcTrQRtA_daU5hvO2INRshZ6lBnV5BLrVN4r72niXJxPw_9ytMH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638" name="The word havoc will appear once in every 1,324 pages of text."/>
          <p:cNvSpPr txBox="1"/>
          <p:nvPr/>
        </p:nvSpPr>
        <p:spPr>
          <a:xfrm>
            <a:off x="1455737" y="6113462"/>
            <a:ext cx="638160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The word </a:t>
            </a:r>
            <a:r>
              <a:rPr i="1"/>
              <a:t>havoc</a:t>
            </a:r>
            <a:r>
              <a:t> will appear once in every 1,324 pages of text.</a:t>
            </a:r>
          </a:p>
        </p:txBody>
      </p:sp>
      <p:sp>
        <p:nvSpPr>
          <p:cNvPr id="639" name="Havoc: a state of massive violence and confusion…"/>
          <p:cNvSpPr txBox="1"/>
          <p:nvPr/>
        </p:nvSpPr>
        <p:spPr>
          <a:xfrm>
            <a:off x="3184525" y="65087"/>
            <a:ext cx="5148856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Havoc</a:t>
            </a:r>
            <a:r>
              <a:rPr b="0"/>
              <a:t>: a state of massive violence and confusion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</a:t>
            </a:r>
            <a:r>
              <a:rPr b="0"/>
              <a:t>: mayhem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</a:t>
            </a:r>
            <a:r>
              <a:rPr b="0"/>
              <a:t>: tranquility, peace, serenity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Expression</a:t>
            </a:r>
            <a:r>
              <a:rPr b="0"/>
              <a:t>: to wreak (reek) havoc</a:t>
            </a:r>
          </a:p>
        </p:txBody>
      </p:sp>
      <p:sp>
        <p:nvSpPr>
          <p:cNvPr id="640" name="havoc"/>
          <p:cNvSpPr txBox="1"/>
          <p:nvPr/>
        </p:nvSpPr>
        <p:spPr>
          <a:xfrm>
            <a:off x="4427537" y="3213100"/>
            <a:ext cx="11525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havoc </a:t>
            </a:r>
          </a:p>
        </p:txBody>
      </p:sp>
      <p:grpSp>
        <p:nvGrpSpPr>
          <p:cNvPr id="645" name="Group"/>
          <p:cNvGrpSpPr/>
          <p:nvPr/>
        </p:nvGrpSpPr>
        <p:grpSpPr>
          <a:xfrm>
            <a:off x="0" y="2565400"/>
            <a:ext cx="9144000" cy="1743656"/>
            <a:chOff x="0" y="0"/>
            <a:chExt cx="9144000" cy="1743655"/>
          </a:xfrm>
        </p:grpSpPr>
        <p:sp>
          <p:nvSpPr>
            <p:cNvPr id="641" name="menace who lived to cause"/>
            <p:cNvSpPr txBox="1"/>
            <p:nvPr/>
          </p:nvSpPr>
          <p:spPr>
            <a:xfrm>
              <a:off x="0" y="647700"/>
              <a:ext cx="4500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menace who lived to cause</a:t>
              </a:r>
            </a:p>
          </p:txBody>
        </p:sp>
        <p:sp>
          <p:nvSpPr>
            <p:cNvPr id="642" name="Peeves was the school poltergeist, a grinning, airborne"/>
            <p:cNvSpPr txBox="1"/>
            <p:nvPr/>
          </p:nvSpPr>
          <p:spPr>
            <a:xfrm>
              <a:off x="0" y="0"/>
              <a:ext cx="89646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Peeves was the school poltergeist, a grinning, airborne </a:t>
              </a:r>
            </a:p>
          </p:txBody>
        </p:sp>
        <p:sp>
          <p:nvSpPr>
            <p:cNvPr id="643" name="J.K. Rowling, HP and the Chamber of Secrets"/>
            <p:cNvSpPr txBox="1"/>
            <p:nvPr/>
          </p:nvSpPr>
          <p:spPr>
            <a:xfrm>
              <a:off x="3419475" y="1368425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Chamber of Secrets</a:t>
              </a:r>
            </a:p>
          </p:txBody>
        </p:sp>
        <p:sp>
          <p:nvSpPr>
            <p:cNvPr id="644" name="and distress."/>
            <p:cNvSpPr txBox="1"/>
            <p:nvPr/>
          </p:nvSpPr>
          <p:spPr>
            <a:xfrm>
              <a:off x="5508625" y="647700"/>
              <a:ext cx="3384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distress.</a:t>
              </a:r>
            </a:p>
          </p:txBody>
        </p:sp>
      </p:grpSp>
      <p:sp>
        <p:nvSpPr>
          <p:cNvPr id="646" name="havoc,"/>
          <p:cNvSpPr txBox="1"/>
          <p:nvPr/>
        </p:nvSpPr>
        <p:spPr>
          <a:xfrm>
            <a:off x="0" y="3141662"/>
            <a:ext cx="133191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havoc, </a:t>
            </a:r>
          </a:p>
        </p:txBody>
      </p:sp>
      <p:grpSp>
        <p:nvGrpSpPr>
          <p:cNvPr id="650" name="Group"/>
          <p:cNvGrpSpPr/>
          <p:nvPr/>
        </p:nvGrpSpPr>
        <p:grpSpPr>
          <a:xfrm>
            <a:off x="-1" y="2636837"/>
            <a:ext cx="9144002" cy="2030994"/>
            <a:chOff x="0" y="0"/>
            <a:chExt cx="9144000" cy="2030992"/>
          </a:xfrm>
        </p:grpSpPr>
        <p:sp>
          <p:nvSpPr>
            <p:cNvPr id="647" name="and then died somewhere overland on the Gulf."/>
            <p:cNvSpPr txBox="1"/>
            <p:nvPr/>
          </p:nvSpPr>
          <p:spPr>
            <a:xfrm>
              <a:off x="1331912" y="576262"/>
              <a:ext cx="7812089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then died somewhere overland on the Gulf.</a:t>
              </a:r>
            </a:p>
          </p:txBody>
        </p:sp>
        <p:sp>
          <p:nvSpPr>
            <p:cNvPr id="648" name="The storms have always raged across Florida, wreaking"/>
            <p:cNvSpPr txBox="1"/>
            <p:nvPr/>
          </p:nvSpPr>
          <p:spPr>
            <a:xfrm>
              <a:off x="0" y="0"/>
              <a:ext cx="91440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storms have always raged across Florida, wreaking </a:t>
              </a:r>
            </a:p>
          </p:txBody>
        </p:sp>
        <p:sp>
          <p:nvSpPr>
            <p:cNvPr id="649" name="David Eggers, Zeitoun"/>
            <p:cNvSpPr txBox="1"/>
            <p:nvPr/>
          </p:nvSpPr>
          <p:spPr>
            <a:xfrm>
              <a:off x="3059112" y="1655762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David Eggers, </a:t>
              </a:r>
              <a:r>
                <a:rPr i="1"/>
                <a:t>Zeitoun</a:t>
              </a:r>
            </a:p>
          </p:txBody>
        </p:sp>
      </p:grpSp>
      <p:sp>
        <p:nvSpPr>
          <p:cNvPr id="651" name="havoc"/>
          <p:cNvSpPr txBox="1"/>
          <p:nvPr/>
        </p:nvSpPr>
        <p:spPr>
          <a:xfrm>
            <a:off x="4211637" y="3357562"/>
            <a:ext cx="12239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havoc</a:t>
            </a:r>
          </a:p>
        </p:txBody>
      </p:sp>
      <p:grpSp>
        <p:nvGrpSpPr>
          <p:cNvPr id="656" name="Group"/>
          <p:cNvGrpSpPr/>
          <p:nvPr/>
        </p:nvGrpSpPr>
        <p:grpSpPr>
          <a:xfrm>
            <a:off x="-1" y="2636837"/>
            <a:ext cx="9144001" cy="1743656"/>
            <a:chOff x="0" y="0"/>
            <a:chExt cx="9144000" cy="1743655"/>
          </a:xfrm>
        </p:grpSpPr>
        <p:sp>
          <p:nvSpPr>
            <p:cNvPr id="652" name="in the world."/>
            <p:cNvSpPr txBox="1"/>
            <p:nvPr/>
          </p:nvSpPr>
          <p:spPr>
            <a:xfrm>
              <a:off x="5435600" y="792162"/>
              <a:ext cx="25209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the world.</a:t>
              </a:r>
            </a:p>
          </p:txBody>
        </p:sp>
        <p:sp>
          <p:nvSpPr>
            <p:cNvPr id="653" name="they were wreaking"/>
            <p:cNvSpPr txBox="1"/>
            <p:nvPr/>
          </p:nvSpPr>
          <p:spPr>
            <a:xfrm>
              <a:off x="684212" y="792162"/>
              <a:ext cx="3563939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they were wreaking</a:t>
              </a:r>
            </a:p>
          </p:txBody>
        </p:sp>
        <p:sp>
          <p:nvSpPr>
            <p:cNvPr id="654" name="The folk he’d made were evil, they’d gone all wrong,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folk he’d made were evil, they’d gone all wrong,</a:t>
              </a:r>
            </a:p>
          </p:txBody>
        </p:sp>
        <p:sp>
          <p:nvSpPr>
            <p:cNvPr id="655" name="David Almond, Clay"/>
            <p:cNvSpPr txBox="1"/>
            <p:nvPr/>
          </p:nvSpPr>
          <p:spPr>
            <a:xfrm>
              <a:off x="3419475" y="1368425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David Almond, </a:t>
              </a:r>
              <a:r>
                <a:rPr i="1"/>
                <a:t>Clay</a:t>
              </a:r>
            </a:p>
          </p:txBody>
        </p:sp>
      </p:grpSp>
      <p:sp>
        <p:nvSpPr>
          <p:cNvPr id="657" name="havoc."/>
          <p:cNvSpPr txBox="1"/>
          <p:nvPr/>
        </p:nvSpPr>
        <p:spPr>
          <a:xfrm>
            <a:off x="1692275" y="3357562"/>
            <a:ext cx="1727200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havoc.</a:t>
            </a:r>
          </a:p>
        </p:txBody>
      </p:sp>
      <p:grpSp>
        <p:nvGrpSpPr>
          <p:cNvPr id="661" name="Group"/>
          <p:cNvGrpSpPr/>
          <p:nvPr/>
        </p:nvGrpSpPr>
        <p:grpSpPr>
          <a:xfrm>
            <a:off x="-1" y="2636837"/>
            <a:ext cx="9144001" cy="1743656"/>
            <a:chOff x="0" y="0"/>
            <a:chExt cx="9144000" cy="1743655"/>
          </a:xfrm>
        </p:grpSpPr>
        <p:sp>
          <p:nvSpPr>
            <p:cNvPr id="658" name="wreaking"/>
            <p:cNvSpPr txBox="1"/>
            <p:nvPr/>
          </p:nvSpPr>
          <p:spPr>
            <a:xfrm>
              <a:off x="0" y="792162"/>
              <a:ext cx="16922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wreaking</a:t>
              </a:r>
            </a:p>
          </p:txBody>
        </p:sp>
        <p:sp>
          <p:nvSpPr>
            <p:cNvPr id="659" name="Since they have moved into the open, they have been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Since they have moved into the open, they have been </a:t>
              </a:r>
            </a:p>
          </p:txBody>
        </p:sp>
        <p:sp>
          <p:nvSpPr>
            <p:cNvPr id="660" name="J.K. Rowling, HP and the Half-Blood Prince"/>
            <p:cNvSpPr txBox="1"/>
            <p:nvPr/>
          </p:nvSpPr>
          <p:spPr>
            <a:xfrm>
              <a:off x="3419475" y="1368425"/>
              <a:ext cx="572452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Half-Blood Prince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639" grpId="14"/>
      <p:bldP build="whole" bldLvl="1" animBg="1" rev="0" advAuto="0" spid="646" grpId="4"/>
      <p:bldP build="whole" bldLvl="1" animBg="1" rev="0" advAuto="0" spid="656" grpId="9"/>
      <p:bldP build="whole" bldLvl="1" animBg="1" rev="0" advAuto="0" spid="646" grpId="6"/>
      <p:bldP build="whole" bldLvl="1" animBg="1" rev="0" advAuto="0" spid="656" grpId="11"/>
      <p:bldP build="whole" bldLvl="1" animBg="1" rev="0" advAuto="0" spid="640" grpId="2"/>
      <p:bldP build="whole" bldLvl="1" animBg="1" rev="0" advAuto="0" spid="661" grpId="13"/>
      <p:bldP build="whole" bldLvl="1" animBg="1" rev="0" advAuto="0" spid="651" grpId="8"/>
      <p:bldP build="whole" bldLvl="1" animBg="1" rev="0" advAuto="0" spid="645" grpId="1"/>
      <p:bldP build="whole" bldLvl="1" animBg="1" rev="0" advAuto="0" spid="651" grpId="10"/>
      <p:bldP build="whole" bldLvl="1" animBg="1" rev="0" advAuto="0" spid="645" grpId="3"/>
      <p:bldP build="whole" bldLvl="1" animBg="1" rev="0" advAuto="0" spid="650" grpId="5"/>
      <p:bldP build="whole" bldLvl="1" animBg="1" rev="0" advAuto="0" spid="650" grpId="7"/>
      <p:bldP build="whole" bldLvl="1" animBg="1" rev="0" advAuto="0" spid="657" grpId="1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ollect remember…"/>
          <p:cNvSpPr txBox="1"/>
          <p:nvPr/>
        </p:nvSpPr>
        <p:spPr>
          <a:xfrm>
            <a:off x="3184525" y="352425"/>
            <a:ext cx="5172631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Recollect</a:t>
            </a:r>
            <a:r>
              <a:rPr b="0"/>
              <a:t> remember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</a:t>
            </a:r>
            <a:r>
              <a:rPr b="0"/>
              <a:t>: recall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forget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</a:t>
            </a:r>
            <a:r>
              <a:rPr b="0"/>
              <a:t>  </a:t>
            </a:r>
            <a:r>
              <a:t>Noun:</a:t>
            </a:r>
            <a:r>
              <a:rPr b="0"/>
              <a:t> recollection, recollections              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</a:t>
            </a:r>
            <a:r>
              <a:rPr b="1"/>
              <a:t>Verb</a:t>
            </a:r>
            <a:r>
              <a:t>: recollect, recollects, recollected,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recollecting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 </a:t>
            </a:r>
            <a:r>
              <a:rPr b="1"/>
              <a:t>Adjective</a:t>
            </a:r>
            <a:r>
              <a:t>: 00                </a:t>
            </a:r>
            <a:r>
              <a:rPr b="1"/>
              <a:t>Adverb</a:t>
            </a:r>
            <a:r>
              <a:t>: 00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related words</a:t>
            </a:r>
            <a:r>
              <a:rPr b="0"/>
              <a:t>: collect</a:t>
            </a:r>
          </a:p>
        </p:txBody>
      </p:sp>
      <p:pic>
        <p:nvPicPr>
          <p:cNvPr id="75" name="Memories.jpg" descr="Memorie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36513" y="44450"/>
            <a:ext cx="2447926" cy="1836738"/>
          </a:xfrm>
          <a:prstGeom prst="rect">
            <a:avLst/>
          </a:prstGeom>
          <a:ln w="12700">
            <a:miter lim="400000"/>
          </a:ln>
        </p:spPr>
      </p:pic>
      <p:sp>
        <p:nvSpPr>
          <p:cNvPr id="76" name="recollections."/>
          <p:cNvSpPr txBox="1"/>
          <p:nvPr/>
        </p:nvSpPr>
        <p:spPr>
          <a:xfrm>
            <a:off x="6084887" y="2565400"/>
            <a:ext cx="26638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recollections.  </a:t>
            </a:r>
          </a:p>
        </p:txBody>
      </p:sp>
      <p:grpSp>
        <p:nvGrpSpPr>
          <p:cNvPr id="79" name="Group"/>
          <p:cNvGrpSpPr/>
          <p:nvPr/>
        </p:nvGrpSpPr>
        <p:grpSpPr>
          <a:xfrm>
            <a:off x="-1" y="2565400"/>
            <a:ext cx="8459789" cy="1743656"/>
            <a:chOff x="0" y="0"/>
            <a:chExt cx="8459787" cy="1743655"/>
          </a:xfrm>
        </p:grpSpPr>
        <p:sp>
          <p:nvSpPr>
            <p:cNvPr id="77" name="Alexander Dumas, The Count of Monte Cristo"/>
            <p:cNvSpPr txBox="1"/>
            <p:nvPr/>
          </p:nvSpPr>
          <p:spPr>
            <a:xfrm>
              <a:off x="2987675" y="1368425"/>
              <a:ext cx="54721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000"/>
              </a:lvl1pPr>
            </a:lstStyle>
            <a:p>
              <a:pPr/>
              <a:r>
                <a:t>Alexander Dumas, The Count of Monte Cristo</a:t>
              </a:r>
            </a:p>
          </p:txBody>
        </p:sp>
        <p:sp>
          <p:nvSpPr>
            <p:cNvPr id="78" name="She would invoke the past, recall old"/>
            <p:cNvSpPr txBox="1"/>
            <p:nvPr/>
          </p:nvSpPr>
          <p:spPr>
            <a:xfrm>
              <a:off x="0" y="0"/>
              <a:ext cx="61563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She would invoke the past, recall old </a:t>
              </a:r>
            </a:p>
          </p:txBody>
        </p:sp>
      </p:grpSp>
      <p:sp>
        <p:nvSpPr>
          <p:cNvPr id="80" name="recollected"/>
          <p:cNvSpPr txBox="1"/>
          <p:nvPr/>
        </p:nvSpPr>
        <p:spPr>
          <a:xfrm>
            <a:off x="1476375" y="2565400"/>
            <a:ext cx="19431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recollected </a:t>
            </a:r>
          </a:p>
        </p:txBody>
      </p:sp>
      <p:grpSp>
        <p:nvGrpSpPr>
          <p:cNvPr id="85" name="Group"/>
          <p:cNvGrpSpPr/>
          <p:nvPr/>
        </p:nvGrpSpPr>
        <p:grpSpPr>
          <a:xfrm>
            <a:off x="0" y="2565400"/>
            <a:ext cx="9144000" cy="1599193"/>
            <a:chOff x="0" y="0"/>
            <a:chExt cx="9144000" cy="1599192"/>
          </a:xfrm>
        </p:grpSpPr>
        <p:sp>
          <p:nvSpPr>
            <p:cNvPr id="81" name="law practice."/>
            <p:cNvSpPr txBox="1"/>
            <p:nvPr/>
          </p:nvSpPr>
          <p:spPr>
            <a:xfrm>
              <a:off x="0" y="719137"/>
              <a:ext cx="22685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law practice.</a:t>
              </a:r>
            </a:p>
          </p:txBody>
        </p:sp>
        <p:sp>
          <p:nvSpPr>
            <p:cNvPr id="82" name="Robert Penn Warren, All the King’s Men"/>
            <p:cNvSpPr txBox="1"/>
            <p:nvPr/>
          </p:nvSpPr>
          <p:spPr>
            <a:xfrm>
              <a:off x="3563937" y="1223962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Robert Penn Warren, </a:t>
              </a:r>
              <a:r>
                <a:rPr i="1"/>
                <a:t>All the King’s Men</a:t>
              </a:r>
            </a:p>
          </p:txBody>
        </p:sp>
        <p:sp>
          <p:nvSpPr>
            <p:cNvPr id="83" name="how he had done quite well in his"/>
            <p:cNvSpPr txBox="1"/>
            <p:nvPr/>
          </p:nvSpPr>
          <p:spPr>
            <a:xfrm>
              <a:off x="3419475" y="0"/>
              <a:ext cx="57245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how he had done quite well in his </a:t>
              </a:r>
            </a:p>
          </p:txBody>
        </p:sp>
        <p:sp>
          <p:nvSpPr>
            <p:cNvPr id="84" name="Then I"/>
            <p:cNvSpPr txBox="1"/>
            <p:nvPr/>
          </p:nvSpPr>
          <p:spPr>
            <a:xfrm>
              <a:off x="0" y="0"/>
              <a:ext cx="14763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Then I</a:t>
              </a:r>
            </a:p>
          </p:txBody>
        </p:sp>
      </p:grpSp>
      <p:sp>
        <p:nvSpPr>
          <p:cNvPr id="86" name="recollections"/>
          <p:cNvSpPr txBox="1"/>
          <p:nvPr/>
        </p:nvSpPr>
        <p:spPr>
          <a:xfrm>
            <a:off x="4356100" y="2565400"/>
            <a:ext cx="244951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recollections </a:t>
            </a:r>
          </a:p>
        </p:txBody>
      </p:sp>
      <p:grpSp>
        <p:nvGrpSpPr>
          <p:cNvPr id="91" name="Group"/>
          <p:cNvGrpSpPr/>
          <p:nvPr/>
        </p:nvGrpSpPr>
        <p:grpSpPr>
          <a:xfrm>
            <a:off x="0" y="2565400"/>
            <a:ext cx="8675688" cy="1743656"/>
            <a:chOff x="0" y="0"/>
            <a:chExt cx="8675687" cy="1743655"/>
          </a:xfrm>
        </p:grpSpPr>
        <p:sp>
          <p:nvSpPr>
            <p:cNvPr id="87" name="of her face"/>
            <p:cNvSpPr txBox="1"/>
            <p:nvPr/>
          </p:nvSpPr>
          <p:spPr>
            <a:xfrm>
              <a:off x="6588125" y="0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her face</a:t>
              </a:r>
            </a:p>
          </p:txBody>
        </p:sp>
        <p:sp>
          <p:nvSpPr>
            <p:cNvPr id="88" name="Charlotte Bronte, Jane Eyre"/>
            <p:cNvSpPr txBox="1"/>
            <p:nvPr/>
          </p:nvSpPr>
          <p:spPr>
            <a:xfrm>
              <a:off x="4211637" y="1368425"/>
              <a:ext cx="35290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Charlotte Bronte, </a:t>
              </a:r>
              <a:r>
                <a:rPr i="1"/>
                <a:t>Jane Eyre</a:t>
              </a:r>
            </a:p>
          </p:txBody>
        </p:sp>
        <p:sp>
          <p:nvSpPr>
            <p:cNvPr id="89" name="and person are correct."/>
            <p:cNvSpPr txBox="1"/>
            <p:nvPr/>
          </p:nvSpPr>
          <p:spPr>
            <a:xfrm>
              <a:off x="0" y="792162"/>
              <a:ext cx="403225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person are correct.</a:t>
              </a:r>
            </a:p>
          </p:txBody>
        </p:sp>
        <p:sp>
          <p:nvSpPr>
            <p:cNvPr id="90" name="She was pretty, too, if my"/>
            <p:cNvSpPr txBox="1"/>
            <p:nvPr/>
          </p:nvSpPr>
          <p:spPr>
            <a:xfrm>
              <a:off x="0" y="0"/>
              <a:ext cx="43561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She was pretty, too, if my</a:t>
              </a:r>
            </a:p>
          </p:txBody>
        </p:sp>
      </p:grpSp>
      <p:sp>
        <p:nvSpPr>
          <p:cNvPr id="92" name="recollection"/>
          <p:cNvSpPr txBox="1"/>
          <p:nvPr/>
        </p:nvSpPr>
        <p:spPr>
          <a:xfrm>
            <a:off x="2195512" y="3357562"/>
            <a:ext cx="2016126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recollection </a:t>
            </a:r>
          </a:p>
        </p:txBody>
      </p:sp>
      <p:grpSp>
        <p:nvGrpSpPr>
          <p:cNvPr id="96" name="Group"/>
          <p:cNvGrpSpPr/>
          <p:nvPr/>
        </p:nvGrpSpPr>
        <p:grpSpPr>
          <a:xfrm>
            <a:off x="684212" y="3357562"/>
            <a:ext cx="7200901" cy="951494"/>
            <a:chOff x="0" y="0"/>
            <a:chExt cx="7200900" cy="951492"/>
          </a:xfrm>
        </p:grpSpPr>
        <p:sp>
          <p:nvSpPr>
            <p:cNvPr id="93" name="flashed into his mind."/>
            <p:cNvSpPr txBox="1"/>
            <p:nvPr/>
          </p:nvSpPr>
          <p:spPr>
            <a:xfrm>
              <a:off x="3527425" y="0"/>
              <a:ext cx="36734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flashed into his mind.</a:t>
              </a:r>
            </a:p>
          </p:txBody>
        </p:sp>
        <p:sp>
          <p:nvSpPr>
            <p:cNvPr id="94" name="Fyodor Dostoevsky, The Idiot"/>
            <p:cNvSpPr txBox="1"/>
            <p:nvPr/>
          </p:nvSpPr>
          <p:spPr>
            <a:xfrm>
              <a:off x="3527425" y="576262"/>
              <a:ext cx="36734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Fyodor Dostoevsky, </a:t>
              </a:r>
              <a:r>
                <a:rPr i="1"/>
                <a:t>The Idiot</a:t>
              </a:r>
            </a:p>
          </p:txBody>
        </p:sp>
        <p:sp>
          <p:nvSpPr>
            <p:cNvPr id="95" name="A painful"/>
            <p:cNvSpPr txBox="1"/>
            <p:nvPr/>
          </p:nvSpPr>
          <p:spPr>
            <a:xfrm>
              <a:off x="0" y="0"/>
              <a:ext cx="15843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 painful</a:t>
              </a:r>
            </a:p>
          </p:txBody>
        </p:sp>
      </p:grpSp>
      <p:sp>
        <p:nvSpPr>
          <p:cNvPr id="97" name="Any form of the word recollect will appear once in every 140 pages of text."/>
          <p:cNvSpPr txBox="1"/>
          <p:nvPr/>
        </p:nvSpPr>
        <p:spPr>
          <a:xfrm>
            <a:off x="950912" y="6040437"/>
            <a:ext cx="758833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recollect </a:t>
            </a:r>
            <a:r>
              <a:t>will appear once in every 140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2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80" grpId="4"/>
      <p:bldP build="whole" bldLvl="1" animBg="1" rev="0" advAuto="0" spid="79" grpId="1"/>
      <p:bldP build="whole" bldLvl="1" animBg="1" rev="0" advAuto="0" spid="80" grpId="7"/>
      <p:bldP build="whole" bldLvl="1" animBg="1" rev="0" advAuto="0" spid="85" grpId="5"/>
      <p:bldP build="whole" bldLvl="1" animBg="1" rev="0" advAuto="0" spid="85" grpId="6"/>
      <p:bldP build="whole" bldLvl="1" animBg="1" rev="0" advAuto="0" spid="79" grpId="3"/>
      <p:bldP build="whole" bldLvl="1" animBg="1" rev="0" advAuto="0" spid="86" grpId="8"/>
      <p:bldP build="whole" bldLvl="1" animBg="1" rev="0" advAuto="0" spid="92" grpId="12"/>
      <p:bldP build="whole" bldLvl="1" animBg="1" rev="0" advAuto="0" spid="86" grpId="10"/>
      <p:bldP build="whole" bldLvl="1" animBg="1" rev="0" advAuto="0" spid="91" grpId="9"/>
      <p:bldP build="whole" bldLvl="1" animBg="1" rev="0" advAuto="0" spid="76" grpId="2"/>
      <p:bldP build="whole" bldLvl="1" animBg="1" rev="0" advAuto="0" spid="91" grpId="11"/>
      <p:bldP build="whole" bldLvl="1" animBg="1" rev="0" advAuto="0" spid="96" grpId="13"/>
      <p:bldP build="whole" bldLvl="1" animBg="1" rev="0" advAuto="0" spid="74" grpId="14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Ingenious: brilliant…"/>
          <p:cNvSpPr txBox="1"/>
          <p:nvPr/>
        </p:nvSpPr>
        <p:spPr>
          <a:xfrm>
            <a:off x="3184525" y="352425"/>
            <a:ext cx="6190057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Ingenious</a:t>
            </a:r>
            <a:r>
              <a:rPr b="0"/>
              <a:t>: brilliant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</a:t>
            </a:r>
            <a:r>
              <a:rPr b="0"/>
              <a:t>: inventive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dull, ignorant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forms:</a:t>
            </a:r>
            <a:r>
              <a:rPr b="0"/>
              <a:t>  </a:t>
            </a:r>
            <a:r>
              <a:t>Noun:</a:t>
            </a:r>
            <a:r>
              <a:rPr b="0"/>
              <a:t> ingenuity, ingeniousness             </a:t>
            </a:r>
            <a:r>
              <a:t>Verb</a:t>
            </a:r>
            <a:r>
              <a:rPr b="0"/>
              <a:t>: OO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 </a:t>
            </a:r>
            <a:r>
              <a:rPr b="1"/>
              <a:t>Adjective</a:t>
            </a:r>
            <a:r>
              <a:t>: ingenious                 </a:t>
            </a:r>
            <a:r>
              <a:rPr b="1"/>
              <a:t>Adverb</a:t>
            </a:r>
            <a:r>
              <a:t>: ingeniously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related words</a:t>
            </a:r>
            <a:r>
              <a:rPr b="0"/>
              <a:t>: genious</a:t>
            </a:r>
          </a:p>
        </p:txBody>
      </p:sp>
      <p:pic>
        <p:nvPicPr>
          <p:cNvPr id="100" name="ingenious.jpg" descr="ingeniou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925" y="115887"/>
            <a:ext cx="2762250" cy="2095501"/>
          </a:xfrm>
          <a:prstGeom prst="rect">
            <a:avLst/>
          </a:prstGeom>
          <a:ln w="12700">
            <a:miter lim="400000"/>
          </a:ln>
        </p:spPr>
      </p:pic>
      <p:sp>
        <p:nvSpPr>
          <p:cNvPr id="101" name="Ingenious,"/>
          <p:cNvSpPr txBox="1"/>
          <p:nvPr/>
        </p:nvSpPr>
        <p:spPr>
          <a:xfrm>
            <a:off x="0" y="2492375"/>
            <a:ext cx="19446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Ingenious, </a:t>
            </a:r>
          </a:p>
        </p:txBody>
      </p:sp>
      <p:grpSp>
        <p:nvGrpSpPr>
          <p:cNvPr id="105" name="Group"/>
          <p:cNvGrpSpPr/>
          <p:nvPr/>
        </p:nvGrpSpPr>
        <p:grpSpPr>
          <a:xfrm>
            <a:off x="0" y="2492375"/>
            <a:ext cx="9144000" cy="1816681"/>
            <a:chOff x="0" y="0"/>
            <a:chExt cx="9144000" cy="1816680"/>
          </a:xfrm>
        </p:grpSpPr>
        <p:sp>
          <p:nvSpPr>
            <p:cNvPr id="102" name="J.K. Rowling, HP and the Chamber of Secrets"/>
            <p:cNvSpPr txBox="1"/>
            <p:nvPr/>
          </p:nvSpPr>
          <p:spPr>
            <a:xfrm>
              <a:off x="3419475" y="1441450"/>
              <a:ext cx="57245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J.K. Rowling, </a:t>
              </a:r>
              <a:r>
                <a:rPr i="1"/>
                <a:t>HP and the Chamber of Secrets</a:t>
              </a:r>
            </a:p>
          </p:txBody>
        </p:sp>
        <p:sp>
          <p:nvSpPr>
            <p:cNvPr id="103" name="of getting along without magic."/>
            <p:cNvSpPr txBox="1"/>
            <p:nvPr/>
          </p:nvSpPr>
          <p:spPr>
            <a:xfrm>
              <a:off x="0" y="936625"/>
              <a:ext cx="56515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getting along without magic.</a:t>
              </a:r>
            </a:p>
          </p:txBody>
        </p:sp>
        <p:sp>
          <p:nvSpPr>
            <p:cNvPr id="104" name="really,l how many ways Muggles have found"/>
            <p:cNvSpPr txBox="1"/>
            <p:nvPr/>
          </p:nvSpPr>
          <p:spPr>
            <a:xfrm>
              <a:off x="1763712" y="0"/>
              <a:ext cx="73802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really,l how many ways Muggles have found</a:t>
              </a:r>
            </a:p>
          </p:txBody>
        </p:sp>
      </p:grpSp>
      <p:sp>
        <p:nvSpPr>
          <p:cNvPr id="106" name="ingenious"/>
          <p:cNvSpPr txBox="1"/>
          <p:nvPr/>
        </p:nvSpPr>
        <p:spPr>
          <a:xfrm>
            <a:off x="5435600" y="34290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ingenious </a:t>
            </a:r>
          </a:p>
        </p:txBody>
      </p:sp>
      <p:grpSp>
        <p:nvGrpSpPr>
          <p:cNvPr id="112" name="Group"/>
          <p:cNvGrpSpPr/>
          <p:nvPr/>
        </p:nvGrpSpPr>
        <p:grpSpPr>
          <a:xfrm>
            <a:off x="20915" y="2601912"/>
            <a:ext cx="9144001" cy="2534231"/>
            <a:chOff x="0" y="0"/>
            <a:chExt cx="9144000" cy="2534230"/>
          </a:xfrm>
        </p:grpSpPr>
        <p:sp>
          <p:nvSpPr>
            <p:cNvPr id="107" name="devices for"/>
            <p:cNvSpPr txBox="1"/>
            <p:nvPr/>
          </p:nvSpPr>
          <p:spPr>
            <a:xfrm>
              <a:off x="7056437" y="863600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devices for</a:t>
              </a:r>
            </a:p>
          </p:txBody>
        </p:sp>
        <p:sp>
          <p:nvSpPr>
            <p:cNvPr id="108" name="JRR Tolkien, The Hobbit"/>
            <p:cNvSpPr txBox="1"/>
            <p:nvPr/>
          </p:nvSpPr>
          <p:spPr>
            <a:xfrm>
              <a:off x="4859337" y="2159000"/>
              <a:ext cx="31686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JRR Tolkien, </a:t>
              </a:r>
              <a:r>
                <a:rPr i="1"/>
                <a:t>The Hobbit</a:t>
              </a:r>
            </a:p>
          </p:txBody>
        </p:sp>
        <p:sp>
          <p:nvSpPr>
            <p:cNvPr id="109" name="troubled the world, especially the"/>
            <p:cNvSpPr txBox="1"/>
            <p:nvPr/>
          </p:nvSpPr>
          <p:spPr>
            <a:xfrm>
              <a:off x="0" y="863600"/>
              <a:ext cx="54356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troubled the world, especially the </a:t>
              </a:r>
            </a:p>
          </p:txBody>
        </p:sp>
        <p:sp>
          <p:nvSpPr>
            <p:cNvPr id="110" name="They invented some of the machines that have sinc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They invented some of the machines that have since </a:t>
              </a:r>
            </a:p>
          </p:txBody>
        </p:sp>
        <p:sp>
          <p:nvSpPr>
            <p:cNvPr id="111" name="killing large numbers of people at once."/>
            <p:cNvSpPr txBox="1"/>
            <p:nvPr/>
          </p:nvSpPr>
          <p:spPr>
            <a:xfrm>
              <a:off x="0" y="1584325"/>
              <a:ext cx="64436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killing large numbers of people at once.  </a:t>
              </a:r>
            </a:p>
          </p:txBody>
        </p:sp>
      </p:grpSp>
      <p:sp>
        <p:nvSpPr>
          <p:cNvPr id="113" name="ingenious"/>
          <p:cNvSpPr txBox="1"/>
          <p:nvPr/>
        </p:nvSpPr>
        <p:spPr>
          <a:xfrm>
            <a:off x="7416800" y="25654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ingenious </a:t>
            </a:r>
          </a:p>
        </p:txBody>
      </p:sp>
      <p:grpSp>
        <p:nvGrpSpPr>
          <p:cNvPr id="117" name="Group"/>
          <p:cNvGrpSpPr/>
          <p:nvPr/>
        </p:nvGrpSpPr>
        <p:grpSpPr>
          <a:xfrm>
            <a:off x="0" y="2565400"/>
            <a:ext cx="8893175" cy="2607256"/>
            <a:chOff x="0" y="0"/>
            <a:chExt cx="8893175" cy="2607255"/>
          </a:xfrm>
        </p:grpSpPr>
        <p:sp>
          <p:nvSpPr>
            <p:cNvPr id="114" name="Sue Monk Kidd, The Secret Life of Bees"/>
            <p:cNvSpPr txBox="1"/>
            <p:nvPr/>
          </p:nvSpPr>
          <p:spPr>
            <a:xfrm>
              <a:off x="3851275" y="2232025"/>
              <a:ext cx="493236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Sue Monk Kidd, </a:t>
              </a:r>
              <a:r>
                <a:rPr i="1"/>
                <a:t>The Secret Life of Bees</a:t>
              </a:r>
            </a:p>
          </p:txBody>
        </p:sp>
        <p:sp>
          <p:nvSpPr>
            <p:cNvPr id="115" name="method of ridding the house of roaches– cracker crumbs and marshmallows."/>
            <p:cNvSpPr txBox="1"/>
            <p:nvPr/>
          </p:nvSpPr>
          <p:spPr>
            <a:xfrm>
              <a:off x="0" y="792162"/>
              <a:ext cx="8893175" cy="8926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method of ridding the house of roaches– cracker crumbs and marshmallows. </a:t>
              </a:r>
            </a:p>
          </p:txBody>
        </p:sp>
        <p:sp>
          <p:nvSpPr>
            <p:cNvPr id="116" name="I thought about explaining to her my mother’s"/>
            <p:cNvSpPr txBox="1"/>
            <p:nvPr/>
          </p:nvSpPr>
          <p:spPr>
            <a:xfrm>
              <a:off x="0" y="0"/>
              <a:ext cx="74517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thought about explaining to her my mother’s </a:t>
              </a:r>
            </a:p>
          </p:txBody>
        </p:sp>
      </p:grpSp>
      <p:sp>
        <p:nvSpPr>
          <p:cNvPr id="118" name="ingenious"/>
          <p:cNvSpPr txBox="1"/>
          <p:nvPr/>
        </p:nvSpPr>
        <p:spPr>
          <a:xfrm>
            <a:off x="5364162" y="25654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ingenious </a:t>
            </a:r>
          </a:p>
        </p:txBody>
      </p:sp>
      <p:grpSp>
        <p:nvGrpSpPr>
          <p:cNvPr id="122" name="Group"/>
          <p:cNvGrpSpPr/>
          <p:nvPr/>
        </p:nvGrpSpPr>
        <p:grpSpPr>
          <a:xfrm>
            <a:off x="-12701" y="2540000"/>
            <a:ext cx="6588126" cy="1278370"/>
            <a:chOff x="0" y="0"/>
            <a:chExt cx="6588125" cy="1278369"/>
          </a:xfrm>
        </p:grpSpPr>
        <p:sp>
          <p:nvSpPr>
            <p:cNvPr id="119" name="Edgar Allan Poe, The Purloined Letter"/>
            <p:cNvSpPr txBox="1"/>
            <p:nvPr/>
          </p:nvSpPr>
          <p:spPr>
            <a:xfrm>
              <a:off x="2124075" y="792162"/>
              <a:ext cx="44640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Edgar Allan Poe, </a:t>
              </a:r>
              <a:r>
                <a:rPr i="1"/>
                <a:t>The Purloined Letter</a:t>
              </a:r>
            </a:p>
          </p:txBody>
        </p:sp>
        <p:sp>
          <p:nvSpPr>
            <p:cNvPr id="120" name="than bold."/>
            <p:cNvSpPr txBox="1"/>
            <p:nvPr/>
          </p:nvSpPr>
          <p:spPr>
            <a:xfrm>
              <a:off x="0" y="792162"/>
              <a:ext cx="197961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than bold.</a:t>
              </a:r>
            </a:p>
          </p:txBody>
        </p:sp>
        <p:sp>
          <p:nvSpPr>
            <p:cNvPr id="121" name="The method of theft was not less"/>
            <p:cNvSpPr txBox="1"/>
            <p:nvPr/>
          </p:nvSpPr>
          <p:spPr>
            <a:xfrm>
              <a:off x="0" y="0"/>
              <a:ext cx="53641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method of theft was not less  </a:t>
              </a:r>
            </a:p>
          </p:txBody>
        </p:sp>
      </p:grpSp>
      <p:sp>
        <p:nvSpPr>
          <p:cNvPr id="123" name="Any form of the word ingenious will appear once in every 265 pages of text."/>
          <p:cNvSpPr txBox="1"/>
          <p:nvPr/>
        </p:nvSpPr>
        <p:spPr>
          <a:xfrm>
            <a:off x="735012" y="6040437"/>
            <a:ext cx="7715807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ingenious</a:t>
            </a:r>
            <a:r>
              <a:t> will appear once in every 265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05" grpId="3"/>
      <p:bldP build="whole" bldLvl="1" animBg="1" rev="0" advAuto="0" spid="99" grpId="14"/>
      <p:bldP build="whole" bldLvl="1" animBg="1" rev="0" advAuto="0" spid="122" grpId="13"/>
      <p:bldP build="whole" bldLvl="1" animBg="1" rev="0" advAuto="0" spid="117" grpId="9"/>
      <p:bldP build="whole" bldLvl="1" animBg="1" rev="0" advAuto="0" spid="118" grpId="12"/>
      <p:bldP build="whole" bldLvl="1" animBg="1" rev="0" advAuto="0" spid="117" grpId="11"/>
      <p:bldP build="whole" bldLvl="1" animBg="1" rev="0" advAuto="0" spid="112" grpId="5"/>
      <p:bldP build="whole" bldLvl="1" animBg="1" rev="0" advAuto="0" spid="112" grpId="7"/>
      <p:bldP build="whole" bldLvl="1" animBg="1" rev="0" advAuto="0" spid="113" grpId="8"/>
      <p:bldP build="whole" bldLvl="1" animBg="1" rev="0" advAuto="0" spid="113" grpId="10"/>
      <p:bldP build="whole" bldLvl="1" animBg="1" rev="0" advAuto="0" spid="101" grpId="2"/>
      <p:bldP build="whole" bldLvl="1" animBg="1" rev="0" advAuto="0" spid="105" grpId="1"/>
      <p:bldP build="whole" bldLvl="1" animBg="1" rev="0" advAuto="0" spid="106" grpId="6"/>
      <p:bldP build="whole" bldLvl="1" animBg="1" rev="0" advAuto="0" spid="106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rewd: having a sharp mind, able to see into…"/>
          <p:cNvSpPr txBox="1"/>
          <p:nvPr/>
        </p:nvSpPr>
        <p:spPr>
          <a:xfrm>
            <a:off x="3994150" y="0"/>
            <a:ext cx="5072507" cy="24842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Shrewd:</a:t>
            </a:r>
            <a:r>
              <a:rPr b="0"/>
              <a:t> having a sharp mind, able to see into 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people’s motivations, being able to make careful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and thoughtful decisions in one’s own interests,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not likely to be fooled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keen, astute, sharp, perceptive,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calculating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foolish, gullible, naïve, obtuse, dense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</a:t>
            </a:r>
            <a:r>
              <a:t>Noun:</a:t>
            </a:r>
            <a:r>
              <a:rPr b="0"/>
              <a:t> shrewdness  </a:t>
            </a:r>
            <a:r>
              <a:t>Verb:</a:t>
            </a:r>
            <a:r>
              <a:rPr b="0"/>
              <a:t> 00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Adjective:</a:t>
            </a:r>
            <a:r>
              <a:t> shrewd  </a:t>
            </a:r>
            <a:r>
              <a:rPr b="1"/>
              <a:t>Adverb:</a:t>
            </a:r>
            <a:r>
              <a:t> shrewdly</a:t>
            </a:r>
          </a:p>
        </p:txBody>
      </p:sp>
      <p:pic>
        <p:nvPicPr>
          <p:cNvPr id="126" name="ANd9GcSEuglOFsa3eZsyT1WWa-qgMnf43I3SGG_x98d3Tg9cqtSpYjBX.jpg" descr="ANd9GcSEuglOFsa3eZsyT1WWa-qgMnf43I3SGG_x98d3Tg9cqtSpYjBX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2619375" cy="1743075"/>
          </a:xfrm>
          <a:prstGeom prst="rect">
            <a:avLst/>
          </a:prstGeom>
          <a:ln w="12700">
            <a:miter lim="400000"/>
          </a:ln>
        </p:spPr>
      </p:pic>
      <p:sp>
        <p:nvSpPr>
          <p:cNvPr id="127" name="shrewd"/>
          <p:cNvSpPr txBox="1"/>
          <p:nvPr/>
        </p:nvSpPr>
        <p:spPr>
          <a:xfrm>
            <a:off x="6084887" y="2997200"/>
            <a:ext cx="15843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shrewd </a:t>
            </a:r>
          </a:p>
        </p:txBody>
      </p:sp>
      <p:grpSp>
        <p:nvGrpSpPr>
          <p:cNvPr id="130" name="Group"/>
          <p:cNvGrpSpPr/>
          <p:nvPr/>
        </p:nvGrpSpPr>
        <p:grpSpPr>
          <a:xfrm>
            <a:off x="-1" y="2997200"/>
            <a:ext cx="7451726" cy="1743656"/>
            <a:chOff x="0" y="0"/>
            <a:chExt cx="7451725" cy="1743655"/>
          </a:xfrm>
        </p:grpSpPr>
        <p:sp>
          <p:nvSpPr>
            <p:cNvPr id="128" name="My boys are young, but they are very"/>
            <p:cNvSpPr txBox="1"/>
            <p:nvPr/>
          </p:nvSpPr>
          <p:spPr>
            <a:xfrm>
              <a:off x="0" y="0"/>
              <a:ext cx="61563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My boys are young, but they are very </a:t>
              </a:r>
            </a:p>
          </p:txBody>
        </p:sp>
        <p:sp>
          <p:nvSpPr>
            <p:cNvPr id="129" name="Khaled Hosseini, The Kite Runner"/>
            <p:cNvSpPr txBox="1"/>
            <p:nvPr/>
          </p:nvSpPr>
          <p:spPr>
            <a:xfrm>
              <a:off x="3419475" y="1368425"/>
              <a:ext cx="40322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Khaled Hosseini, </a:t>
              </a:r>
              <a:r>
                <a:rPr i="1"/>
                <a:t>The Kite Runner</a:t>
              </a:r>
            </a:p>
          </p:txBody>
        </p:sp>
      </p:grpSp>
      <p:grpSp>
        <p:nvGrpSpPr>
          <p:cNvPr id="135" name="Group"/>
          <p:cNvGrpSpPr/>
          <p:nvPr/>
        </p:nvGrpSpPr>
        <p:grpSpPr>
          <a:xfrm>
            <a:off x="395287" y="2997200"/>
            <a:ext cx="8494713" cy="1743656"/>
            <a:chOff x="0" y="0"/>
            <a:chExt cx="8494712" cy="1743655"/>
          </a:xfrm>
        </p:grpSpPr>
        <p:sp>
          <p:nvSpPr>
            <p:cNvPr id="131" name="eyes"/>
            <p:cNvSpPr txBox="1"/>
            <p:nvPr/>
          </p:nvSpPr>
          <p:spPr>
            <a:xfrm>
              <a:off x="7235825" y="0"/>
              <a:ext cx="12588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eyes</a:t>
              </a:r>
            </a:p>
          </p:txBody>
        </p:sp>
        <p:sp>
          <p:nvSpPr>
            <p:cNvPr id="132" name="suddenly sharper."/>
            <p:cNvSpPr txBox="1"/>
            <p:nvPr/>
          </p:nvSpPr>
          <p:spPr>
            <a:xfrm>
              <a:off x="0" y="792162"/>
              <a:ext cx="409257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suddenly sharper.</a:t>
              </a:r>
            </a:p>
          </p:txBody>
        </p:sp>
        <p:sp>
          <p:nvSpPr>
            <p:cNvPr id="133" name="“Hold on, Wanda,” Jeb said, his"/>
            <p:cNvSpPr txBox="1"/>
            <p:nvPr/>
          </p:nvSpPr>
          <p:spPr>
            <a:xfrm>
              <a:off x="130175" y="0"/>
              <a:ext cx="55213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“Hold on, Wanda,” Jeb said, his</a:t>
              </a:r>
            </a:p>
          </p:txBody>
        </p:sp>
        <p:sp>
          <p:nvSpPr>
            <p:cNvPr id="134" name="Stephenie Meyer, The Host"/>
            <p:cNvSpPr txBox="1"/>
            <p:nvPr/>
          </p:nvSpPr>
          <p:spPr>
            <a:xfrm>
              <a:off x="3375025" y="1368425"/>
              <a:ext cx="431800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The Host</a:t>
              </a:r>
            </a:p>
          </p:txBody>
        </p:sp>
      </p:grpSp>
      <p:sp>
        <p:nvSpPr>
          <p:cNvPr id="136" name="shrewd."/>
          <p:cNvSpPr txBox="1"/>
          <p:nvPr/>
        </p:nvSpPr>
        <p:spPr>
          <a:xfrm>
            <a:off x="3059112" y="3357562"/>
            <a:ext cx="15128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shrewd. </a:t>
            </a:r>
          </a:p>
        </p:txBody>
      </p:sp>
      <p:grpSp>
        <p:nvGrpSpPr>
          <p:cNvPr id="140" name="Group"/>
          <p:cNvGrpSpPr/>
          <p:nvPr/>
        </p:nvGrpSpPr>
        <p:grpSpPr>
          <a:xfrm>
            <a:off x="-1" y="2565400"/>
            <a:ext cx="9144002" cy="1743656"/>
            <a:chOff x="0" y="0"/>
            <a:chExt cx="9144000" cy="1743655"/>
          </a:xfrm>
        </p:grpSpPr>
        <p:sp>
          <p:nvSpPr>
            <p:cNvPr id="137" name="his eyes clear and"/>
            <p:cNvSpPr txBox="1"/>
            <p:nvPr/>
          </p:nvSpPr>
          <p:spPr>
            <a:xfrm>
              <a:off x="0" y="792162"/>
              <a:ext cx="31321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his eyes clear and</a:t>
              </a:r>
            </a:p>
          </p:txBody>
        </p:sp>
        <p:sp>
          <p:nvSpPr>
            <p:cNvPr id="138" name="I glanced at him saw him looking at me with utter focus,"/>
            <p:cNvSpPr txBox="1"/>
            <p:nvPr/>
          </p:nvSpPr>
          <p:spPr>
            <a:xfrm>
              <a:off x="0" y="0"/>
              <a:ext cx="91440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 glanced at him saw him looking at me with utter focus, </a:t>
              </a:r>
            </a:p>
          </p:txBody>
        </p:sp>
        <p:sp>
          <p:nvSpPr>
            <p:cNvPr id="139" name="Jodi Piccault, Change of Heart"/>
            <p:cNvSpPr txBox="1"/>
            <p:nvPr/>
          </p:nvSpPr>
          <p:spPr>
            <a:xfrm>
              <a:off x="3419475" y="1368425"/>
              <a:ext cx="37449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Jodi Piccault, </a:t>
              </a:r>
              <a:r>
                <a:rPr i="1"/>
                <a:t>Change of Heart</a:t>
              </a:r>
            </a:p>
          </p:txBody>
        </p:sp>
      </p:grpSp>
      <p:sp>
        <p:nvSpPr>
          <p:cNvPr id="141" name="shrewd"/>
          <p:cNvSpPr txBox="1"/>
          <p:nvPr/>
        </p:nvSpPr>
        <p:spPr>
          <a:xfrm>
            <a:off x="6877050" y="2565400"/>
            <a:ext cx="13684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shrewd</a:t>
            </a:r>
          </a:p>
        </p:txBody>
      </p:sp>
      <p:grpSp>
        <p:nvGrpSpPr>
          <p:cNvPr id="145" name="Group"/>
          <p:cNvGrpSpPr/>
          <p:nvPr/>
        </p:nvGrpSpPr>
        <p:grpSpPr>
          <a:xfrm>
            <a:off x="0" y="2565400"/>
            <a:ext cx="8243888" cy="1743656"/>
            <a:chOff x="0" y="0"/>
            <a:chExt cx="8243887" cy="1743655"/>
          </a:xfrm>
        </p:grpSpPr>
        <p:sp>
          <p:nvSpPr>
            <p:cNvPr id="142" name="eye."/>
            <p:cNvSpPr txBox="1"/>
            <p:nvPr/>
          </p:nvSpPr>
          <p:spPr>
            <a:xfrm>
              <a:off x="0" y="792162"/>
              <a:ext cx="9350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eye.</a:t>
              </a:r>
            </a:p>
          </p:txBody>
        </p:sp>
        <p:sp>
          <p:nvSpPr>
            <p:cNvPr id="143" name="“Now Max,” said Nix, peering at him with a"/>
            <p:cNvSpPr txBox="1"/>
            <p:nvPr/>
          </p:nvSpPr>
          <p:spPr>
            <a:xfrm>
              <a:off x="0" y="0"/>
              <a:ext cx="69484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“Now Max,” said Nix, peering at him with a </a:t>
              </a:r>
            </a:p>
          </p:txBody>
        </p:sp>
        <p:sp>
          <p:nvSpPr>
            <p:cNvPr id="144" name="Henry H. Neff, The Fiend and the Forge"/>
            <p:cNvSpPr txBox="1"/>
            <p:nvPr/>
          </p:nvSpPr>
          <p:spPr>
            <a:xfrm>
              <a:off x="3419475" y="1368425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Henry H. Neff, </a:t>
              </a:r>
              <a:r>
                <a:rPr i="1"/>
                <a:t>The Fiend and the Forge</a:t>
              </a:r>
            </a:p>
          </p:txBody>
        </p:sp>
      </p:grpSp>
      <p:sp>
        <p:nvSpPr>
          <p:cNvPr id="146" name="Any form of the word shrewd will appear once in every 326 pages of text."/>
          <p:cNvSpPr txBox="1"/>
          <p:nvPr/>
        </p:nvSpPr>
        <p:spPr>
          <a:xfrm>
            <a:off x="950912" y="6040437"/>
            <a:ext cx="7474035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shrewd </a:t>
            </a:r>
            <a:r>
              <a:t>will appear once in every 326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2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8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8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Class="exit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xit" nodeType="clickEffect" presetSubtype="2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Class="entr" nodeType="clickEffect" presetSubtype="8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Class="entr" nodeType="clickEffect" presetID="10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4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6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7" grpId="5"/>
      <p:bldP build="whole" bldLvl="1" animBg="1" rev="0" advAuto="0" spid="136" grpId="8"/>
      <p:bldP build="whole" bldLvl="1" animBg="1" rev="0" advAuto="0" spid="141" grpId="10"/>
      <p:bldP build="whole" bldLvl="1" animBg="1" rev="0" advAuto="0" spid="130" grpId="1"/>
      <p:bldP build="whole" bldLvl="1" animBg="1" rev="0" advAuto="0" spid="130" grpId="2"/>
      <p:bldP build="whole" bldLvl="1" animBg="1" rev="0" advAuto="0" spid="140" grpId="7"/>
      <p:bldP build="whole" bldLvl="1" animBg="1" rev="0" advAuto="0" spid="140" grpId="9"/>
      <p:bldP build="whole" bldLvl="1" animBg="1" rev="0" advAuto="0" spid="135" grpId="3"/>
      <p:bldP build="whole" bldLvl="1" animBg="1" rev="0" advAuto="0" spid="135" grpId="4"/>
      <p:bldP build="whole" bldLvl="1" animBg="1" rev="0" advAuto="0" spid="136" grpId="6"/>
      <p:bldP build="whole" bldLvl="1" animBg="1" rev="0" advAuto="0" spid="125" grpId="12"/>
      <p:bldP build="whole" bldLvl="1" animBg="1" rev="0" advAuto="0" spid="145" grpId="1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Listless: having no energy…"/>
          <p:cNvSpPr txBox="1"/>
          <p:nvPr/>
        </p:nvSpPr>
        <p:spPr>
          <a:xfrm>
            <a:off x="3851275" y="260350"/>
            <a:ext cx="4537395" cy="19508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Listless:</a:t>
            </a:r>
            <a:r>
              <a:rPr b="0"/>
              <a:t> having no energy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enervated, washed out, lazy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energetic, alert, lively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</a:t>
            </a:r>
            <a:r>
              <a:t>Noun:</a:t>
            </a:r>
            <a:r>
              <a:rPr b="0"/>
              <a:t> listlessness   </a:t>
            </a:r>
            <a:r>
              <a:t>Verb:</a:t>
            </a:r>
            <a:r>
              <a:rPr b="0"/>
              <a:t> 00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listless </a:t>
            </a:r>
            <a:r>
              <a:rPr b="1"/>
              <a:t>Adverb:</a:t>
            </a:r>
            <a:r>
              <a:t> listlessly</a:t>
            </a:r>
          </a:p>
          <a:p>
            <a:pPr>
              <a:defRPr i="1">
                <a:solidFill>
                  <a:srgbClr val="FFFFFF"/>
                </a:solidFill>
              </a:defRPr>
            </a:pPr>
          </a:p>
        </p:txBody>
      </p:sp>
      <p:pic>
        <p:nvPicPr>
          <p:cNvPr id="149" name="ANd9GcS_7o_0VdaZGyEps6T7HBhN3jVMkSVpC38Iz5_JzegcWZsHoglxFQ.jpg" descr="ANd9GcS_7o_0VdaZGyEps6T7HBhN3jVMkSVpC38Iz5_JzegcWZsHoglxFQ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57325" cy="1524000"/>
          </a:xfrm>
          <a:prstGeom prst="rect">
            <a:avLst/>
          </a:prstGeom>
          <a:ln w="12700">
            <a:miter lim="400000"/>
          </a:ln>
        </p:spPr>
      </p:pic>
      <p:sp>
        <p:nvSpPr>
          <p:cNvPr id="150" name="listless"/>
          <p:cNvSpPr txBox="1"/>
          <p:nvPr/>
        </p:nvSpPr>
        <p:spPr>
          <a:xfrm>
            <a:off x="-1" y="3357562"/>
            <a:ext cx="1296989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listless </a:t>
            </a:r>
          </a:p>
        </p:txBody>
      </p:sp>
      <p:grpSp>
        <p:nvGrpSpPr>
          <p:cNvPr id="154" name="Group"/>
          <p:cNvGrpSpPr/>
          <p:nvPr/>
        </p:nvGrpSpPr>
        <p:grpSpPr>
          <a:xfrm>
            <a:off x="-1" y="2565400"/>
            <a:ext cx="8820152" cy="1743656"/>
            <a:chOff x="0" y="0"/>
            <a:chExt cx="8820150" cy="1743655"/>
          </a:xfrm>
        </p:grpSpPr>
        <p:sp>
          <p:nvSpPr>
            <p:cNvPr id="151" name="and distracted."/>
            <p:cNvSpPr txBox="1"/>
            <p:nvPr/>
          </p:nvSpPr>
          <p:spPr>
            <a:xfrm>
              <a:off x="1258887" y="792162"/>
              <a:ext cx="25209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and distracted.</a:t>
              </a:r>
            </a:p>
          </p:txBody>
        </p:sp>
        <p:sp>
          <p:nvSpPr>
            <p:cNvPr id="152" name="You smell like cigarettes when you come home, you’r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 smell like cigarettes when you come home, you’re </a:t>
              </a:r>
            </a:p>
          </p:txBody>
        </p:sp>
        <p:sp>
          <p:nvSpPr>
            <p:cNvPr id="153" name="Sarah Dessen, Someone Like You"/>
            <p:cNvSpPr txBox="1"/>
            <p:nvPr/>
          </p:nvSpPr>
          <p:spPr>
            <a:xfrm>
              <a:off x="3419475" y="1368425"/>
              <a:ext cx="41767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Sarah Dessen, </a:t>
              </a:r>
              <a:r>
                <a:rPr i="1"/>
                <a:t>Someone Like You</a:t>
              </a:r>
            </a:p>
          </p:txBody>
        </p:sp>
      </p:grpSp>
      <p:sp>
        <p:nvSpPr>
          <p:cNvPr id="155" name="listlessly."/>
          <p:cNvSpPr txBox="1"/>
          <p:nvPr/>
        </p:nvSpPr>
        <p:spPr>
          <a:xfrm>
            <a:off x="0" y="3429000"/>
            <a:ext cx="1727200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listlessly. </a:t>
            </a:r>
          </a:p>
        </p:txBody>
      </p:sp>
      <p:grpSp>
        <p:nvGrpSpPr>
          <p:cNvPr id="158" name="Group"/>
          <p:cNvGrpSpPr/>
          <p:nvPr/>
        </p:nvGrpSpPr>
        <p:grpSpPr>
          <a:xfrm>
            <a:off x="0" y="2565400"/>
            <a:ext cx="7956550" cy="1886531"/>
            <a:chOff x="0" y="0"/>
            <a:chExt cx="7956550" cy="1886530"/>
          </a:xfrm>
        </p:grpSpPr>
        <p:sp>
          <p:nvSpPr>
            <p:cNvPr id="156" name="The muddy waters in the after-the-flood churned"/>
            <p:cNvSpPr txBox="1"/>
            <p:nvPr/>
          </p:nvSpPr>
          <p:spPr>
            <a:xfrm>
              <a:off x="0" y="0"/>
              <a:ext cx="7956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muddy waters in the after-the-flood churned</a:t>
              </a:r>
            </a:p>
          </p:txBody>
        </p:sp>
        <p:sp>
          <p:nvSpPr>
            <p:cNvPr id="157" name="Rudolfo Anaya, Bless Me Ultima"/>
            <p:cNvSpPr txBox="1"/>
            <p:nvPr/>
          </p:nvSpPr>
          <p:spPr>
            <a:xfrm>
              <a:off x="3492500" y="1511300"/>
              <a:ext cx="39608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Rudolfo Anaya, </a:t>
              </a:r>
              <a:r>
                <a:rPr i="1"/>
                <a:t>Bless Me Ultima</a:t>
              </a:r>
            </a:p>
          </p:txBody>
        </p:sp>
      </p:grpSp>
      <p:sp>
        <p:nvSpPr>
          <p:cNvPr id="159" name="listless"/>
          <p:cNvSpPr txBox="1"/>
          <p:nvPr/>
        </p:nvSpPr>
        <p:spPr>
          <a:xfrm>
            <a:off x="4859337" y="2565400"/>
            <a:ext cx="1368426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listless </a:t>
            </a:r>
          </a:p>
        </p:txBody>
      </p:sp>
      <p:grpSp>
        <p:nvGrpSpPr>
          <p:cNvPr id="164" name="Group"/>
          <p:cNvGrpSpPr/>
          <p:nvPr/>
        </p:nvGrpSpPr>
        <p:grpSpPr>
          <a:xfrm>
            <a:off x="0" y="2565400"/>
            <a:ext cx="8315325" cy="1743656"/>
            <a:chOff x="0" y="0"/>
            <a:chExt cx="8315325" cy="1743655"/>
          </a:xfrm>
        </p:grpSpPr>
        <p:sp>
          <p:nvSpPr>
            <p:cNvPr id="160" name="body and"/>
            <p:cNvSpPr txBox="1"/>
            <p:nvPr/>
          </p:nvSpPr>
          <p:spPr>
            <a:xfrm>
              <a:off x="6227762" y="0"/>
              <a:ext cx="20875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body and</a:t>
              </a:r>
            </a:p>
          </p:txBody>
        </p:sp>
        <p:sp>
          <p:nvSpPr>
            <p:cNvPr id="161" name="carried her away from the goddess."/>
            <p:cNvSpPr txBox="1"/>
            <p:nvPr/>
          </p:nvSpPr>
          <p:spPr>
            <a:xfrm>
              <a:off x="0" y="792162"/>
              <a:ext cx="594042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carried her away from the goddess. </a:t>
              </a:r>
            </a:p>
          </p:txBody>
        </p:sp>
        <p:sp>
          <p:nvSpPr>
            <p:cNvPr id="162" name="Luke gathered up Annabeth’s"/>
            <p:cNvSpPr txBox="1"/>
            <p:nvPr/>
          </p:nvSpPr>
          <p:spPr>
            <a:xfrm>
              <a:off x="0" y="0"/>
              <a:ext cx="493236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Luke gathered up Annabeth’s  </a:t>
              </a:r>
            </a:p>
          </p:txBody>
        </p:sp>
        <p:sp>
          <p:nvSpPr>
            <p:cNvPr id="163" name="Rick Riordan, The Titan’s Curse"/>
            <p:cNvSpPr txBox="1"/>
            <p:nvPr/>
          </p:nvSpPr>
          <p:spPr>
            <a:xfrm>
              <a:off x="3419475" y="1368425"/>
              <a:ext cx="388937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Rick Riordan, </a:t>
              </a:r>
              <a:r>
                <a:rPr i="1"/>
                <a:t>The Titan’s Curse</a:t>
              </a:r>
            </a:p>
          </p:txBody>
        </p:sp>
      </p:grpSp>
      <p:sp>
        <p:nvSpPr>
          <p:cNvPr id="165" name="listlessly."/>
          <p:cNvSpPr txBox="1"/>
          <p:nvPr/>
        </p:nvSpPr>
        <p:spPr>
          <a:xfrm>
            <a:off x="5364162" y="2565400"/>
            <a:ext cx="1727201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listlessly.</a:t>
            </a:r>
          </a:p>
        </p:txBody>
      </p:sp>
      <p:grpSp>
        <p:nvGrpSpPr>
          <p:cNvPr id="168" name="Group"/>
          <p:cNvGrpSpPr/>
          <p:nvPr/>
        </p:nvGrpSpPr>
        <p:grpSpPr>
          <a:xfrm>
            <a:off x="0" y="2565400"/>
            <a:ext cx="8243888" cy="1743656"/>
            <a:chOff x="0" y="0"/>
            <a:chExt cx="8243887" cy="1743655"/>
          </a:xfrm>
        </p:grpSpPr>
        <p:sp>
          <p:nvSpPr>
            <p:cNvPr id="166" name="“I don’t feel up to it,” said Dorian,"/>
            <p:cNvSpPr txBox="1"/>
            <p:nvPr/>
          </p:nvSpPr>
          <p:spPr>
            <a:xfrm>
              <a:off x="0" y="0"/>
              <a:ext cx="543560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“I don’t feel up to it,” said Dorian, </a:t>
              </a:r>
            </a:p>
          </p:txBody>
        </p:sp>
        <p:sp>
          <p:nvSpPr>
            <p:cNvPr id="167" name="Oscar Wilde, The Picture of Dorian Gray"/>
            <p:cNvSpPr txBox="1"/>
            <p:nvPr/>
          </p:nvSpPr>
          <p:spPr>
            <a:xfrm>
              <a:off x="3419475" y="1368425"/>
              <a:ext cx="48244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Oscar Wilde, </a:t>
              </a:r>
              <a:r>
                <a:rPr i="1"/>
                <a:t>The Picture of Dorian Gray</a:t>
              </a:r>
            </a:p>
          </p:txBody>
        </p:sp>
      </p:grpSp>
      <p:sp>
        <p:nvSpPr>
          <p:cNvPr id="169" name="Any form of the word listless will appear once in every 1,990 pages of text."/>
          <p:cNvSpPr txBox="1"/>
          <p:nvPr/>
        </p:nvSpPr>
        <p:spPr>
          <a:xfrm>
            <a:off x="879475" y="5824537"/>
            <a:ext cx="7613673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</a:t>
            </a:r>
            <a:r>
              <a:rPr i="1"/>
              <a:t> listless</a:t>
            </a:r>
            <a:r>
              <a:t> will appear once in every 1,990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55" grpId="6"/>
      <p:bldP build="whole" bldLvl="1" animBg="1" rev="0" advAuto="0" spid="150" grpId="2"/>
      <p:bldP build="whole" bldLvl="1" animBg="1" rev="0" advAuto="0" spid="148" grpId="14"/>
      <p:bldP build="whole" bldLvl="1" animBg="1" rev="0" advAuto="0" spid="159" grpId="8"/>
      <p:bldP build="whole" bldLvl="1" animBg="1" rev="0" advAuto="0" spid="168" grpId="13"/>
      <p:bldP build="whole" bldLvl="1" animBg="1" rev="0" advAuto="0" spid="159" grpId="10"/>
      <p:bldP build="whole" bldLvl="1" animBg="1" rev="0" advAuto="0" spid="158" grpId="5"/>
      <p:bldP build="whole" bldLvl="1" animBg="1" rev="0" advAuto="0" spid="164" grpId="9"/>
      <p:bldP build="whole" bldLvl="1" animBg="1" rev="0" advAuto="0" spid="158" grpId="7"/>
      <p:bldP build="whole" bldLvl="1" animBg="1" rev="0" advAuto="0" spid="164" grpId="11"/>
      <p:bldP build="whole" bldLvl="1" animBg="1" rev="0" advAuto="0" spid="165" grpId="12"/>
      <p:bldP build="whole" bldLvl="1" animBg="1" rev="0" advAuto="0" spid="154" grpId="1"/>
      <p:bldP build="whole" bldLvl="1" animBg="1" rev="0" advAuto="0" spid="155" grpId="4"/>
      <p:bldP build="whole" bldLvl="1" animBg="1" rev="0" advAuto="0" spid="154" grpId="3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Wane: fade out; become less…"/>
          <p:cNvSpPr txBox="1"/>
          <p:nvPr/>
        </p:nvSpPr>
        <p:spPr>
          <a:xfrm>
            <a:off x="3851275" y="260350"/>
            <a:ext cx="4919251" cy="22175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Wane:</a:t>
            </a:r>
            <a:r>
              <a:rPr b="0"/>
              <a:t> fade out; become less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diminish, weaken, wither, recede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intensify, grow, wax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</a:t>
            </a:r>
            <a:r>
              <a:t>Noun:</a:t>
            </a:r>
            <a:r>
              <a:rPr b="0"/>
              <a:t> 00   </a:t>
            </a:r>
            <a:r>
              <a:t>Verb:</a:t>
            </a:r>
            <a:r>
              <a:rPr b="0"/>
              <a:t> wane, wanes, waning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                            waned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00   </a:t>
            </a:r>
            <a:r>
              <a:rPr b="1"/>
              <a:t>Adverb</a:t>
            </a:r>
            <a:r>
              <a:t>: 00</a:t>
            </a:r>
          </a:p>
          <a:p>
            <a:pPr>
              <a:defRPr i="1">
                <a:solidFill>
                  <a:srgbClr val="FFFFFF"/>
                </a:solidFill>
              </a:defRPr>
            </a:pPr>
          </a:p>
        </p:txBody>
      </p:sp>
      <p:pic>
        <p:nvPicPr>
          <p:cNvPr id="172" name="ANd9GcS7nTQxdxWJYAd_HOb7DXXu0QjpU4DZhRCTXfTwGQgSlM1P9bkg.jpg" descr="ANd9GcS7nTQxdxWJYAd_HOb7DXXu0QjpU4DZhRCTXfTwGQgSlM1P9bk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760538" cy="1135063"/>
          </a:xfrm>
          <a:prstGeom prst="rect">
            <a:avLst/>
          </a:prstGeom>
          <a:ln w="12700">
            <a:miter lim="400000"/>
          </a:ln>
        </p:spPr>
      </p:pic>
      <p:sp>
        <p:nvSpPr>
          <p:cNvPr id="173" name="waning"/>
          <p:cNvSpPr txBox="1"/>
          <p:nvPr/>
        </p:nvSpPr>
        <p:spPr>
          <a:xfrm>
            <a:off x="0" y="3357562"/>
            <a:ext cx="13684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waning </a:t>
            </a:r>
          </a:p>
        </p:txBody>
      </p:sp>
      <p:grpSp>
        <p:nvGrpSpPr>
          <p:cNvPr id="177" name="Group"/>
          <p:cNvGrpSpPr/>
          <p:nvPr/>
        </p:nvGrpSpPr>
        <p:grpSpPr>
          <a:xfrm>
            <a:off x="-1" y="2565400"/>
            <a:ext cx="8820152" cy="1743656"/>
            <a:chOff x="0" y="0"/>
            <a:chExt cx="8820150" cy="1743655"/>
          </a:xfrm>
        </p:grpSpPr>
        <p:sp>
          <p:nvSpPr>
            <p:cNvPr id="174" name="gray light."/>
            <p:cNvSpPr txBox="1"/>
            <p:nvPr/>
          </p:nvSpPr>
          <p:spPr>
            <a:xfrm>
              <a:off x="1331912" y="792162"/>
              <a:ext cx="201612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gray light.</a:t>
              </a:r>
            </a:p>
          </p:txBody>
        </p:sp>
        <p:sp>
          <p:nvSpPr>
            <p:cNvPr id="175" name="It was dusk, and there were only a few minutes in th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It was dusk, and there were only a few minutes in the </a:t>
              </a:r>
            </a:p>
          </p:txBody>
        </p:sp>
        <p:sp>
          <p:nvSpPr>
            <p:cNvPr id="176" name="Nicholas Sparks, Message in a Bottle"/>
            <p:cNvSpPr txBox="1"/>
            <p:nvPr/>
          </p:nvSpPr>
          <p:spPr>
            <a:xfrm>
              <a:off x="3419475" y="1368425"/>
              <a:ext cx="46085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Nicholas Sparks, </a:t>
              </a:r>
              <a:r>
                <a:rPr i="1"/>
                <a:t>Message in a Bottle</a:t>
              </a:r>
            </a:p>
          </p:txBody>
        </p:sp>
      </p:grpSp>
      <p:sp>
        <p:nvSpPr>
          <p:cNvPr id="178" name="waning"/>
          <p:cNvSpPr txBox="1"/>
          <p:nvPr/>
        </p:nvSpPr>
        <p:spPr>
          <a:xfrm>
            <a:off x="1835150" y="3357562"/>
            <a:ext cx="1368425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waning </a:t>
            </a:r>
          </a:p>
        </p:txBody>
      </p:sp>
      <p:grpSp>
        <p:nvGrpSpPr>
          <p:cNvPr id="183" name="Group"/>
          <p:cNvGrpSpPr/>
          <p:nvPr/>
        </p:nvGrpSpPr>
        <p:grpSpPr>
          <a:xfrm>
            <a:off x="684212" y="3357562"/>
            <a:ext cx="7991476" cy="1383294"/>
            <a:chOff x="0" y="0"/>
            <a:chExt cx="7991475" cy="1383292"/>
          </a:xfrm>
        </p:grpSpPr>
        <p:sp>
          <p:nvSpPr>
            <p:cNvPr id="179" name="light, Julie’s features took on a"/>
            <p:cNvSpPr txBox="1"/>
            <p:nvPr/>
          </p:nvSpPr>
          <p:spPr>
            <a:xfrm>
              <a:off x="2447925" y="0"/>
              <a:ext cx="5543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light, Julie’s features took on a </a:t>
              </a:r>
            </a:p>
          </p:txBody>
        </p:sp>
        <p:sp>
          <p:nvSpPr>
            <p:cNvPr id="180" name="In the"/>
            <p:cNvSpPr txBox="1"/>
            <p:nvPr/>
          </p:nvSpPr>
          <p:spPr>
            <a:xfrm>
              <a:off x="0" y="0"/>
              <a:ext cx="11509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the</a:t>
              </a:r>
            </a:p>
          </p:txBody>
        </p:sp>
        <p:sp>
          <p:nvSpPr>
            <p:cNvPr id="181" name="pale glow."/>
            <p:cNvSpPr txBox="1"/>
            <p:nvPr/>
          </p:nvSpPr>
          <p:spPr>
            <a:xfrm>
              <a:off x="0" y="719137"/>
              <a:ext cx="1943100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 pale glow.</a:t>
              </a:r>
            </a:p>
          </p:txBody>
        </p:sp>
        <p:sp>
          <p:nvSpPr>
            <p:cNvPr id="182" name="Nicholas Sparks, Guardian"/>
            <p:cNvSpPr txBox="1"/>
            <p:nvPr/>
          </p:nvSpPr>
          <p:spPr>
            <a:xfrm>
              <a:off x="3959225" y="1008062"/>
              <a:ext cx="324008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Nicholas Sparks, </a:t>
              </a:r>
              <a:r>
                <a:rPr i="1"/>
                <a:t>Guardian</a:t>
              </a:r>
            </a:p>
          </p:txBody>
        </p:sp>
      </p:grpSp>
      <p:sp>
        <p:nvSpPr>
          <p:cNvPr id="184" name="waned"/>
          <p:cNvSpPr txBox="1"/>
          <p:nvPr/>
        </p:nvSpPr>
        <p:spPr>
          <a:xfrm>
            <a:off x="3276600" y="3429000"/>
            <a:ext cx="12969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waned</a:t>
            </a:r>
          </a:p>
        </p:txBody>
      </p:sp>
      <p:grpSp>
        <p:nvGrpSpPr>
          <p:cNvPr id="190" name="Group"/>
          <p:cNvGrpSpPr/>
          <p:nvPr/>
        </p:nvGrpSpPr>
        <p:grpSpPr>
          <a:xfrm>
            <a:off x="-1" y="2565400"/>
            <a:ext cx="8820152" cy="2678693"/>
            <a:chOff x="0" y="0"/>
            <a:chExt cx="8820150" cy="2678692"/>
          </a:xfrm>
        </p:grpSpPr>
        <p:sp>
          <p:nvSpPr>
            <p:cNvPr id="185" name="now and then, for most"/>
            <p:cNvSpPr txBox="1"/>
            <p:nvPr/>
          </p:nvSpPr>
          <p:spPr>
            <a:xfrm>
              <a:off x="4572000" y="863600"/>
              <a:ext cx="41767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now and then, for most</a:t>
              </a:r>
            </a:p>
          </p:txBody>
        </p:sp>
        <p:sp>
          <p:nvSpPr>
            <p:cNvPr id="186" name="admit my attention"/>
            <p:cNvSpPr txBox="1"/>
            <p:nvPr/>
          </p:nvSpPr>
          <p:spPr>
            <a:xfrm>
              <a:off x="0" y="863600"/>
              <a:ext cx="327660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admit my attention</a:t>
              </a:r>
            </a:p>
          </p:txBody>
        </p:sp>
        <p:sp>
          <p:nvSpPr>
            <p:cNvPr id="187" name="Allie was unable to recognize me at any time, and I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Allie was unable to recognize me at any time, and I </a:t>
              </a:r>
            </a:p>
          </p:txBody>
        </p:sp>
        <p:sp>
          <p:nvSpPr>
            <p:cNvPr id="188" name="Nicholas Sparks, The Notebook"/>
            <p:cNvSpPr txBox="1"/>
            <p:nvPr/>
          </p:nvSpPr>
          <p:spPr>
            <a:xfrm>
              <a:off x="4284662" y="2303462"/>
              <a:ext cx="38893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Nicholas Sparks, </a:t>
              </a:r>
              <a:r>
                <a:rPr i="1"/>
                <a:t>The Notebook</a:t>
              </a:r>
            </a:p>
          </p:txBody>
        </p:sp>
        <p:sp>
          <p:nvSpPr>
            <p:cNvPr id="189" name="of my thoughts were of that day we had just met."/>
            <p:cNvSpPr txBox="1"/>
            <p:nvPr/>
          </p:nvSpPr>
          <p:spPr>
            <a:xfrm>
              <a:off x="0" y="1584325"/>
              <a:ext cx="78851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my thoughts were of that day we had just met. </a:t>
              </a:r>
            </a:p>
          </p:txBody>
        </p:sp>
      </p:grpSp>
      <p:sp>
        <p:nvSpPr>
          <p:cNvPr id="191" name="waned"/>
          <p:cNvSpPr txBox="1"/>
          <p:nvPr/>
        </p:nvSpPr>
        <p:spPr>
          <a:xfrm>
            <a:off x="4067175" y="3284537"/>
            <a:ext cx="1439863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waned </a:t>
            </a:r>
          </a:p>
        </p:txBody>
      </p:sp>
      <p:grpSp>
        <p:nvGrpSpPr>
          <p:cNvPr id="196" name="Group"/>
          <p:cNvGrpSpPr/>
          <p:nvPr/>
        </p:nvGrpSpPr>
        <p:grpSpPr>
          <a:xfrm>
            <a:off x="-1" y="2565400"/>
            <a:ext cx="8820152" cy="1743656"/>
            <a:chOff x="0" y="0"/>
            <a:chExt cx="8820150" cy="1743655"/>
          </a:xfrm>
        </p:grpSpPr>
        <p:sp>
          <p:nvSpPr>
            <p:cNvPr id="192" name="away."/>
            <p:cNvSpPr txBox="1"/>
            <p:nvPr/>
          </p:nvSpPr>
          <p:spPr>
            <a:xfrm>
              <a:off x="5508625" y="719137"/>
              <a:ext cx="1150938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away.</a:t>
              </a:r>
            </a:p>
          </p:txBody>
        </p:sp>
        <p:sp>
          <p:nvSpPr>
            <p:cNvPr id="193" name="feeling between us had"/>
            <p:cNvSpPr txBox="1"/>
            <p:nvPr/>
          </p:nvSpPr>
          <p:spPr>
            <a:xfrm>
              <a:off x="0" y="719137"/>
              <a:ext cx="4067176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feeling between us had</a:t>
              </a:r>
            </a:p>
          </p:txBody>
        </p:sp>
        <p:sp>
          <p:nvSpPr>
            <p:cNvPr id="194" name="Fewer tears had been shed because the intensity of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Fewer tears had been shed because the intensity of </a:t>
              </a:r>
            </a:p>
          </p:txBody>
        </p:sp>
        <p:sp>
          <p:nvSpPr>
            <p:cNvPr id="195" name="Nicholas Sparks, Dear John"/>
            <p:cNvSpPr txBox="1"/>
            <p:nvPr/>
          </p:nvSpPr>
          <p:spPr>
            <a:xfrm>
              <a:off x="3419475" y="1368425"/>
              <a:ext cx="35290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Nicholas Sparks, </a:t>
              </a:r>
              <a:r>
                <a:rPr i="1"/>
                <a:t>Dear John</a:t>
              </a:r>
            </a:p>
          </p:txBody>
        </p:sp>
      </p:grpSp>
      <p:sp>
        <p:nvSpPr>
          <p:cNvPr id="197" name="Any form of the word wane will appear once in every 886 pages of text."/>
          <p:cNvSpPr txBox="1"/>
          <p:nvPr/>
        </p:nvSpPr>
        <p:spPr>
          <a:xfrm>
            <a:off x="376237" y="6113462"/>
            <a:ext cx="7283610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wane</a:t>
            </a:r>
            <a:r>
              <a:t> will appear once in every 886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4" grpId="10"/>
      <p:bldP build="whole" bldLvl="1" animBg="1" rev="0" advAuto="0" spid="196" grpId="13"/>
      <p:bldP build="whole" bldLvl="1" animBg="1" rev="0" advAuto="0" spid="178" grpId="4"/>
      <p:bldP build="whole" bldLvl="1" animBg="1" rev="0" advAuto="0" spid="171" grpId="14"/>
      <p:bldP build="whole" bldLvl="1" animBg="1" rev="0" advAuto="0" spid="178" grpId="6"/>
      <p:bldP build="whole" bldLvl="1" animBg="1" rev="0" advAuto="0" spid="190" grpId="9"/>
      <p:bldP build="whole" bldLvl="1" animBg="1" rev="0" advAuto="0" spid="190" grpId="11"/>
      <p:bldP build="whole" bldLvl="1" animBg="1" rev="0" advAuto="0" spid="173" grpId="2"/>
      <p:bldP build="whole" bldLvl="1" animBg="1" rev="0" advAuto="0" spid="177" grpId="1"/>
      <p:bldP build="whole" bldLvl="1" animBg="1" rev="0" advAuto="0" spid="177" grpId="3"/>
      <p:bldP build="whole" bldLvl="1" animBg="1" rev="0" advAuto="0" spid="191" grpId="12"/>
      <p:bldP build="whole" bldLvl="1" animBg="1" rev="0" advAuto="0" spid="183" grpId="5"/>
      <p:bldP build="whole" bldLvl="1" animBg="1" rev="0" advAuto="0" spid="184" grpId="8"/>
      <p:bldP build="whole" bldLvl="1" animBg="1" rev="0" advAuto="0" spid="183" grpId="7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Deluge: flood            Forms: Noun: deluge…"/>
          <p:cNvSpPr txBox="1"/>
          <p:nvPr/>
        </p:nvSpPr>
        <p:spPr>
          <a:xfrm>
            <a:off x="1788171" y="6438"/>
            <a:ext cx="5504146" cy="1150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Deluge: </a:t>
            </a:r>
            <a:r>
              <a:rPr b="0"/>
              <a:t>flood            </a:t>
            </a:r>
            <a:r>
              <a:t>Forms:</a:t>
            </a:r>
            <a:r>
              <a:rPr b="0"/>
              <a:t> </a:t>
            </a:r>
            <a:r>
              <a:t>Noun</a:t>
            </a:r>
            <a:r>
              <a:rPr b="0"/>
              <a:t>: deluge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			  </a:t>
            </a:r>
            <a:r>
              <a:rPr b="1"/>
              <a:t> Verb</a:t>
            </a:r>
            <a:r>
              <a:t>: 00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</a:t>
            </a:r>
            <a:r>
              <a:rPr b="0"/>
              <a:t>: inundation            </a:t>
            </a:r>
            <a:r>
              <a:t>Adjective:</a:t>
            </a:r>
            <a:r>
              <a:rPr b="0"/>
              <a:t> deluged (by)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Antonym:</a:t>
            </a:r>
            <a:r>
              <a:rPr b="0"/>
              <a:t> drought                  </a:t>
            </a:r>
            <a:r>
              <a:t>Adverb</a:t>
            </a:r>
            <a:r>
              <a:rPr b="0"/>
              <a:t>: 00</a:t>
            </a:r>
          </a:p>
        </p:txBody>
      </p:sp>
      <p:pic>
        <p:nvPicPr>
          <p:cNvPr id="200" name="ANd9GcRPxWFwb0s0mKIhmdvve_gviNbuD3-aJZg5s3qAUiv0AATA5B1g.jpg" descr="ANd9GcRPxWFwb0s0mKIhmdvve_gviNbuD3-aJZg5s3qAUiv0AATA5B1g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622425" cy="1163638"/>
          </a:xfrm>
          <a:prstGeom prst="rect">
            <a:avLst/>
          </a:prstGeom>
          <a:ln w="12700">
            <a:miter lim="400000"/>
          </a:ln>
        </p:spPr>
      </p:pic>
      <p:sp>
        <p:nvSpPr>
          <p:cNvPr id="201" name="deluge"/>
          <p:cNvSpPr txBox="1"/>
          <p:nvPr/>
        </p:nvSpPr>
        <p:spPr>
          <a:xfrm>
            <a:off x="971550" y="2565400"/>
            <a:ext cx="12969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deluge </a:t>
            </a:r>
          </a:p>
        </p:txBody>
      </p:sp>
      <p:grpSp>
        <p:nvGrpSpPr>
          <p:cNvPr id="206" name="Group"/>
          <p:cNvGrpSpPr/>
          <p:nvPr/>
        </p:nvGrpSpPr>
        <p:grpSpPr>
          <a:xfrm>
            <a:off x="0" y="2565400"/>
            <a:ext cx="8820150" cy="1743656"/>
            <a:chOff x="0" y="0"/>
            <a:chExt cx="8820150" cy="1743655"/>
          </a:xfrm>
        </p:grpSpPr>
        <p:sp>
          <p:nvSpPr>
            <p:cNvPr id="202" name="The"/>
            <p:cNvSpPr txBox="1"/>
            <p:nvPr/>
          </p:nvSpPr>
          <p:spPr>
            <a:xfrm>
              <a:off x="0" y="0"/>
              <a:ext cx="971550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</a:t>
              </a:r>
            </a:p>
          </p:txBody>
        </p:sp>
        <p:sp>
          <p:nvSpPr>
            <p:cNvPr id="203" name="continues as if the Gamemakers are"/>
            <p:cNvSpPr txBox="1"/>
            <p:nvPr/>
          </p:nvSpPr>
          <p:spPr>
            <a:xfrm>
              <a:off x="2268537" y="0"/>
              <a:ext cx="65516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continues as if the Gamemakers are</a:t>
              </a:r>
            </a:p>
          </p:txBody>
        </p:sp>
        <p:sp>
          <p:nvSpPr>
            <p:cNvPr id="204" name="intent on washing us all away."/>
            <p:cNvSpPr txBox="1"/>
            <p:nvPr/>
          </p:nvSpPr>
          <p:spPr>
            <a:xfrm>
              <a:off x="0" y="792162"/>
              <a:ext cx="49323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intent on washing us all away. </a:t>
              </a:r>
            </a:p>
          </p:txBody>
        </p:sp>
        <p:sp>
          <p:nvSpPr>
            <p:cNvPr id="205" name="Suzanne Collins, The Hunger Games"/>
            <p:cNvSpPr txBox="1"/>
            <p:nvPr/>
          </p:nvSpPr>
          <p:spPr>
            <a:xfrm>
              <a:off x="3419475" y="1368425"/>
              <a:ext cx="4465638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Suzanne Collins, </a:t>
              </a:r>
              <a:r>
                <a:rPr i="1"/>
                <a:t>The Hunger Games</a:t>
              </a:r>
            </a:p>
          </p:txBody>
        </p:sp>
      </p:grpSp>
      <p:sp>
        <p:nvSpPr>
          <p:cNvPr id="207" name="deluge"/>
          <p:cNvSpPr txBox="1"/>
          <p:nvPr/>
        </p:nvSpPr>
        <p:spPr>
          <a:xfrm>
            <a:off x="3779837" y="3429000"/>
            <a:ext cx="1296989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deluge</a:t>
            </a:r>
          </a:p>
        </p:txBody>
      </p:sp>
      <p:grpSp>
        <p:nvGrpSpPr>
          <p:cNvPr id="212" name="Group"/>
          <p:cNvGrpSpPr/>
          <p:nvPr/>
        </p:nvGrpSpPr>
        <p:grpSpPr>
          <a:xfrm>
            <a:off x="-1" y="2565400"/>
            <a:ext cx="9144001" cy="2175456"/>
            <a:chOff x="0" y="0"/>
            <a:chExt cx="9144000" cy="2175455"/>
          </a:xfrm>
        </p:grpSpPr>
        <p:sp>
          <p:nvSpPr>
            <p:cNvPr id="208" name="of saliva in my mouth."/>
            <p:cNvSpPr txBox="1"/>
            <p:nvPr/>
          </p:nvSpPr>
          <p:spPr>
            <a:xfrm>
              <a:off x="5076825" y="863600"/>
              <a:ext cx="40671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saliva in my mouth.</a:t>
              </a:r>
            </a:p>
          </p:txBody>
        </p:sp>
        <p:sp>
          <p:nvSpPr>
            <p:cNvPr id="209" name="behind my eyes and a"/>
            <p:cNvSpPr txBox="1"/>
            <p:nvPr/>
          </p:nvSpPr>
          <p:spPr>
            <a:xfrm>
              <a:off x="0" y="863600"/>
              <a:ext cx="37798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behind my eyes and a </a:t>
              </a:r>
            </a:p>
          </p:txBody>
        </p:sp>
        <p:sp>
          <p:nvSpPr>
            <p:cNvPr id="210" name="The mere thought of the word provoked a shot of pain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mere thought of the word provoked a shot of pain</a:t>
              </a:r>
            </a:p>
          </p:txBody>
        </p:sp>
        <p:sp>
          <p:nvSpPr>
            <p:cNvPr id="211" name="Yann Martel, Life of Pi"/>
            <p:cNvSpPr txBox="1"/>
            <p:nvPr/>
          </p:nvSpPr>
          <p:spPr>
            <a:xfrm>
              <a:off x="4716462" y="1800225"/>
              <a:ext cx="2881314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Yann Martel, </a:t>
              </a:r>
              <a:r>
                <a:rPr i="1"/>
                <a:t>Life of Pi</a:t>
              </a:r>
            </a:p>
          </p:txBody>
        </p:sp>
      </p:grpSp>
      <p:sp>
        <p:nvSpPr>
          <p:cNvPr id="213" name="deluge"/>
          <p:cNvSpPr txBox="1"/>
          <p:nvPr/>
        </p:nvSpPr>
        <p:spPr>
          <a:xfrm>
            <a:off x="1476375" y="3429000"/>
            <a:ext cx="1368425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deluge </a:t>
            </a:r>
          </a:p>
        </p:txBody>
      </p:sp>
      <p:grpSp>
        <p:nvGrpSpPr>
          <p:cNvPr id="219" name="Group"/>
          <p:cNvGrpSpPr/>
          <p:nvPr/>
        </p:nvGrpSpPr>
        <p:grpSpPr>
          <a:xfrm>
            <a:off x="-1" y="2565400"/>
            <a:ext cx="8820152" cy="2751718"/>
            <a:chOff x="0" y="0"/>
            <a:chExt cx="8820150" cy="2751717"/>
          </a:xfrm>
        </p:grpSpPr>
        <p:sp>
          <p:nvSpPr>
            <p:cNvPr id="214" name="of memories of the night, and I felt"/>
            <p:cNvSpPr txBox="1"/>
            <p:nvPr/>
          </p:nvSpPr>
          <p:spPr>
            <a:xfrm>
              <a:off x="2843212" y="863600"/>
              <a:ext cx="5976939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memories of the night, and I felt</a:t>
              </a:r>
            </a:p>
          </p:txBody>
        </p:sp>
        <p:sp>
          <p:nvSpPr>
            <p:cNvPr id="215" name="with it a"/>
            <p:cNvSpPr txBox="1"/>
            <p:nvPr/>
          </p:nvSpPr>
          <p:spPr>
            <a:xfrm>
              <a:off x="0" y="863600"/>
              <a:ext cx="14763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with it a</a:t>
              </a:r>
            </a:p>
          </p:txBody>
        </p:sp>
        <p:sp>
          <p:nvSpPr>
            <p:cNvPr id="216" name="The sound of his voice, serious and husky, brought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sound of his voice, serious and husky, brought </a:t>
              </a:r>
            </a:p>
          </p:txBody>
        </p:sp>
        <p:sp>
          <p:nvSpPr>
            <p:cNvPr id="217" name="Stephenie Meyer, Breaking Dawn"/>
            <p:cNvSpPr txBox="1"/>
            <p:nvPr/>
          </p:nvSpPr>
          <p:spPr>
            <a:xfrm>
              <a:off x="4284662" y="2376487"/>
              <a:ext cx="4032251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Stephenie Meyer, </a:t>
              </a:r>
              <a:r>
                <a:rPr i="1"/>
                <a:t>Breaking Dawn</a:t>
              </a:r>
            </a:p>
          </p:txBody>
        </p:sp>
        <p:sp>
          <p:nvSpPr>
            <p:cNvPr id="218" name="a blush color my face and neck."/>
            <p:cNvSpPr txBox="1"/>
            <p:nvPr/>
          </p:nvSpPr>
          <p:spPr>
            <a:xfrm>
              <a:off x="0" y="1655762"/>
              <a:ext cx="521970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a blush color my face and neck.</a:t>
              </a:r>
            </a:p>
          </p:txBody>
        </p:sp>
      </p:grpSp>
      <p:sp>
        <p:nvSpPr>
          <p:cNvPr id="220" name="deluges"/>
          <p:cNvSpPr txBox="1"/>
          <p:nvPr/>
        </p:nvSpPr>
        <p:spPr>
          <a:xfrm>
            <a:off x="6300787" y="2565400"/>
            <a:ext cx="1512888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deluges </a:t>
            </a:r>
          </a:p>
        </p:txBody>
      </p:sp>
      <p:grpSp>
        <p:nvGrpSpPr>
          <p:cNvPr id="224" name="Group"/>
          <p:cNvGrpSpPr/>
          <p:nvPr/>
        </p:nvGrpSpPr>
        <p:grpSpPr>
          <a:xfrm>
            <a:off x="-1" y="2565400"/>
            <a:ext cx="6732589" cy="1743656"/>
            <a:chOff x="0" y="0"/>
            <a:chExt cx="6732587" cy="1743655"/>
          </a:xfrm>
        </p:grpSpPr>
        <p:sp>
          <p:nvSpPr>
            <p:cNvPr id="221" name="of mud."/>
            <p:cNvSpPr txBox="1"/>
            <p:nvPr/>
          </p:nvSpPr>
          <p:spPr>
            <a:xfrm>
              <a:off x="0" y="863600"/>
              <a:ext cx="14033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of mud.</a:t>
              </a:r>
            </a:p>
          </p:txBody>
        </p:sp>
        <p:sp>
          <p:nvSpPr>
            <p:cNvPr id="222" name="In autumn, on the other hand, we have"/>
            <p:cNvSpPr txBox="1"/>
            <p:nvPr/>
          </p:nvSpPr>
          <p:spPr>
            <a:xfrm>
              <a:off x="0" y="0"/>
              <a:ext cx="637222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In autumn, on the other hand, we have </a:t>
              </a:r>
            </a:p>
          </p:txBody>
        </p:sp>
        <p:sp>
          <p:nvSpPr>
            <p:cNvPr id="223" name="Albert Camus, The Plague"/>
            <p:cNvSpPr txBox="1"/>
            <p:nvPr/>
          </p:nvSpPr>
          <p:spPr>
            <a:xfrm>
              <a:off x="3419475" y="1368425"/>
              <a:ext cx="3313113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Albert Camus, </a:t>
              </a:r>
              <a:r>
                <a:rPr i="1"/>
                <a:t>The Plague</a:t>
              </a:r>
            </a:p>
          </p:txBody>
        </p:sp>
      </p:grpSp>
      <p:sp>
        <p:nvSpPr>
          <p:cNvPr id="225" name="Any form of the word deluge will appear once in every 1,018 pages of text."/>
          <p:cNvSpPr txBox="1"/>
          <p:nvPr/>
        </p:nvSpPr>
        <p:spPr>
          <a:xfrm>
            <a:off x="735012" y="5824537"/>
            <a:ext cx="7614231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deluge </a:t>
            </a:r>
            <a:r>
              <a:t>will appear once in every 1,018 pages of text.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Class="exit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2" presetID="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8" presetID="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Class="exit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2" presetID="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8" presetID="2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xit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ID="10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3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99" grpId="14"/>
      <p:bldP build="whole" bldLvl="1" animBg="1" rev="0" advAuto="0" spid="220" grpId="12"/>
      <p:bldP build="whole" bldLvl="1" animBg="1" rev="0" advAuto="0" spid="201" grpId="2"/>
      <p:bldP build="whole" bldLvl="1" animBg="1" rev="0" advAuto="0" spid="213" grpId="8"/>
      <p:bldP build="whole" bldLvl="1" animBg="1" rev="0" advAuto="0" spid="224" grpId="13"/>
      <p:bldP build="whole" bldLvl="1" animBg="1" rev="0" advAuto="0" spid="213" grpId="10"/>
      <p:bldP build="whole" bldLvl="1" animBg="1" rev="0" advAuto="0" spid="212" grpId="5"/>
      <p:bldP build="whole" bldLvl="1" animBg="1" rev="0" advAuto="0" spid="219" grpId="9"/>
      <p:bldP build="whole" bldLvl="1" animBg="1" rev="0" advAuto="0" spid="212" grpId="7"/>
      <p:bldP build="whole" bldLvl="1" animBg="1" rev="0" advAuto="0" spid="219" grpId="11"/>
      <p:bldP build="whole" bldLvl="1" animBg="1" rev="0" advAuto="0" spid="206" grpId="1"/>
      <p:bldP build="whole" bldLvl="1" animBg="1" rev="0" advAuto="0" spid="207" grpId="4"/>
      <p:bldP build="whole" bldLvl="1" animBg="1" rev="0" advAuto="0" spid="206" grpId="3"/>
      <p:bldP build="whole" bldLvl="1" animBg="1" rev="0" advAuto="0" spid="207" grpId="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Belittle:  make someone feel small and worthless…"/>
          <p:cNvSpPr txBox="1"/>
          <p:nvPr/>
        </p:nvSpPr>
        <p:spPr>
          <a:xfrm>
            <a:off x="1979612" y="0"/>
            <a:ext cx="6927204" cy="16841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 b="1">
                <a:solidFill>
                  <a:srgbClr val="FFFFFF"/>
                </a:solidFill>
              </a:defRPr>
            </a:pPr>
            <a:r>
              <a:t>Belittle: </a:t>
            </a:r>
            <a:r>
              <a:rPr b="0"/>
              <a:t> make someone feel small and worthless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synonyms:</a:t>
            </a:r>
            <a:r>
              <a:rPr b="0"/>
              <a:t> berate, insult, discourage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antonyms:</a:t>
            </a:r>
            <a:r>
              <a:rPr b="0"/>
              <a:t> flatter, boost, fawn over, compliment, praise, encourage</a:t>
            </a:r>
          </a:p>
          <a:p>
            <a:pPr>
              <a:defRPr b="1">
                <a:solidFill>
                  <a:srgbClr val="FFFFFF"/>
                </a:solidFill>
              </a:defRPr>
            </a:pPr>
            <a:r>
              <a:t>Forms</a:t>
            </a:r>
            <a:r>
              <a:rPr b="0"/>
              <a:t>: </a:t>
            </a:r>
            <a:r>
              <a:t>Noun</a:t>
            </a:r>
            <a:r>
              <a:rPr b="0"/>
              <a:t>: 00   </a:t>
            </a:r>
            <a:r>
              <a:t>Verb</a:t>
            </a:r>
            <a:r>
              <a:rPr b="0"/>
              <a:t>: belittle, belittles, belittling, belittled</a:t>
            </a:r>
          </a:p>
          <a:p>
            <a:pPr>
              <a:defRPr>
                <a:solidFill>
                  <a:srgbClr val="FFFFFF"/>
                </a:solidFill>
              </a:defRPr>
            </a:pPr>
            <a:r>
              <a:t>            </a:t>
            </a:r>
            <a:r>
              <a:rPr b="1"/>
              <a:t>Adjective</a:t>
            </a:r>
            <a:r>
              <a:t>: 00  </a:t>
            </a:r>
            <a:r>
              <a:rPr b="1"/>
              <a:t>Adverb</a:t>
            </a:r>
            <a:r>
              <a:t>: 00</a:t>
            </a:r>
          </a:p>
        </p:txBody>
      </p:sp>
      <p:pic>
        <p:nvPicPr>
          <p:cNvPr id="228" name="Belitt_C.jpg" descr="Belitt_C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447800" cy="1619250"/>
          </a:xfrm>
          <a:prstGeom prst="rect">
            <a:avLst/>
          </a:prstGeom>
          <a:ln w="12700">
            <a:miter lim="400000"/>
          </a:ln>
        </p:spPr>
      </p:pic>
      <p:sp>
        <p:nvSpPr>
          <p:cNvPr id="229" name="belittled"/>
          <p:cNvSpPr txBox="1"/>
          <p:nvPr/>
        </p:nvSpPr>
        <p:spPr>
          <a:xfrm>
            <a:off x="2982912" y="3235228"/>
            <a:ext cx="1512888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belittled</a:t>
            </a:r>
          </a:p>
        </p:txBody>
      </p:sp>
      <p:grpSp>
        <p:nvGrpSpPr>
          <p:cNvPr id="235" name="Group"/>
          <p:cNvGrpSpPr/>
          <p:nvPr/>
        </p:nvGrpSpPr>
        <p:grpSpPr>
          <a:xfrm>
            <a:off x="161924" y="2397106"/>
            <a:ext cx="8820152" cy="2751719"/>
            <a:chOff x="0" y="0"/>
            <a:chExt cx="8820150" cy="2751717"/>
          </a:xfrm>
        </p:grpSpPr>
        <p:sp>
          <p:nvSpPr>
            <p:cNvPr id="230" name="his freckles and"/>
            <p:cNvSpPr txBox="1"/>
            <p:nvPr/>
          </p:nvSpPr>
          <p:spPr>
            <a:xfrm>
              <a:off x="4356100" y="863600"/>
              <a:ext cx="27368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his freckles and </a:t>
              </a:r>
            </a:p>
          </p:txBody>
        </p:sp>
        <p:sp>
          <p:nvSpPr>
            <p:cNvPr id="231" name="jacket, when she"/>
            <p:cNvSpPr txBox="1"/>
            <p:nvPr/>
          </p:nvSpPr>
          <p:spPr>
            <a:xfrm>
              <a:off x="0" y="863600"/>
              <a:ext cx="2843213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jacket, when she </a:t>
              </a:r>
            </a:p>
          </p:txBody>
        </p:sp>
        <p:sp>
          <p:nvSpPr>
            <p:cNvPr id="232" name="She had known all along, when she criticized the mink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She had known all along, when she criticized the mink </a:t>
              </a:r>
            </a:p>
          </p:txBody>
        </p:sp>
        <p:sp>
          <p:nvSpPr>
            <p:cNvPr id="233" name="Amy Tan, The Joy-Luck Club"/>
            <p:cNvSpPr txBox="1"/>
            <p:nvPr/>
          </p:nvSpPr>
          <p:spPr>
            <a:xfrm>
              <a:off x="5076825" y="2376487"/>
              <a:ext cx="3673476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Amy Tan, </a:t>
              </a:r>
              <a:r>
                <a:rPr i="1"/>
                <a:t>The Joy-Luck Club</a:t>
              </a:r>
            </a:p>
          </p:txBody>
        </p:sp>
        <p:sp>
          <p:nvSpPr>
            <p:cNvPr id="234" name="complained about his drinking habits."/>
            <p:cNvSpPr txBox="1"/>
            <p:nvPr/>
          </p:nvSpPr>
          <p:spPr>
            <a:xfrm>
              <a:off x="0" y="1584325"/>
              <a:ext cx="630078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complained about his drinking habits.</a:t>
              </a:r>
            </a:p>
          </p:txBody>
        </p:sp>
      </p:grpSp>
      <p:sp>
        <p:nvSpPr>
          <p:cNvPr id="236" name="belittled"/>
          <p:cNvSpPr txBox="1"/>
          <p:nvPr/>
        </p:nvSpPr>
        <p:spPr>
          <a:xfrm>
            <a:off x="7019925" y="2565400"/>
            <a:ext cx="14398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belittled </a:t>
            </a:r>
          </a:p>
        </p:txBody>
      </p:sp>
      <p:grpSp>
        <p:nvGrpSpPr>
          <p:cNvPr id="240" name="Group"/>
          <p:cNvGrpSpPr/>
          <p:nvPr/>
        </p:nvGrpSpPr>
        <p:grpSpPr>
          <a:xfrm>
            <a:off x="13493" y="2574048"/>
            <a:ext cx="7451726" cy="1743657"/>
            <a:chOff x="0" y="0"/>
            <a:chExt cx="7451725" cy="1743655"/>
          </a:xfrm>
        </p:grpSpPr>
        <p:sp>
          <p:nvSpPr>
            <p:cNvPr id="237" name="their partners."/>
            <p:cNvSpPr txBox="1"/>
            <p:nvPr/>
          </p:nvSpPr>
          <p:spPr>
            <a:xfrm>
              <a:off x="0" y="792162"/>
              <a:ext cx="2771775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their partners.</a:t>
              </a:r>
            </a:p>
          </p:txBody>
        </p:sp>
        <p:sp>
          <p:nvSpPr>
            <p:cNvPr id="238" name="Others were so full of themselves that they"/>
            <p:cNvSpPr txBox="1"/>
            <p:nvPr/>
          </p:nvSpPr>
          <p:spPr>
            <a:xfrm>
              <a:off x="0" y="0"/>
              <a:ext cx="701992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Others were so full of themselves that they </a:t>
              </a:r>
            </a:p>
          </p:txBody>
        </p:sp>
        <p:sp>
          <p:nvSpPr>
            <p:cNvPr id="239" name="Randy Pausch, The Last Lecture"/>
            <p:cNvSpPr txBox="1"/>
            <p:nvPr/>
          </p:nvSpPr>
          <p:spPr>
            <a:xfrm>
              <a:off x="3419475" y="1368425"/>
              <a:ext cx="4032250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Randy Pausch, </a:t>
              </a:r>
              <a:r>
                <a:rPr i="1"/>
                <a:t>The Last Lecture</a:t>
              </a:r>
            </a:p>
          </p:txBody>
        </p:sp>
      </p:grpSp>
      <p:sp>
        <p:nvSpPr>
          <p:cNvPr id="241" name="belittle"/>
          <p:cNvSpPr txBox="1"/>
          <p:nvPr/>
        </p:nvSpPr>
        <p:spPr>
          <a:xfrm>
            <a:off x="2268537" y="2565400"/>
            <a:ext cx="1223963" cy="486207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belittle </a:t>
            </a:r>
          </a:p>
        </p:txBody>
      </p:sp>
      <p:grpSp>
        <p:nvGrpSpPr>
          <p:cNvPr id="245" name="Group"/>
          <p:cNvGrpSpPr/>
          <p:nvPr/>
        </p:nvGrpSpPr>
        <p:grpSpPr>
          <a:xfrm>
            <a:off x="0" y="2606504"/>
            <a:ext cx="9144000" cy="1743656"/>
            <a:chOff x="0" y="0"/>
            <a:chExt cx="9144000" cy="1743655"/>
          </a:xfrm>
        </p:grpSpPr>
        <p:sp>
          <p:nvSpPr>
            <p:cNvPr id="242" name="the place where they were born."/>
            <p:cNvSpPr txBox="1"/>
            <p:nvPr/>
          </p:nvSpPr>
          <p:spPr>
            <a:xfrm>
              <a:off x="3492500" y="0"/>
              <a:ext cx="5400675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the place where they were born.</a:t>
              </a:r>
            </a:p>
          </p:txBody>
        </p:sp>
        <p:sp>
          <p:nvSpPr>
            <p:cNvPr id="243" name="People often"/>
            <p:cNvSpPr txBox="1"/>
            <p:nvPr/>
          </p:nvSpPr>
          <p:spPr>
            <a:xfrm>
              <a:off x="0" y="0"/>
              <a:ext cx="2268538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People often  </a:t>
              </a:r>
            </a:p>
          </p:txBody>
        </p:sp>
        <p:sp>
          <p:nvSpPr>
            <p:cNvPr id="244" name="Mitch Albom, The Five People You Meet in Heaven"/>
            <p:cNvSpPr txBox="1"/>
            <p:nvPr/>
          </p:nvSpPr>
          <p:spPr>
            <a:xfrm>
              <a:off x="2771775" y="1368425"/>
              <a:ext cx="6372225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Mitch Albom, </a:t>
              </a:r>
              <a:r>
                <a:rPr i="1"/>
                <a:t>The Five People You Meet in Heaven</a:t>
              </a:r>
            </a:p>
          </p:txBody>
        </p:sp>
      </p:grpSp>
      <p:sp>
        <p:nvSpPr>
          <p:cNvPr id="246" name="Any form of the word belittle will appear once in every 4,482 pages of text."/>
          <p:cNvSpPr txBox="1"/>
          <p:nvPr/>
        </p:nvSpPr>
        <p:spPr>
          <a:xfrm>
            <a:off x="1166812" y="5969000"/>
            <a:ext cx="7588559" cy="3506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pPr>
              <a:defRPr>
                <a:solidFill>
                  <a:srgbClr val="FFFFFF"/>
                </a:solidFill>
              </a:defRPr>
            </a:pPr>
            <a:r>
              <a:t>Any form of the word </a:t>
            </a:r>
            <a:r>
              <a:rPr i="1"/>
              <a:t>belittle </a:t>
            </a:r>
            <a:r>
              <a:t>will appear once in every 4,482 pages of text.</a:t>
            </a:r>
          </a:p>
        </p:txBody>
      </p:sp>
      <p:sp>
        <p:nvSpPr>
          <p:cNvPr id="247" name="belittling,"/>
          <p:cNvSpPr txBox="1"/>
          <p:nvPr/>
        </p:nvSpPr>
        <p:spPr>
          <a:xfrm>
            <a:off x="4096697" y="3905057"/>
            <a:ext cx="1728789" cy="486208"/>
          </a:xfrm>
          <a:prstGeom prst="rect">
            <a:avLst/>
          </a:prstGeom>
          <a:solidFill>
            <a:srgbClr val="E1E0FC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>
              <a:defRPr sz="2800"/>
            </a:lvl1pPr>
          </a:lstStyle>
          <a:p>
            <a:pPr/>
            <a:r>
              <a:t>belittling,</a:t>
            </a:r>
          </a:p>
        </p:txBody>
      </p:sp>
      <p:grpSp>
        <p:nvGrpSpPr>
          <p:cNvPr id="254" name="Group"/>
          <p:cNvGrpSpPr/>
          <p:nvPr/>
        </p:nvGrpSpPr>
        <p:grpSpPr>
          <a:xfrm>
            <a:off x="389091" y="2341618"/>
            <a:ext cx="9144001" cy="2862695"/>
            <a:chOff x="0" y="0"/>
            <a:chExt cx="9144000" cy="2862694"/>
          </a:xfrm>
        </p:grpSpPr>
        <p:sp>
          <p:nvSpPr>
            <p:cNvPr id="248" name="sighs that could be so"/>
            <p:cNvSpPr txBox="1"/>
            <p:nvPr/>
          </p:nvSpPr>
          <p:spPr>
            <a:xfrm>
              <a:off x="0" y="1584325"/>
              <a:ext cx="36353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sighs that could be so</a:t>
              </a:r>
            </a:p>
          </p:txBody>
        </p:sp>
        <p:sp>
          <p:nvSpPr>
            <p:cNvPr id="249" name="steely narrowing of her eyes, the heavy, enunciated"/>
            <p:cNvSpPr txBox="1"/>
            <p:nvPr/>
          </p:nvSpPr>
          <p:spPr>
            <a:xfrm>
              <a:off x="0" y="792162"/>
              <a:ext cx="8604251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steely narrowing of her eyes, the heavy, enunciated</a:t>
              </a:r>
            </a:p>
          </p:txBody>
        </p:sp>
        <p:sp>
          <p:nvSpPr>
            <p:cNvPr id="250" name="You just knew, by the expression of her face, by the"/>
            <p:cNvSpPr txBox="1"/>
            <p:nvPr/>
          </p:nvSpPr>
          <p:spPr>
            <a:xfrm>
              <a:off x="0" y="0"/>
              <a:ext cx="8820151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You just knew, by the expression of her face, by the </a:t>
              </a:r>
            </a:p>
          </p:txBody>
        </p:sp>
        <p:sp>
          <p:nvSpPr>
            <p:cNvPr id="251" name="Sara Dessen, Just Listen"/>
            <p:cNvSpPr txBox="1"/>
            <p:nvPr/>
          </p:nvSpPr>
          <p:spPr>
            <a:xfrm>
              <a:off x="4859337" y="2447925"/>
              <a:ext cx="3240089" cy="375231"/>
            </a:xfrm>
            <a:prstGeom prst="rect">
              <a:avLst/>
            </a:prstGeom>
            <a:solidFill>
              <a:srgbClr val="FF9FE4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/>
            <a:p>
              <a:pPr>
                <a:defRPr sz="2000"/>
              </a:pPr>
              <a:r>
                <a:t>Sara Dessen, </a:t>
              </a:r>
              <a:r>
                <a:rPr i="1"/>
                <a:t>Just Listen</a:t>
              </a:r>
            </a:p>
          </p:txBody>
        </p:sp>
        <p:sp>
          <p:nvSpPr>
            <p:cNvPr id="252" name="that words, any words,"/>
            <p:cNvSpPr txBox="1"/>
            <p:nvPr/>
          </p:nvSpPr>
          <p:spPr>
            <a:xfrm>
              <a:off x="5292725" y="1584325"/>
              <a:ext cx="3851276" cy="486207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that words, any words, </a:t>
              </a:r>
            </a:p>
          </p:txBody>
        </p:sp>
        <p:sp>
          <p:nvSpPr>
            <p:cNvPr id="253" name="seemed preferable to him."/>
            <p:cNvSpPr txBox="1"/>
            <p:nvPr/>
          </p:nvSpPr>
          <p:spPr>
            <a:xfrm>
              <a:off x="0" y="2376487"/>
              <a:ext cx="4716463" cy="486208"/>
            </a:xfrm>
            <a:prstGeom prst="rect">
              <a:avLst/>
            </a:prstGeom>
            <a:solidFill>
              <a:srgbClr val="F1FF9F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45719" tIns="45719" rIns="45719" bIns="45719" numCol="1" anchor="t">
              <a:spAutoFit/>
            </a:bodyPr>
            <a:lstStyle>
              <a:lvl1pPr>
                <a:defRPr sz="2800"/>
              </a:lvl1pPr>
            </a:lstStyle>
            <a:p>
              <a:pPr/>
              <a:r>
                <a:t>seemed preferable to him.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8" presetID="2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xit" nodeType="clickEffect" presetSubtype="2" presetID="2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8" presetID="2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xit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Class="exit" nodeType="clickEffect" presetSubtype="2" presetID="2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8" presetID="2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xit" nodeType="clickEffect" presetSubtype="2" presetID="2" grpId="11" fill="hold">
                                  <p:stCondLst>
                                    <p:cond delay="0"/>
                                  </p:stCondLst>
                                  <p:iterate type="lt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xit" nodeType="clickEffect" presetSubtype="2" presetID="2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Class="entr" nodeType="clickEffect" presetSubtype="8" presetID="2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8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4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ID="10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40" grpId="8"/>
      <p:bldP build="whole" bldLvl="1" animBg="1" rev="0" advAuto="0" spid="235" grpId="2"/>
      <p:bldP build="whole" bldLvl="1" animBg="1" rev="0" advAuto="0" spid="235" grpId="4"/>
      <p:bldP build="whole" bldLvl="1" animBg="1" rev="0" advAuto="0" spid="247" grpId="14"/>
      <p:bldP build="whole" bldLvl="1" animBg="1" rev="0" advAuto="0" spid="236" grpId="5"/>
      <p:bldP build="whole" bldLvl="1" animBg="1" rev="0" advAuto="0" spid="236" grpId="7"/>
      <p:bldP build="whole" bldLvl="1" animBg="1" rev="0" advAuto="0" spid="254" grpId="13"/>
      <p:bldP build="whole" bldLvl="1" animBg="1" rev="0" advAuto="0" spid="227" grpId="15"/>
      <p:bldP build="whole" bldLvl="1" animBg="1" rev="0" advAuto="0" spid="229" grpId="1"/>
      <p:bldP build="whole" bldLvl="1" animBg="1" rev="0" advAuto="0" spid="241" grpId="9"/>
      <p:bldP build="whole" bldLvl="1" animBg="1" rev="0" advAuto="0" spid="229" grpId="3"/>
      <p:bldP build="whole" bldLvl="1" animBg="1" rev="0" advAuto="0" spid="245" grpId="12"/>
      <p:bldP build="whole" bldLvl="1" animBg="1" rev="0" advAuto="0" spid="245" grpId="10"/>
      <p:bldP build="whole" bldLvl="1" animBg="1" rev="0" advAuto="0" spid="241" grpId="11"/>
      <p:bldP build="whole" bldLvl="1" animBg="1" rev="0" advAuto="0" spid="240" grpId="6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Glass Layers">
  <a:themeElements>
    <a:clrScheme name="Glass Layers">
      <a:dk1>
        <a:srgbClr val="999933"/>
      </a:dk1>
      <a:lt1>
        <a:srgbClr val="666699"/>
      </a:lt1>
      <a:dk2>
        <a:srgbClr val="A7A7A7"/>
      </a:dk2>
      <a:lt2>
        <a:srgbClr val="535353"/>
      </a:lt2>
      <a:accent1>
        <a:srgbClr val="CC99FF"/>
      </a:accent1>
      <a:accent2>
        <a:srgbClr val="9933F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Glass Layers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lass Layer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9999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2">
              <a:lumOff val="19999"/>
            </a:schemeClr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Glass Layers">
  <a:themeElements>
    <a:clrScheme name="Glass Layer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CC99FF"/>
      </a:accent1>
      <a:accent2>
        <a:srgbClr val="9933FF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Glass Layers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Glass Layer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2">
              <a:lumOff val="19999"/>
            </a:schemeClr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2">
              <a:lumOff val="19999"/>
            </a:schemeClr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666699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