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Book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Book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Book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Book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Book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Book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Book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Book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FDFB"/>
          </a:solidFill>
        </a:fill>
      </a:tcStyle>
    </a:wholeTbl>
    <a:band2H>
      <a:tcTxStyle b="def" i="def"/>
      <a:tcStyle>
        <a:tcBdr/>
        <a:fill>
          <a:solidFill>
            <a:srgbClr val="FBFEFD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E4F6"/>
          </a:solidFill>
        </a:fill>
      </a:tcStyle>
    </a:wholeTbl>
    <a:band2H>
      <a:tcTxStyle b="def" i="def"/>
      <a:tcStyle>
        <a:tcBdr/>
        <a:fill>
          <a:solidFill>
            <a:srgbClr val="ECF2FA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DEF6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84897" y="6245225"/>
            <a:ext cx="301904" cy="28882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/>
        </p:nvSpPr>
        <p:spPr>
          <a:xfrm>
            <a:off x="755650" y="1125536"/>
            <a:ext cx="2952750" cy="2484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aura: Slide 2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tangible: Slide 3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eccentricity: Slide 4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resolute: Slide 5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brigand: Slide 6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enthralled: Slide 7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culprit: Slide 8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apprehensive: Slide 9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bemused: Slide 10</a:t>
            </a:r>
          </a:p>
        </p:txBody>
      </p:sp>
      <p:sp>
        <p:nvSpPr>
          <p:cNvPr id="21" name="Shape 21"/>
          <p:cNvSpPr txBox="1"/>
          <p:nvPr/>
        </p:nvSpPr>
        <p:spPr>
          <a:xfrm>
            <a:off x="4371975" y="1014411"/>
            <a:ext cx="3671888" cy="4351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perseverance: Slide 11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replete: Slide 12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diabolical: Slide 13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plummet: Slide 14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demure: Slide 15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chagrin: Slide 16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askance: Slide 17               ruminate: Slide 18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boisterous :Slide 19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apparition: Slide 20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jovial :Slide 21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fiasco :Slide 22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vigilant :Slide 23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blithe :Slide 24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cavort :Slide 25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coquette :Slide 26                </a:t>
            </a:r>
          </a:p>
        </p:txBody>
      </p:sp>
      <p:sp>
        <p:nvSpPr>
          <p:cNvPr id="22" name="Shape 22"/>
          <p:cNvSpPr txBox="1"/>
          <p:nvPr/>
        </p:nvSpPr>
        <p:spPr>
          <a:xfrm>
            <a:off x="2176459" y="352424"/>
            <a:ext cx="4592645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Welcome to Decent Exposure Volume VIII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8"/>
          <p:cNvSpPr txBox="1"/>
          <p:nvPr/>
        </p:nvSpPr>
        <p:spPr>
          <a:xfrm>
            <a:off x="3779837" y="-1"/>
            <a:ext cx="536416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Bemused: confused    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befuddled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aware</a:t>
            </a:r>
          </a:p>
        </p:txBody>
      </p:sp>
      <p:sp>
        <p:nvSpPr>
          <p:cNvPr id="235" name="Shape 239"/>
          <p:cNvSpPr txBox="1"/>
          <p:nvPr/>
        </p:nvSpPr>
        <p:spPr>
          <a:xfrm>
            <a:off x="468309" y="5949948"/>
            <a:ext cx="8274467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“bemused”  will appear once in every 8,171    pages of text.</a:t>
            </a:r>
          </a:p>
        </p:txBody>
      </p:sp>
      <p:sp>
        <p:nvSpPr>
          <p:cNvPr id="236" name="Shape 240"/>
          <p:cNvSpPr/>
          <p:nvPr/>
        </p:nvSpPr>
        <p:spPr>
          <a:xfrm>
            <a:off x="827086" y="3141659"/>
            <a:ext cx="230346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bemused.</a:t>
            </a:r>
          </a:p>
        </p:txBody>
      </p:sp>
      <p:grpSp>
        <p:nvGrpSpPr>
          <p:cNvPr id="239" name="Group 243"/>
          <p:cNvGrpSpPr/>
          <p:nvPr/>
        </p:nvGrpSpPr>
        <p:grpSpPr>
          <a:xfrm>
            <a:off x="827086" y="2492372"/>
            <a:ext cx="6624644" cy="933082"/>
            <a:chOff x="0" y="-1"/>
            <a:chExt cx="6624642" cy="933081"/>
          </a:xfrm>
        </p:grpSpPr>
        <p:sp>
          <p:nvSpPr>
            <p:cNvPr id="237" name="Shape 241"/>
            <p:cNvSpPr/>
            <p:nvPr/>
          </p:nvSpPr>
          <p:spPr>
            <a:xfrm>
              <a:off x="-1" y="-2"/>
              <a:ext cx="662464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“Well, thank you,” the boy said, totally</a:t>
              </a:r>
            </a:p>
          </p:txBody>
        </p:sp>
        <p:sp>
          <p:nvSpPr>
            <p:cNvPr id="238" name="Shape 242"/>
            <p:cNvSpPr/>
            <p:nvPr/>
          </p:nvSpPr>
          <p:spPr>
            <a:xfrm>
              <a:off x="2520950" y="649289"/>
              <a:ext cx="25923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</p:grpSp>
      <p:sp>
        <p:nvSpPr>
          <p:cNvPr id="240" name="Shape 245"/>
          <p:cNvSpPr/>
          <p:nvPr/>
        </p:nvSpPr>
        <p:spPr>
          <a:xfrm>
            <a:off x="4356098" y="2492374"/>
            <a:ext cx="230346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,bemused,</a:t>
            </a:r>
          </a:p>
        </p:txBody>
      </p:sp>
      <p:grpSp>
        <p:nvGrpSpPr>
          <p:cNvPr id="244" name="Group 249"/>
          <p:cNvGrpSpPr/>
          <p:nvPr/>
        </p:nvGrpSpPr>
        <p:grpSpPr>
          <a:xfrm>
            <a:off x="827083" y="2492374"/>
            <a:ext cx="7921635" cy="1868118"/>
            <a:chOff x="-1" y="0"/>
            <a:chExt cx="7921633" cy="1868117"/>
          </a:xfrm>
        </p:grpSpPr>
        <p:sp>
          <p:nvSpPr>
            <p:cNvPr id="241" name="Shape 246"/>
            <p:cNvSpPr/>
            <p:nvPr/>
          </p:nvSpPr>
          <p:spPr>
            <a:xfrm>
              <a:off x="-2" y="0"/>
              <a:ext cx="360045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Ron shook his head</a:t>
              </a:r>
            </a:p>
          </p:txBody>
        </p:sp>
        <p:sp>
          <p:nvSpPr>
            <p:cNvPr id="242" name="Shape 247"/>
            <p:cNvSpPr/>
            <p:nvPr/>
          </p:nvSpPr>
          <p:spPr>
            <a:xfrm>
              <a:off x="2160587" y="1584326"/>
              <a:ext cx="576104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J.K. Rowling, </a:t>
              </a:r>
              <a:r>
                <a:rPr i="1"/>
                <a:t>HP and the Order of the Phoenix</a:t>
              </a:r>
            </a:p>
          </p:txBody>
        </p:sp>
        <p:sp>
          <p:nvSpPr>
            <p:cNvPr id="243" name="Shape 248"/>
            <p:cNvSpPr/>
            <p:nvPr/>
          </p:nvSpPr>
          <p:spPr>
            <a:xfrm>
              <a:off x="-2" y="649287"/>
              <a:ext cx="4105280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then checked his watch.</a:t>
              </a:r>
            </a:p>
          </p:txBody>
        </p:sp>
      </p:grpSp>
      <p:sp>
        <p:nvSpPr>
          <p:cNvPr id="245" name="Shape 250"/>
          <p:cNvSpPr/>
          <p:nvPr/>
        </p:nvSpPr>
        <p:spPr>
          <a:xfrm>
            <a:off x="2843210" y="2492374"/>
            <a:ext cx="1873252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bemused</a:t>
            </a:r>
          </a:p>
        </p:txBody>
      </p:sp>
      <p:grpSp>
        <p:nvGrpSpPr>
          <p:cNvPr id="250" name="Group 255"/>
          <p:cNvGrpSpPr/>
          <p:nvPr/>
        </p:nvGrpSpPr>
        <p:grpSpPr>
          <a:xfrm>
            <a:off x="827085" y="2492374"/>
            <a:ext cx="7921631" cy="1580780"/>
            <a:chOff x="0" y="0"/>
            <a:chExt cx="7921629" cy="1580779"/>
          </a:xfrm>
        </p:grpSpPr>
        <p:sp>
          <p:nvSpPr>
            <p:cNvPr id="246" name="Shape 251"/>
            <p:cNvSpPr/>
            <p:nvPr/>
          </p:nvSpPr>
          <p:spPr>
            <a:xfrm>
              <a:off x="0" y="0"/>
              <a:ext cx="2016127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seemed</a:t>
              </a:r>
            </a:p>
          </p:txBody>
        </p:sp>
        <p:sp>
          <p:nvSpPr>
            <p:cNvPr id="247" name="Shape 252"/>
            <p:cNvSpPr/>
            <p:nvPr/>
          </p:nvSpPr>
          <p:spPr>
            <a:xfrm>
              <a:off x="3457576" y="1296988"/>
              <a:ext cx="32400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Twilight</a:t>
              </a:r>
            </a:p>
          </p:txBody>
        </p:sp>
        <p:sp>
          <p:nvSpPr>
            <p:cNvPr id="248" name="Shape 253"/>
            <p:cNvSpPr/>
            <p:nvPr/>
          </p:nvSpPr>
          <p:spPr>
            <a:xfrm>
              <a:off x="-1" y="792162"/>
              <a:ext cx="561657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 his secret realities.</a:t>
              </a:r>
            </a:p>
          </p:txBody>
        </p:sp>
        <p:sp>
          <p:nvSpPr>
            <p:cNvPr id="249" name="Shape 254"/>
            <p:cNvSpPr/>
            <p:nvPr/>
          </p:nvSpPr>
          <p:spPr>
            <a:xfrm>
              <a:off x="3889376" y="0"/>
              <a:ext cx="403225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by my casual reference</a:t>
              </a:r>
            </a:p>
          </p:txBody>
        </p:sp>
      </p:grpSp>
      <p:sp>
        <p:nvSpPr>
          <p:cNvPr id="251" name="Shape 256"/>
          <p:cNvSpPr/>
          <p:nvPr/>
        </p:nvSpPr>
        <p:spPr>
          <a:xfrm>
            <a:off x="1979609" y="3284537"/>
            <a:ext cx="1871666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bemused</a:t>
            </a:r>
          </a:p>
        </p:txBody>
      </p:sp>
      <p:grpSp>
        <p:nvGrpSpPr>
          <p:cNvPr id="256" name="Group 261"/>
          <p:cNvGrpSpPr/>
          <p:nvPr/>
        </p:nvGrpSpPr>
        <p:grpSpPr>
          <a:xfrm>
            <a:off x="755648" y="2492372"/>
            <a:ext cx="8137532" cy="2157045"/>
            <a:chOff x="-1" y="0"/>
            <a:chExt cx="8137531" cy="2157044"/>
          </a:xfrm>
        </p:grpSpPr>
        <p:sp>
          <p:nvSpPr>
            <p:cNvPr id="252" name="Shape 257"/>
            <p:cNvSpPr/>
            <p:nvPr/>
          </p:nvSpPr>
          <p:spPr>
            <a:xfrm>
              <a:off x="71435" y="-1"/>
              <a:ext cx="806609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But both Andrew and his father are looking over </a:t>
              </a:r>
            </a:p>
          </p:txBody>
        </p:sp>
        <p:sp>
          <p:nvSpPr>
            <p:cNvPr id="253" name="Shape 258"/>
            <p:cNvSpPr/>
            <p:nvPr/>
          </p:nvSpPr>
          <p:spPr>
            <a:xfrm>
              <a:off x="3960813" y="1873252"/>
              <a:ext cx="4032255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Meg Cabot, </a:t>
              </a:r>
              <a:r>
                <a:rPr i="1"/>
                <a:t>Queen of Babble</a:t>
              </a:r>
            </a:p>
          </p:txBody>
        </p:sp>
        <p:sp>
          <p:nvSpPr>
            <p:cNvPr id="254" name="Shape 259"/>
            <p:cNvSpPr/>
            <p:nvPr/>
          </p:nvSpPr>
          <p:spPr>
            <a:xfrm>
              <a:off x="-2" y="792162"/>
              <a:ext cx="122396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at her, </a:t>
              </a:r>
            </a:p>
          </p:txBody>
        </p:sp>
        <p:sp>
          <p:nvSpPr>
            <p:cNvPr id="255" name="Shape 260"/>
            <p:cNvSpPr/>
            <p:nvPr/>
          </p:nvSpPr>
          <p:spPr>
            <a:xfrm>
              <a:off x="3095625" y="792162"/>
              <a:ext cx="374333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smiles on their faces. </a:t>
              </a:r>
            </a:p>
          </p:txBody>
        </p:sp>
      </p:grpSp>
      <p:pic>
        <p:nvPicPr>
          <p:cNvPr id="257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3454" y="303013"/>
            <a:ext cx="1625601" cy="1587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4" grpId="5"/>
      <p:bldP build="whole" bldLvl="1" animBg="1" rev="0" advAuto="0" spid="244" grpId="7"/>
      <p:bldP build="whole" bldLvl="1" animBg="1" rev="0" advAuto="0" spid="245" grpId="10"/>
      <p:bldP build="whole" bldLvl="1" animBg="1" rev="0" advAuto="0" spid="250" grpId="9"/>
      <p:bldP build="whole" bldLvl="1" animBg="1" rev="0" advAuto="0" spid="250" grpId="11"/>
      <p:bldP build="whole" bldLvl="1" animBg="1" rev="0" advAuto="0" spid="239" grpId="1"/>
      <p:bldP build="whole" bldLvl="1" animBg="1" rev="0" advAuto="0" spid="239" grpId="3"/>
      <p:bldP build="whole" bldLvl="1" animBg="1" rev="0" advAuto="0" spid="234" grpId="14"/>
      <p:bldP build="whole" bldLvl="1" animBg="1" rev="0" advAuto="0" spid="240" grpId="4"/>
      <p:bldP build="whole" bldLvl="1" animBg="1" rev="0" advAuto="0" spid="236" grpId="2"/>
      <p:bldP build="whole" bldLvl="1" animBg="1" rev="0" advAuto="0" spid="240" grpId="6"/>
      <p:bldP build="whole" bldLvl="1" animBg="1" rev="0" advAuto="0" spid="251" grpId="12"/>
      <p:bldP build="whole" bldLvl="1" animBg="1" rev="0" advAuto="0" spid="256" grpId="13"/>
      <p:bldP build="whole" bldLvl="1" animBg="1" rev="0" advAuto="0" spid="245" grpId="8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63"/>
          <p:cNvSpPr txBox="1"/>
          <p:nvPr/>
        </p:nvSpPr>
        <p:spPr>
          <a:xfrm>
            <a:off x="3779837" y="-1"/>
            <a:ext cx="5364165" cy="1950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Perseverance: determination to keep at it    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doggedness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flightiness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Forms:  Noun: perseverence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Verb: persevere, perseveres,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          persevered, persevering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Adjective: 00              Adverb: 00</a:t>
            </a:r>
          </a:p>
        </p:txBody>
      </p:sp>
      <p:sp>
        <p:nvSpPr>
          <p:cNvPr id="260" name="Shape 264"/>
          <p:cNvSpPr txBox="1"/>
          <p:nvPr/>
        </p:nvSpPr>
        <p:spPr>
          <a:xfrm>
            <a:off x="468310" y="5949948"/>
            <a:ext cx="8401491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“perseverence” will appear once in every 968   pages of text.</a:t>
            </a:r>
          </a:p>
        </p:txBody>
      </p:sp>
      <p:sp>
        <p:nvSpPr>
          <p:cNvPr id="261" name="Shape 265"/>
          <p:cNvSpPr/>
          <p:nvPr/>
        </p:nvSpPr>
        <p:spPr>
          <a:xfrm>
            <a:off x="2700334" y="3573462"/>
            <a:ext cx="2879731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perseverance</a:t>
            </a:r>
          </a:p>
        </p:txBody>
      </p:sp>
      <p:grpSp>
        <p:nvGrpSpPr>
          <p:cNvPr id="268" name="Group 272"/>
          <p:cNvGrpSpPr/>
          <p:nvPr/>
        </p:nvGrpSpPr>
        <p:grpSpPr>
          <a:xfrm>
            <a:off x="611184" y="2852735"/>
            <a:ext cx="8281996" cy="2626796"/>
            <a:chOff x="0" y="0"/>
            <a:chExt cx="8281995" cy="2626795"/>
          </a:xfrm>
        </p:grpSpPr>
        <p:sp>
          <p:nvSpPr>
            <p:cNvPr id="262" name="Shape 266"/>
            <p:cNvSpPr/>
            <p:nvPr/>
          </p:nvSpPr>
          <p:spPr>
            <a:xfrm>
              <a:off x="73025" y="720725"/>
              <a:ext cx="201612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dogged</a:t>
              </a:r>
            </a:p>
          </p:txBody>
        </p:sp>
        <p:sp>
          <p:nvSpPr>
            <p:cNvPr id="263" name="Shape 267"/>
            <p:cNvSpPr/>
            <p:nvPr/>
          </p:nvSpPr>
          <p:spPr>
            <a:xfrm>
              <a:off x="4897440" y="720725"/>
              <a:ext cx="316706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a long-distance</a:t>
              </a:r>
            </a:p>
          </p:txBody>
        </p:sp>
        <p:sp>
          <p:nvSpPr>
            <p:cNvPr id="264" name="Shape 268"/>
            <p:cNvSpPr/>
            <p:nvPr/>
          </p:nvSpPr>
          <p:spPr>
            <a:xfrm>
              <a:off x="73023" y="0"/>
              <a:ext cx="8064508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But he kept pushing cake into his mouth with</a:t>
              </a:r>
            </a:p>
          </p:txBody>
        </p:sp>
        <p:sp>
          <p:nvSpPr>
            <p:cNvPr id="265" name="Shape 269"/>
            <p:cNvSpPr/>
            <p:nvPr/>
          </p:nvSpPr>
          <p:spPr>
            <a:xfrm>
              <a:off x="4824414" y="2305053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  <p:sp>
          <p:nvSpPr>
            <p:cNvPr id="266" name="Shape 270"/>
            <p:cNvSpPr/>
            <p:nvPr/>
          </p:nvSpPr>
          <p:spPr>
            <a:xfrm>
              <a:off x="-1" y="1439864"/>
              <a:ext cx="828199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runner who has sighted the finishing line and </a:t>
              </a:r>
            </a:p>
          </p:txBody>
        </p:sp>
        <p:sp>
          <p:nvSpPr>
            <p:cNvPr id="267" name="Shape 271"/>
            <p:cNvSpPr/>
            <p:nvPr/>
          </p:nvSpPr>
          <p:spPr>
            <a:xfrm>
              <a:off x="-1" y="2232028"/>
              <a:ext cx="4681543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knows he must keep going. </a:t>
              </a:r>
            </a:p>
          </p:txBody>
        </p:sp>
      </p:grpSp>
      <p:sp>
        <p:nvSpPr>
          <p:cNvPr id="269" name="Shape 274"/>
          <p:cNvSpPr/>
          <p:nvPr/>
        </p:nvSpPr>
        <p:spPr>
          <a:xfrm>
            <a:off x="5148262" y="2852734"/>
            <a:ext cx="2879728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perseverance,</a:t>
            </a:r>
          </a:p>
        </p:txBody>
      </p:sp>
      <p:grpSp>
        <p:nvGrpSpPr>
          <p:cNvPr id="274" name="Group 279"/>
          <p:cNvGrpSpPr/>
          <p:nvPr/>
        </p:nvGrpSpPr>
        <p:grpSpPr>
          <a:xfrm>
            <a:off x="684209" y="2852733"/>
            <a:ext cx="8281996" cy="1834634"/>
            <a:chOff x="0" y="-1"/>
            <a:chExt cx="8281995" cy="1834632"/>
          </a:xfrm>
        </p:grpSpPr>
        <p:sp>
          <p:nvSpPr>
            <p:cNvPr id="270" name="Shape 275"/>
            <p:cNvSpPr/>
            <p:nvPr/>
          </p:nvSpPr>
          <p:spPr>
            <a:xfrm>
              <a:off x="-1" y="-2"/>
              <a:ext cx="4535493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Max was impressed by her</a:t>
              </a:r>
            </a:p>
          </p:txBody>
        </p:sp>
        <p:sp>
          <p:nvSpPr>
            <p:cNvPr id="271" name="Shape 276"/>
            <p:cNvSpPr/>
            <p:nvPr/>
          </p:nvSpPr>
          <p:spPr>
            <a:xfrm>
              <a:off x="2087562" y="1512889"/>
              <a:ext cx="4681544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Henry H. Neff, </a:t>
              </a:r>
              <a:r>
                <a:rPr i="1"/>
                <a:t>The Hound of Rowan</a:t>
              </a:r>
            </a:p>
          </p:txBody>
        </p:sp>
        <p:sp>
          <p:nvSpPr>
            <p:cNvPr id="272" name="Shape 277"/>
            <p:cNvSpPr/>
            <p:nvPr/>
          </p:nvSpPr>
          <p:spPr>
            <a:xfrm>
              <a:off x="-1" y="720725"/>
              <a:ext cx="828199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although the scenario ended without her touching</a:t>
              </a:r>
            </a:p>
          </p:txBody>
        </p:sp>
        <p:sp>
          <p:nvSpPr>
            <p:cNvPr id="273" name="Shape 278"/>
            <p:cNvSpPr/>
            <p:nvPr/>
          </p:nvSpPr>
          <p:spPr>
            <a:xfrm>
              <a:off x="-1" y="1439864"/>
              <a:ext cx="158432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wall. </a:t>
              </a:r>
            </a:p>
          </p:txBody>
        </p:sp>
      </p:grpSp>
      <p:sp>
        <p:nvSpPr>
          <p:cNvPr id="275" name="Shape 280"/>
          <p:cNvSpPr/>
          <p:nvPr/>
        </p:nvSpPr>
        <p:spPr>
          <a:xfrm>
            <a:off x="1619250" y="3573462"/>
            <a:ext cx="2879725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perseverance,</a:t>
            </a:r>
          </a:p>
        </p:txBody>
      </p:sp>
      <p:grpSp>
        <p:nvGrpSpPr>
          <p:cNvPr id="280" name="Group 285"/>
          <p:cNvGrpSpPr/>
          <p:nvPr/>
        </p:nvGrpSpPr>
        <p:grpSpPr>
          <a:xfrm>
            <a:off x="611186" y="2852733"/>
            <a:ext cx="8137530" cy="1834634"/>
            <a:chOff x="0" y="-1"/>
            <a:chExt cx="8137528" cy="1834632"/>
          </a:xfrm>
        </p:grpSpPr>
        <p:sp>
          <p:nvSpPr>
            <p:cNvPr id="276" name="Shape 281"/>
            <p:cNvSpPr/>
            <p:nvPr/>
          </p:nvSpPr>
          <p:spPr>
            <a:xfrm>
              <a:off x="73022" y="720725"/>
              <a:ext cx="100806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</a:t>
              </a:r>
            </a:p>
          </p:txBody>
        </p:sp>
        <p:sp>
          <p:nvSpPr>
            <p:cNvPr id="277" name="Shape 282"/>
            <p:cNvSpPr/>
            <p:nvPr/>
          </p:nvSpPr>
          <p:spPr>
            <a:xfrm>
              <a:off x="3889376" y="720725"/>
              <a:ext cx="410369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qualities not often seen</a:t>
              </a:r>
            </a:p>
          </p:txBody>
        </p:sp>
        <p:sp>
          <p:nvSpPr>
            <p:cNvPr id="278" name="Shape 283"/>
            <p:cNvSpPr/>
            <p:nvPr/>
          </p:nvSpPr>
          <p:spPr>
            <a:xfrm>
              <a:off x="73024" y="-2"/>
              <a:ext cx="806450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is an individual with strong motivation, will,</a:t>
              </a:r>
            </a:p>
          </p:txBody>
        </p:sp>
        <p:sp>
          <p:nvSpPr>
            <p:cNvPr id="279" name="Shape 284"/>
            <p:cNvSpPr/>
            <p:nvPr/>
          </p:nvSpPr>
          <p:spPr>
            <a:xfrm>
              <a:off x="0" y="1439864"/>
              <a:ext cx="396081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members of his race.</a:t>
              </a:r>
            </a:p>
          </p:txBody>
        </p:sp>
      </p:grpSp>
      <p:sp>
        <p:nvSpPr>
          <p:cNvPr id="281" name="Shape 286"/>
          <p:cNvSpPr/>
          <p:nvPr/>
        </p:nvSpPr>
        <p:spPr>
          <a:xfrm>
            <a:off x="6264275" y="2852734"/>
            <a:ext cx="2879725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perseverance</a:t>
            </a:r>
          </a:p>
        </p:txBody>
      </p:sp>
      <p:grpSp>
        <p:nvGrpSpPr>
          <p:cNvPr id="286" name="Group 291"/>
          <p:cNvGrpSpPr/>
          <p:nvPr/>
        </p:nvGrpSpPr>
        <p:grpSpPr>
          <a:xfrm>
            <a:off x="611185" y="2852734"/>
            <a:ext cx="8532819" cy="2444383"/>
            <a:chOff x="0" y="0"/>
            <a:chExt cx="8532818" cy="2444381"/>
          </a:xfrm>
        </p:grpSpPr>
        <p:sp>
          <p:nvSpPr>
            <p:cNvPr id="282" name="Shape 287"/>
            <p:cNvSpPr/>
            <p:nvPr/>
          </p:nvSpPr>
          <p:spPr>
            <a:xfrm>
              <a:off x="73023" y="720725"/>
              <a:ext cx="7775583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the ability to assess the likelihood of</a:t>
              </a:r>
            </a:p>
          </p:txBody>
        </p:sp>
        <p:sp>
          <p:nvSpPr>
            <p:cNvPr id="283" name="Shape 288"/>
            <p:cNvSpPr/>
            <p:nvPr/>
          </p:nvSpPr>
          <p:spPr>
            <a:xfrm>
              <a:off x="73024" y="-1"/>
              <a:ext cx="561658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was work that required immense</a:t>
              </a:r>
            </a:p>
          </p:txBody>
        </p:sp>
        <p:sp>
          <p:nvSpPr>
            <p:cNvPr id="284" name="Shape 289"/>
            <p:cNvSpPr/>
            <p:nvPr/>
          </p:nvSpPr>
          <p:spPr>
            <a:xfrm>
              <a:off x="4789488" y="2160590"/>
              <a:ext cx="3743330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Marcus Luttrell, </a:t>
              </a:r>
              <a:r>
                <a:rPr i="1"/>
                <a:t>Lone Survivor</a:t>
              </a:r>
            </a:p>
          </p:txBody>
        </p:sp>
        <p:sp>
          <p:nvSpPr>
            <p:cNvPr id="285" name="Shape 290"/>
            <p:cNvSpPr/>
            <p:nvPr/>
          </p:nvSpPr>
          <p:spPr>
            <a:xfrm>
              <a:off x="-1" y="1439865"/>
              <a:ext cx="619284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actually finding the guy who mattered. </a:t>
              </a:r>
            </a:p>
          </p:txBody>
        </p:sp>
      </p:grpSp>
      <p:sp>
        <p:nvSpPr>
          <p:cNvPr id="287" name="Shape 292"/>
          <p:cNvSpPr/>
          <p:nvPr/>
        </p:nvSpPr>
        <p:spPr>
          <a:xfrm>
            <a:off x="3254616" y="4811052"/>
            <a:ext cx="5635539" cy="296076"/>
          </a:xfrm>
          <a:prstGeom prst="rect">
            <a:avLst/>
          </a:prstGeom>
          <a:solidFill>
            <a:srgbClr val="B16D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2100">
                <a:solidFill>
                  <a:srgbClr val="0A040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David Pesci,</a:t>
            </a:r>
            <a:r>
              <a:rPr i="1"/>
              <a:t> Amistad: The Thunder of Freedom</a:t>
            </a:r>
          </a:p>
        </p:txBody>
      </p:sp>
      <p:pic>
        <p:nvPicPr>
          <p:cNvPr id="28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7357" y="299976"/>
            <a:ext cx="3445760" cy="11037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xit" nodeType="clickEffect" presetSubtype="2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xit" nodeType="clickEffect" presetSubtype="2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8" grpId="3"/>
      <p:bldP build="whole" bldLvl="1" animBg="1" rev="0" advAuto="0" spid="286" grpId="15"/>
      <p:bldP build="whole" bldLvl="1" animBg="1" rev="0" advAuto="0" spid="275" grpId="8"/>
      <p:bldP build="whole" bldLvl="1" animBg="1" rev="0" advAuto="0" spid="280" grpId="13"/>
      <p:bldP build="whole" bldLvl="1" animBg="1" rev="0" advAuto="0" spid="275" grpId="10"/>
      <p:bldP build="whole" bldLvl="1" animBg="1" rev="0" advAuto="0" spid="274" grpId="5"/>
      <p:bldP build="whole" bldLvl="1" animBg="1" rev="0" advAuto="0" spid="281" grpId="14"/>
      <p:bldP build="whole" bldLvl="1" animBg="1" rev="0" advAuto="0" spid="274" grpId="7"/>
      <p:bldP build="whole" bldLvl="1" animBg="1" rev="0" advAuto="0" spid="259" grpId="16"/>
      <p:bldP build="whole" bldLvl="1" animBg="1" rev="0" advAuto="0" spid="269" grpId="4"/>
      <p:bldP build="whole" bldLvl="1" animBg="1" rev="0" advAuto="0" spid="287" grpId="11"/>
      <p:bldP build="whole" bldLvl="1" animBg="1" rev="0" advAuto="0" spid="269" grpId="6"/>
      <p:bldP build="whole" bldLvl="1" animBg="1" rev="0" advAuto="0" spid="287" grpId="12"/>
      <p:bldP build="whole" bldLvl="1" animBg="1" rev="0" advAuto="0" spid="261" grpId="2"/>
      <p:bldP build="whole" bldLvl="1" animBg="1" rev="0" advAuto="0" spid="268" grpId="1"/>
      <p:bldP build="whole" bldLvl="1" animBg="1" rev="0" advAuto="0" spid="280" grpId="9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4"/>
          <p:cNvSpPr txBox="1"/>
          <p:nvPr/>
        </p:nvSpPr>
        <p:spPr>
          <a:xfrm>
            <a:off x="3779837" y="-1"/>
            <a:ext cx="536416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Replete: full of; stuffed 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overloaded, sated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bereft of, lacking</a:t>
            </a:r>
          </a:p>
        </p:txBody>
      </p:sp>
      <p:sp>
        <p:nvSpPr>
          <p:cNvPr id="291" name="Shape 295"/>
          <p:cNvSpPr txBox="1"/>
          <p:nvPr/>
        </p:nvSpPr>
        <p:spPr>
          <a:xfrm>
            <a:off x="468311" y="5949948"/>
            <a:ext cx="7969517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“replete”  will appear once in every 2,763   pages of text.</a:t>
            </a:r>
          </a:p>
        </p:txBody>
      </p:sp>
      <p:sp>
        <p:nvSpPr>
          <p:cNvPr id="292" name="Shape 296"/>
          <p:cNvSpPr/>
          <p:nvPr/>
        </p:nvSpPr>
        <p:spPr>
          <a:xfrm>
            <a:off x="539750" y="3716337"/>
            <a:ext cx="1727200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replete,</a:t>
            </a:r>
          </a:p>
        </p:txBody>
      </p:sp>
      <p:grpSp>
        <p:nvGrpSpPr>
          <p:cNvPr id="297" name="Group 301"/>
          <p:cNvGrpSpPr/>
          <p:nvPr/>
        </p:nvGrpSpPr>
        <p:grpSpPr>
          <a:xfrm>
            <a:off x="468311" y="2205033"/>
            <a:ext cx="8207380" cy="3092084"/>
            <a:chOff x="0" y="-1"/>
            <a:chExt cx="8207378" cy="3092082"/>
          </a:xfrm>
        </p:grpSpPr>
        <p:sp>
          <p:nvSpPr>
            <p:cNvPr id="293" name="Shape 297"/>
            <p:cNvSpPr/>
            <p:nvPr/>
          </p:nvSpPr>
          <p:spPr>
            <a:xfrm>
              <a:off x="-1" y="792162"/>
              <a:ext cx="820738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 his chair like some huge overstuffed grub, </a:t>
              </a:r>
            </a:p>
          </p:txBody>
        </p:sp>
        <p:sp>
          <p:nvSpPr>
            <p:cNvPr id="294" name="Shape 298"/>
            <p:cNvSpPr/>
            <p:nvPr/>
          </p:nvSpPr>
          <p:spPr>
            <a:xfrm>
              <a:off x="1800224" y="1511300"/>
              <a:ext cx="611981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comatose, unable to move or speak.</a:t>
              </a:r>
            </a:p>
          </p:txBody>
        </p:sp>
        <p:sp>
          <p:nvSpPr>
            <p:cNvPr id="295" name="Shape 299"/>
            <p:cNvSpPr/>
            <p:nvPr/>
          </p:nvSpPr>
          <p:spPr>
            <a:xfrm>
              <a:off x="71435" y="-2"/>
              <a:ext cx="813594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She glared at Bruce Bogtrotter who was sitting</a:t>
              </a:r>
            </a:p>
          </p:txBody>
        </p:sp>
        <p:sp>
          <p:nvSpPr>
            <p:cNvPr id="296" name="Shape 300"/>
            <p:cNvSpPr/>
            <p:nvPr/>
          </p:nvSpPr>
          <p:spPr>
            <a:xfrm>
              <a:off x="3382962" y="2808290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</p:grpSp>
      <p:sp>
        <p:nvSpPr>
          <p:cNvPr id="298" name="Shape 303"/>
          <p:cNvSpPr/>
          <p:nvPr/>
        </p:nvSpPr>
        <p:spPr>
          <a:xfrm>
            <a:off x="1042987" y="2349499"/>
            <a:ext cx="1727201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Replete,</a:t>
            </a:r>
          </a:p>
        </p:txBody>
      </p:sp>
      <p:grpSp>
        <p:nvGrpSpPr>
          <p:cNvPr id="302" name="Group 307"/>
          <p:cNvGrpSpPr/>
          <p:nvPr/>
        </p:nvGrpSpPr>
        <p:grpSpPr>
          <a:xfrm>
            <a:off x="936620" y="2349497"/>
            <a:ext cx="7954973" cy="2084021"/>
            <a:chOff x="-1" y="-1"/>
            <a:chExt cx="7954971" cy="2084019"/>
          </a:xfrm>
        </p:grpSpPr>
        <p:sp>
          <p:nvSpPr>
            <p:cNvPr id="299" name="Shape 304"/>
            <p:cNvSpPr/>
            <p:nvPr/>
          </p:nvSpPr>
          <p:spPr>
            <a:xfrm>
              <a:off x="-2" y="1079500"/>
              <a:ext cx="284321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faces to the sky. </a:t>
              </a:r>
            </a:p>
          </p:txBody>
        </p:sp>
        <p:sp>
          <p:nvSpPr>
            <p:cNvPr id="300" name="Shape 305"/>
            <p:cNvSpPr/>
            <p:nvPr/>
          </p:nvSpPr>
          <p:spPr>
            <a:xfrm>
              <a:off x="1835150" y="-2"/>
              <a:ext cx="611982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they stretched out ono their back, </a:t>
              </a:r>
            </a:p>
          </p:txBody>
        </p:sp>
        <p:sp>
          <p:nvSpPr>
            <p:cNvPr id="301" name="Shape 306"/>
            <p:cNvSpPr/>
            <p:nvPr/>
          </p:nvSpPr>
          <p:spPr>
            <a:xfrm>
              <a:off x="2698750" y="1800227"/>
              <a:ext cx="4249744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Nora Roberts, </a:t>
              </a:r>
              <a:r>
                <a:rPr i="1"/>
                <a:t>Blood Brothers</a:t>
              </a:r>
            </a:p>
          </p:txBody>
        </p:sp>
      </p:grpSp>
      <p:sp>
        <p:nvSpPr>
          <p:cNvPr id="303" name="Shape 308"/>
          <p:cNvSpPr/>
          <p:nvPr/>
        </p:nvSpPr>
        <p:spPr>
          <a:xfrm>
            <a:off x="2555875" y="2997199"/>
            <a:ext cx="172720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replete</a:t>
            </a:r>
          </a:p>
        </p:txBody>
      </p:sp>
      <p:grpSp>
        <p:nvGrpSpPr>
          <p:cNvPr id="308" name="Group 313"/>
          <p:cNvGrpSpPr/>
          <p:nvPr/>
        </p:nvGrpSpPr>
        <p:grpSpPr>
          <a:xfrm>
            <a:off x="468309" y="2205033"/>
            <a:ext cx="8207382" cy="1723658"/>
            <a:chOff x="0" y="-1"/>
            <a:chExt cx="8207381" cy="1723656"/>
          </a:xfrm>
        </p:grpSpPr>
        <p:sp>
          <p:nvSpPr>
            <p:cNvPr id="304" name="Shape 309"/>
            <p:cNvSpPr/>
            <p:nvPr/>
          </p:nvSpPr>
          <p:spPr>
            <a:xfrm>
              <a:off x="-1" y="792162"/>
              <a:ext cx="215900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their cabins</a:t>
              </a:r>
            </a:p>
          </p:txBody>
        </p:sp>
        <p:sp>
          <p:nvSpPr>
            <p:cNvPr id="305" name="Shape 310"/>
            <p:cNvSpPr/>
            <p:nvPr/>
          </p:nvSpPr>
          <p:spPr>
            <a:xfrm>
              <a:off x="3743326" y="792162"/>
              <a:ext cx="201612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with luxury.</a:t>
              </a:r>
            </a:p>
          </p:txBody>
        </p:sp>
        <p:sp>
          <p:nvSpPr>
            <p:cNvPr id="306" name="Shape 311"/>
            <p:cNvSpPr/>
            <p:nvPr/>
          </p:nvSpPr>
          <p:spPr>
            <a:xfrm>
              <a:off x="71435" y="-2"/>
              <a:ext cx="813594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Our steamers have won an enviable reputation for</a:t>
              </a:r>
            </a:p>
          </p:txBody>
        </p:sp>
        <p:sp>
          <p:nvSpPr>
            <p:cNvPr id="307" name="Shape 312"/>
            <p:cNvSpPr/>
            <p:nvPr/>
          </p:nvSpPr>
          <p:spPr>
            <a:xfrm>
              <a:off x="4032251" y="1439864"/>
              <a:ext cx="309721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Virginia Wolfe, </a:t>
              </a:r>
              <a:r>
                <a:rPr i="1"/>
                <a:t>The Wave</a:t>
              </a:r>
            </a:p>
          </p:txBody>
        </p:sp>
      </p:grpSp>
      <p:sp>
        <p:nvSpPr>
          <p:cNvPr id="309" name="Shape 314"/>
          <p:cNvSpPr/>
          <p:nvPr/>
        </p:nvSpPr>
        <p:spPr>
          <a:xfrm>
            <a:off x="6935785" y="3194124"/>
            <a:ext cx="1727203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replete</a:t>
            </a:r>
          </a:p>
        </p:txBody>
      </p:sp>
      <p:grpSp>
        <p:nvGrpSpPr>
          <p:cNvPr id="314" name="Group 319"/>
          <p:cNvGrpSpPr/>
          <p:nvPr/>
        </p:nvGrpSpPr>
        <p:grpSpPr>
          <a:xfrm>
            <a:off x="684211" y="2420933"/>
            <a:ext cx="8207382" cy="3092084"/>
            <a:chOff x="0" y="-1"/>
            <a:chExt cx="8207381" cy="3092082"/>
          </a:xfrm>
        </p:grpSpPr>
        <p:sp>
          <p:nvSpPr>
            <p:cNvPr id="310" name="Shape 315"/>
            <p:cNvSpPr/>
            <p:nvPr/>
          </p:nvSpPr>
          <p:spPr>
            <a:xfrm>
              <a:off x="0" y="792162"/>
              <a:ext cx="648017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 neatly scripted version of the calamity, </a:t>
              </a:r>
            </a:p>
          </p:txBody>
        </p:sp>
        <p:sp>
          <p:nvSpPr>
            <p:cNvPr id="311" name="Shape 316"/>
            <p:cNvSpPr/>
            <p:nvPr/>
          </p:nvSpPr>
          <p:spPr>
            <a:xfrm>
              <a:off x="0" y="1584328"/>
              <a:ext cx="403225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with villains and heroes.</a:t>
              </a:r>
            </a:p>
          </p:txBody>
        </p:sp>
        <p:sp>
          <p:nvSpPr>
            <p:cNvPr id="312" name="Shape 317"/>
            <p:cNvSpPr/>
            <p:nvPr/>
          </p:nvSpPr>
          <p:spPr>
            <a:xfrm>
              <a:off x="71436" y="-2"/>
              <a:ext cx="813594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throng or reporters, mostly Japanese, wanted</a:t>
              </a:r>
            </a:p>
          </p:txBody>
        </p:sp>
        <p:sp>
          <p:nvSpPr>
            <p:cNvPr id="313" name="Shape 318"/>
            <p:cNvSpPr/>
            <p:nvPr/>
          </p:nvSpPr>
          <p:spPr>
            <a:xfrm>
              <a:off x="3382962" y="2808290"/>
              <a:ext cx="374491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Jon Krakauer, </a:t>
              </a:r>
              <a:r>
                <a:rPr i="1"/>
                <a:t>Into Thin Air</a:t>
              </a:r>
            </a:p>
          </p:txBody>
        </p:sp>
      </p:grpSp>
      <p:pic>
        <p:nvPicPr>
          <p:cNvPr id="31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267" y="153838"/>
            <a:ext cx="2658167" cy="17236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2" grpId="7"/>
      <p:bldP build="whole" bldLvl="1" animBg="1" rev="0" advAuto="0" spid="297" grpId="1"/>
      <p:bldP build="whole" bldLvl="1" animBg="1" rev="0" advAuto="0" spid="309" grpId="12"/>
      <p:bldP build="whole" bldLvl="1" animBg="1" rev="0" advAuto="0" spid="298" grpId="4"/>
      <p:bldP build="whole" bldLvl="1" animBg="1" rev="0" advAuto="0" spid="292" grpId="2"/>
      <p:bldP build="whole" bldLvl="1" animBg="1" rev="0" advAuto="0" spid="298" grpId="6"/>
      <p:bldP build="whole" bldLvl="1" animBg="1" rev="0" advAuto="0" spid="297" grpId="3"/>
      <p:bldP build="whole" bldLvl="1" animBg="1" rev="0" advAuto="0" spid="303" grpId="8"/>
      <p:bldP build="whole" bldLvl="1" animBg="1" rev="0" advAuto="0" spid="290" grpId="14"/>
      <p:bldP build="whole" bldLvl="1" animBg="1" rev="0" advAuto="0" spid="314" grpId="13"/>
      <p:bldP build="whole" bldLvl="1" animBg="1" rev="0" advAuto="0" spid="308" grpId="9"/>
      <p:bldP build="whole" bldLvl="1" animBg="1" rev="0" advAuto="0" spid="308" grpId="11"/>
      <p:bldP build="whole" bldLvl="1" animBg="1" rev="0" advAuto="0" spid="302" grpId="5"/>
      <p:bldP build="whole" bldLvl="1" animBg="1" rev="0" advAuto="0" spid="303" grpId="1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21"/>
          <p:cNvSpPr txBox="1"/>
          <p:nvPr/>
        </p:nvSpPr>
        <p:spPr>
          <a:xfrm>
            <a:off x="3779837" y="-1"/>
            <a:ext cx="536416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Diabolical: of the devil    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devilish, hellish, evil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heavenly, godly</a:t>
            </a:r>
          </a:p>
        </p:txBody>
      </p:sp>
      <p:sp>
        <p:nvSpPr>
          <p:cNvPr id="318" name="Shape 322"/>
          <p:cNvSpPr txBox="1"/>
          <p:nvPr/>
        </p:nvSpPr>
        <p:spPr>
          <a:xfrm>
            <a:off x="468311" y="5949948"/>
            <a:ext cx="809665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“diabolical”  will appear once in every 1,981 pages of text.</a:t>
            </a:r>
          </a:p>
        </p:txBody>
      </p:sp>
      <p:sp>
        <p:nvSpPr>
          <p:cNvPr id="319" name="Shape 323"/>
          <p:cNvSpPr/>
          <p:nvPr/>
        </p:nvSpPr>
        <p:spPr>
          <a:xfrm>
            <a:off x="5292725" y="2349499"/>
            <a:ext cx="194310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diabolical</a:t>
            </a:r>
          </a:p>
        </p:txBody>
      </p:sp>
      <p:grpSp>
        <p:nvGrpSpPr>
          <p:cNvPr id="324" name="Group 328"/>
          <p:cNvGrpSpPr/>
          <p:nvPr/>
        </p:nvGrpSpPr>
        <p:grpSpPr>
          <a:xfrm>
            <a:off x="539749" y="1700208"/>
            <a:ext cx="7704143" cy="2372946"/>
            <a:chOff x="0" y="-1"/>
            <a:chExt cx="7704143" cy="2372944"/>
          </a:xfrm>
        </p:grpSpPr>
        <p:sp>
          <p:nvSpPr>
            <p:cNvPr id="320" name="Shape 324"/>
            <p:cNvSpPr/>
            <p:nvPr/>
          </p:nvSpPr>
          <p:spPr>
            <a:xfrm>
              <a:off x="0" y="1296989"/>
              <a:ext cx="770414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gaze was moving slowly among the rows.</a:t>
              </a:r>
            </a:p>
          </p:txBody>
        </p:sp>
        <p:sp>
          <p:nvSpPr>
            <p:cNvPr id="321" name="Shape 325"/>
            <p:cNvSpPr/>
            <p:nvPr/>
          </p:nvSpPr>
          <p:spPr>
            <a:xfrm>
              <a:off x="0" y="-2"/>
              <a:ext cx="763270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Trunchbull had returned to her place in </a:t>
              </a:r>
            </a:p>
          </p:txBody>
        </p:sp>
        <p:sp>
          <p:nvSpPr>
            <p:cNvPr id="322" name="Shape 326"/>
            <p:cNvSpPr/>
            <p:nvPr/>
          </p:nvSpPr>
          <p:spPr>
            <a:xfrm>
              <a:off x="3024187" y="2089152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  <p:sp>
          <p:nvSpPr>
            <p:cNvPr id="323" name="Shape 327"/>
            <p:cNvSpPr/>
            <p:nvPr/>
          </p:nvSpPr>
          <p:spPr>
            <a:xfrm>
              <a:off x="-1" y="649287"/>
              <a:ext cx="482441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front of the class, and her </a:t>
              </a:r>
            </a:p>
          </p:txBody>
        </p:sp>
      </p:grpSp>
      <p:sp>
        <p:nvSpPr>
          <p:cNvPr id="325" name="Shape 330"/>
          <p:cNvSpPr/>
          <p:nvPr/>
        </p:nvSpPr>
        <p:spPr>
          <a:xfrm>
            <a:off x="3924300" y="2420934"/>
            <a:ext cx="194310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diabolical</a:t>
            </a:r>
          </a:p>
        </p:txBody>
      </p:sp>
      <p:grpSp>
        <p:nvGrpSpPr>
          <p:cNvPr id="329" name="Group 334"/>
          <p:cNvGrpSpPr/>
          <p:nvPr/>
        </p:nvGrpSpPr>
        <p:grpSpPr>
          <a:xfrm>
            <a:off x="1619248" y="2420934"/>
            <a:ext cx="6408743" cy="1652219"/>
            <a:chOff x="0" y="0"/>
            <a:chExt cx="6408742" cy="1652218"/>
          </a:xfrm>
        </p:grpSpPr>
        <p:sp>
          <p:nvSpPr>
            <p:cNvPr id="326" name="Shape 331"/>
            <p:cNvSpPr/>
            <p:nvPr/>
          </p:nvSpPr>
          <p:spPr>
            <a:xfrm>
              <a:off x="-1" y="-1"/>
              <a:ext cx="230346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That was his</a:t>
              </a:r>
            </a:p>
          </p:txBody>
        </p:sp>
        <p:sp>
          <p:nvSpPr>
            <p:cNvPr id="327" name="Shape 332"/>
            <p:cNvSpPr/>
            <p:nvPr/>
          </p:nvSpPr>
          <p:spPr>
            <a:xfrm>
              <a:off x="1944687" y="1368427"/>
              <a:ext cx="4464055" cy="283791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James Patterson,  </a:t>
              </a:r>
              <a:r>
                <a:rPr i="1"/>
                <a:t>Kiss the Girls</a:t>
              </a:r>
            </a:p>
          </p:txBody>
        </p:sp>
        <p:sp>
          <p:nvSpPr>
            <p:cNvPr id="328" name="Shape 333"/>
            <p:cNvSpPr/>
            <p:nvPr/>
          </p:nvSpPr>
          <p:spPr>
            <a:xfrm>
              <a:off x="4248151" y="-1"/>
              <a:ext cx="129540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secret. </a:t>
              </a:r>
            </a:p>
          </p:txBody>
        </p:sp>
      </p:grpSp>
      <p:sp>
        <p:nvSpPr>
          <p:cNvPr id="330" name="Shape 335"/>
          <p:cNvSpPr/>
          <p:nvPr/>
        </p:nvSpPr>
        <p:spPr>
          <a:xfrm>
            <a:off x="539750" y="2276474"/>
            <a:ext cx="194310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diabolical</a:t>
            </a:r>
          </a:p>
        </p:txBody>
      </p:sp>
      <p:grpSp>
        <p:nvGrpSpPr>
          <p:cNvPr id="334" name="Group 339"/>
          <p:cNvGrpSpPr/>
          <p:nvPr/>
        </p:nvGrpSpPr>
        <p:grpSpPr>
          <a:xfrm>
            <a:off x="539749" y="1700208"/>
            <a:ext cx="7416805" cy="2372946"/>
            <a:chOff x="0" y="-1"/>
            <a:chExt cx="7416804" cy="2372944"/>
          </a:xfrm>
        </p:grpSpPr>
        <p:sp>
          <p:nvSpPr>
            <p:cNvPr id="331" name="Shape 336"/>
            <p:cNvSpPr/>
            <p:nvPr/>
          </p:nvSpPr>
          <p:spPr>
            <a:xfrm>
              <a:off x="0" y="-2"/>
              <a:ext cx="6408743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After approximately fifteen minutes, the</a:t>
              </a:r>
            </a:p>
          </p:txBody>
        </p:sp>
        <p:sp>
          <p:nvSpPr>
            <p:cNvPr id="332" name="Shape 337"/>
            <p:cNvSpPr/>
            <p:nvPr/>
          </p:nvSpPr>
          <p:spPr>
            <a:xfrm>
              <a:off x="3024187" y="2089152"/>
              <a:ext cx="4176718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Markus Zusak, </a:t>
              </a:r>
              <a:r>
                <a:rPr i="1"/>
                <a:t>The Book Thief</a:t>
              </a:r>
            </a:p>
          </p:txBody>
        </p:sp>
        <p:sp>
          <p:nvSpPr>
            <p:cNvPr id="333" name="Shape 338"/>
            <p:cNvSpPr/>
            <p:nvPr/>
          </p:nvSpPr>
          <p:spPr>
            <a:xfrm>
              <a:off x="1944687" y="576262"/>
              <a:ext cx="547211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plan bore its fruit, so to speak. </a:t>
              </a:r>
            </a:p>
          </p:txBody>
        </p:sp>
      </p:grpSp>
      <p:sp>
        <p:nvSpPr>
          <p:cNvPr id="335" name="Shape 340"/>
          <p:cNvSpPr/>
          <p:nvPr/>
        </p:nvSpPr>
        <p:spPr>
          <a:xfrm>
            <a:off x="539748" y="3068634"/>
            <a:ext cx="165576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diabolic</a:t>
            </a:r>
          </a:p>
        </p:txBody>
      </p:sp>
      <p:grpSp>
        <p:nvGrpSpPr>
          <p:cNvPr id="340" name="Group 345"/>
          <p:cNvGrpSpPr/>
          <p:nvPr/>
        </p:nvGrpSpPr>
        <p:grpSpPr>
          <a:xfrm>
            <a:off x="539747" y="1700208"/>
            <a:ext cx="7920045" cy="2372946"/>
            <a:chOff x="0" y="-1"/>
            <a:chExt cx="7920044" cy="2372944"/>
          </a:xfrm>
        </p:grpSpPr>
        <p:sp>
          <p:nvSpPr>
            <p:cNvPr id="336" name="Shape 341"/>
            <p:cNvSpPr/>
            <p:nvPr/>
          </p:nvSpPr>
          <p:spPr>
            <a:xfrm>
              <a:off x="1655762" y="1368427"/>
              <a:ext cx="5832482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violence from every horse he rode.</a:t>
              </a:r>
            </a:p>
          </p:txBody>
        </p:sp>
        <p:sp>
          <p:nvSpPr>
            <p:cNvPr id="337" name="Shape 342"/>
            <p:cNvSpPr/>
            <p:nvPr/>
          </p:nvSpPr>
          <p:spPr>
            <a:xfrm>
              <a:off x="0" y="-2"/>
              <a:ext cx="763270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was a kind of elemental force, a primitive </a:t>
              </a:r>
            </a:p>
          </p:txBody>
        </p:sp>
        <p:sp>
          <p:nvSpPr>
            <p:cNvPr id="338" name="Shape 343"/>
            <p:cNvSpPr/>
            <p:nvPr/>
          </p:nvSpPr>
          <p:spPr>
            <a:xfrm>
              <a:off x="3024188" y="2089152"/>
              <a:ext cx="489585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Hal Borland, </a:t>
              </a:r>
              <a:r>
                <a:rPr i="1"/>
                <a:t>When the Legends Die</a:t>
              </a:r>
            </a:p>
          </p:txBody>
        </p:sp>
        <p:sp>
          <p:nvSpPr>
            <p:cNvPr id="339" name="Shape 344"/>
            <p:cNvSpPr/>
            <p:nvPr/>
          </p:nvSpPr>
          <p:spPr>
            <a:xfrm>
              <a:off x="-1" y="649287"/>
              <a:ext cx="748824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scourge and a raw challenge that summoned</a:t>
              </a:r>
            </a:p>
          </p:txBody>
        </p:sp>
      </p:grpSp>
      <p:pic>
        <p:nvPicPr>
          <p:cNvPr id="34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941" y="249932"/>
            <a:ext cx="1625601" cy="1498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5" grpId="12"/>
      <p:bldP build="whole" bldLvl="1" animBg="1" rev="0" advAuto="0" spid="329" grpId="7"/>
      <p:bldP build="whole" bldLvl="1" animBg="1" rev="0" advAuto="0" spid="325" grpId="4"/>
      <p:bldP build="whole" bldLvl="1" animBg="1" rev="0" advAuto="0" spid="325" grpId="6"/>
      <p:bldP build="whole" bldLvl="1" animBg="1" rev="0" advAuto="0" spid="340" grpId="13"/>
      <p:bldP build="whole" bldLvl="1" animBg="1" rev="0" advAuto="0" spid="324" grpId="1"/>
      <p:bldP build="whole" bldLvl="1" animBg="1" rev="0" advAuto="0" spid="324" grpId="3"/>
      <p:bldP build="whole" bldLvl="1" animBg="1" rev="0" advAuto="0" spid="330" grpId="8"/>
      <p:bldP build="whole" bldLvl="1" animBg="1" rev="0" advAuto="0" spid="334" grpId="9"/>
      <p:bldP build="whole" bldLvl="1" animBg="1" rev="0" advAuto="0" spid="330" grpId="10"/>
      <p:bldP build="whole" bldLvl="1" animBg="1" rev="0" advAuto="0" spid="319" grpId="2"/>
      <p:bldP build="whole" bldLvl="1" animBg="1" rev="0" advAuto="0" spid="334" grpId="11"/>
      <p:bldP build="whole" bldLvl="1" animBg="1" rev="0" advAuto="0" spid="329" grpId="5"/>
      <p:bldP build="whole" bldLvl="1" animBg="1" rev="0" advAuto="0" spid="317" grpId="1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7"/>
          <p:cNvSpPr txBox="1"/>
          <p:nvPr/>
        </p:nvSpPr>
        <p:spPr>
          <a:xfrm>
            <a:off x="3779837" y="-1"/>
            <a:ext cx="536416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Plummet : to fall from a considerable height  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plunge, descend, dive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ascend, climb, catapult</a:t>
            </a:r>
          </a:p>
        </p:txBody>
      </p:sp>
      <p:sp>
        <p:nvSpPr>
          <p:cNvPr id="344" name="Shape 348"/>
          <p:cNvSpPr txBox="1"/>
          <p:nvPr/>
        </p:nvSpPr>
        <p:spPr>
          <a:xfrm>
            <a:off x="468311" y="5949948"/>
            <a:ext cx="8147106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“plummet”  will appear once in every 3,040   pages of text.</a:t>
            </a:r>
          </a:p>
        </p:txBody>
      </p:sp>
      <p:sp>
        <p:nvSpPr>
          <p:cNvPr id="345" name="Shape 349"/>
          <p:cNvSpPr/>
          <p:nvPr/>
        </p:nvSpPr>
        <p:spPr>
          <a:xfrm>
            <a:off x="4284662" y="2852734"/>
            <a:ext cx="2447929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plummeted</a:t>
            </a:r>
          </a:p>
        </p:txBody>
      </p:sp>
      <p:grpSp>
        <p:nvGrpSpPr>
          <p:cNvPr id="351" name="Group 355"/>
          <p:cNvGrpSpPr/>
          <p:nvPr/>
        </p:nvGrpSpPr>
        <p:grpSpPr>
          <a:xfrm>
            <a:off x="611186" y="2205036"/>
            <a:ext cx="8064505" cy="3307981"/>
            <a:chOff x="0" y="0"/>
            <a:chExt cx="8064503" cy="3307980"/>
          </a:xfrm>
        </p:grpSpPr>
        <p:sp>
          <p:nvSpPr>
            <p:cNvPr id="346" name="Shape 350"/>
            <p:cNvSpPr/>
            <p:nvPr/>
          </p:nvSpPr>
          <p:spPr>
            <a:xfrm>
              <a:off x="-1" y="1368425"/>
              <a:ext cx="792162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hit the floor and bounced like a softball.</a:t>
              </a:r>
            </a:p>
          </p:txBody>
        </p:sp>
        <p:sp>
          <p:nvSpPr>
            <p:cNvPr id="347" name="Shape 351"/>
            <p:cNvSpPr/>
            <p:nvPr/>
          </p:nvSpPr>
          <p:spPr>
            <a:xfrm>
              <a:off x="73024" y="0"/>
              <a:ext cx="7991480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He was a long way off the ground when she </a:t>
              </a:r>
            </a:p>
          </p:txBody>
        </p:sp>
        <p:sp>
          <p:nvSpPr>
            <p:cNvPr id="348" name="Shape 352"/>
            <p:cNvSpPr/>
            <p:nvPr/>
          </p:nvSpPr>
          <p:spPr>
            <a:xfrm>
              <a:off x="4968875" y="3024189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  <p:sp>
          <p:nvSpPr>
            <p:cNvPr id="349" name="Shape 353"/>
            <p:cNvSpPr/>
            <p:nvPr/>
          </p:nvSpPr>
          <p:spPr>
            <a:xfrm>
              <a:off x="73022" y="647700"/>
              <a:ext cx="360045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released him and he</a:t>
              </a:r>
            </a:p>
          </p:txBody>
        </p:sp>
        <p:sp>
          <p:nvSpPr>
            <p:cNvPr id="350" name="Shape 354"/>
            <p:cNvSpPr/>
            <p:nvPr/>
          </p:nvSpPr>
          <p:spPr>
            <a:xfrm>
              <a:off x="5976938" y="647700"/>
              <a:ext cx="208756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 earth and </a:t>
              </a:r>
            </a:p>
          </p:txBody>
        </p:sp>
      </p:grpSp>
      <p:sp>
        <p:nvSpPr>
          <p:cNvPr id="352" name="Shape 357"/>
          <p:cNvSpPr/>
          <p:nvPr/>
        </p:nvSpPr>
        <p:spPr>
          <a:xfrm>
            <a:off x="5651500" y="2133599"/>
            <a:ext cx="2447925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plummeting</a:t>
            </a:r>
          </a:p>
        </p:txBody>
      </p:sp>
      <p:grpSp>
        <p:nvGrpSpPr>
          <p:cNvPr id="356" name="Group 361"/>
          <p:cNvGrpSpPr/>
          <p:nvPr/>
        </p:nvGrpSpPr>
        <p:grpSpPr>
          <a:xfrm>
            <a:off x="684209" y="2133597"/>
            <a:ext cx="7272347" cy="2442795"/>
            <a:chOff x="-1" y="0"/>
            <a:chExt cx="7272346" cy="2442793"/>
          </a:xfrm>
        </p:grpSpPr>
        <p:sp>
          <p:nvSpPr>
            <p:cNvPr id="353" name="Shape 358"/>
            <p:cNvSpPr/>
            <p:nvPr/>
          </p:nvSpPr>
          <p:spPr>
            <a:xfrm>
              <a:off x="-2" y="-1"/>
              <a:ext cx="496888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They spun around each other,</a:t>
              </a:r>
            </a:p>
          </p:txBody>
        </p:sp>
        <p:sp>
          <p:nvSpPr>
            <p:cNvPr id="354" name="Shape 359"/>
            <p:cNvSpPr/>
            <p:nvPr/>
          </p:nvSpPr>
          <p:spPr>
            <a:xfrm>
              <a:off x="3887790" y="2159001"/>
              <a:ext cx="338455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Christpher Paolini, </a:t>
              </a:r>
              <a:r>
                <a:rPr i="1"/>
                <a:t>Brisingr</a:t>
              </a:r>
            </a:p>
          </p:txBody>
        </p:sp>
        <p:sp>
          <p:nvSpPr>
            <p:cNvPr id="355" name="Shape 360"/>
            <p:cNvSpPr/>
            <p:nvPr/>
          </p:nvSpPr>
          <p:spPr>
            <a:xfrm>
              <a:off x="71437" y="647700"/>
              <a:ext cx="7129472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toward the hard-flat-wing-crushing-ground.</a:t>
              </a:r>
            </a:p>
          </p:txBody>
        </p:sp>
      </p:grpSp>
      <p:sp>
        <p:nvSpPr>
          <p:cNvPr id="357" name="Shape 362"/>
          <p:cNvSpPr/>
          <p:nvPr/>
        </p:nvSpPr>
        <p:spPr>
          <a:xfrm>
            <a:off x="6227762" y="2205034"/>
            <a:ext cx="1871666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plummet</a:t>
            </a:r>
          </a:p>
        </p:txBody>
      </p:sp>
      <p:grpSp>
        <p:nvGrpSpPr>
          <p:cNvPr id="361" name="Group 366"/>
          <p:cNvGrpSpPr/>
          <p:nvPr/>
        </p:nvGrpSpPr>
        <p:grpSpPr>
          <a:xfrm>
            <a:off x="684209" y="2205033"/>
            <a:ext cx="7559682" cy="1723658"/>
            <a:chOff x="-1" y="-1"/>
            <a:chExt cx="7559680" cy="1723656"/>
          </a:xfrm>
        </p:grpSpPr>
        <p:sp>
          <p:nvSpPr>
            <p:cNvPr id="358" name="Shape 363"/>
            <p:cNvSpPr/>
            <p:nvPr/>
          </p:nvSpPr>
          <p:spPr>
            <a:xfrm>
              <a:off x="-2" y="-2"/>
              <a:ext cx="561658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All I knew was, if I fell, I’d probably </a:t>
              </a:r>
            </a:p>
          </p:txBody>
        </p:sp>
        <p:sp>
          <p:nvSpPr>
            <p:cNvPr id="359" name="Shape 364"/>
            <p:cNvSpPr/>
            <p:nvPr/>
          </p:nvSpPr>
          <p:spPr>
            <a:xfrm>
              <a:off x="3887788" y="1439864"/>
              <a:ext cx="36718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Marcus Luttrell, </a:t>
              </a:r>
              <a:r>
                <a:rPr i="1"/>
                <a:t>Lone Survivor</a:t>
              </a:r>
            </a:p>
          </p:txBody>
        </p:sp>
        <p:sp>
          <p:nvSpPr>
            <p:cNvPr id="360" name="Shape 365"/>
            <p:cNvSpPr/>
            <p:nvPr/>
          </p:nvSpPr>
          <p:spPr>
            <a:xfrm>
              <a:off x="-2" y="647700"/>
              <a:ext cx="554355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several hundred feet to my death.</a:t>
              </a:r>
            </a:p>
          </p:txBody>
        </p:sp>
      </p:grpSp>
      <p:sp>
        <p:nvSpPr>
          <p:cNvPr id="362" name="Shape 367"/>
          <p:cNvSpPr/>
          <p:nvPr/>
        </p:nvSpPr>
        <p:spPr>
          <a:xfrm>
            <a:off x="1116012" y="2205034"/>
            <a:ext cx="2447926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plummeted</a:t>
            </a:r>
          </a:p>
        </p:txBody>
      </p:sp>
      <p:grpSp>
        <p:nvGrpSpPr>
          <p:cNvPr id="367" name="Group 372"/>
          <p:cNvGrpSpPr/>
          <p:nvPr/>
        </p:nvGrpSpPr>
        <p:grpSpPr>
          <a:xfrm>
            <a:off x="611186" y="2205033"/>
            <a:ext cx="8208968" cy="1363295"/>
            <a:chOff x="0" y="-1"/>
            <a:chExt cx="8208967" cy="1363294"/>
          </a:xfrm>
        </p:grpSpPr>
        <p:sp>
          <p:nvSpPr>
            <p:cNvPr id="363" name="Shape 368"/>
            <p:cNvSpPr/>
            <p:nvPr/>
          </p:nvSpPr>
          <p:spPr>
            <a:xfrm>
              <a:off x="73024" y="-2"/>
              <a:ext cx="431803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I</a:t>
              </a:r>
            </a:p>
          </p:txBody>
        </p:sp>
        <p:sp>
          <p:nvSpPr>
            <p:cNvPr id="364" name="Shape 369"/>
            <p:cNvSpPr/>
            <p:nvPr/>
          </p:nvSpPr>
          <p:spPr>
            <a:xfrm>
              <a:off x="2808287" y="1079502"/>
              <a:ext cx="511175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Rick Riordan, </a:t>
              </a:r>
              <a:r>
                <a:rPr i="1"/>
                <a:t>The Battle of the Labyrinth</a:t>
              </a:r>
            </a:p>
          </p:txBody>
        </p:sp>
        <p:sp>
          <p:nvSpPr>
            <p:cNvPr id="365" name="Shape 370"/>
            <p:cNvSpPr/>
            <p:nvPr/>
          </p:nvSpPr>
          <p:spPr>
            <a:xfrm>
              <a:off x="2881312" y="-2"/>
              <a:ext cx="532765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toward the valley and the red</a:t>
              </a:r>
            </a:p>
          </p:txBody>
        </p:sp>
        <p:sp>
          <p:nvSpPr>
            <p:cNvPr id="366" name="Shape 371"/>
            <p:cNvSpPr/>
            <p:nvPr/>
          </p:nvSpPr>
          <p:spPr>
            <a:xfrm>
              <a:off x="0" y="647700"/>
              <a:ext cx="223202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rocks below. </a:t>
              </a:r>
            </a:p>
          </p:txBody>
        </p:sp>
      </p:grpSp>
      <p:pic>
        <p:nvPicPr>
          <p:cNvPr id="36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7439" y="331141"/>
            <a:ext cx="1625601" cy="15748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2" grpId="6"/>
      <p:bldP build="whole" bldLvl="1" animBg="1" rev="0" advAuto="0" spid="357" grpId="10"/>
      <p:bldP build="whole" bldLvl="1" animBg="1" rev="0" advAuto="0" spid="345" grpId="2"/>
      <p:bldP build="whole" bldLvl="1" animBg="1" rev="0" advAuto="0" spid="362" grpId="12"/>
      <p:bldP build="whole" bldLvl="1" animBg="1" rev="0" advAuto="0" spid="367" grpId="13"/>
      <p:bldP build="whole" bldLvl="1" animBg="1" rev="0" advAuto="0" spid="343" grpId="14"/>
      <p:bldP build="whole" bldLvl="1" animBg="1" rev="0" advAuto="0" spid="351" grpId="1"/>
      <p:bldP build="whole" bldLvl="1" animBg="1" rev="0" advAuto="0" spid="361" grpId="9"/>
      <p:bldP build="whole" bldLvl="1" animBg="1" rev="0" advAuto="0" spid="356" grpId="7"/>
      <p:bldP build="whole" bldLvl="1" animBg="1" rev="0" advAuto="0" spid="361" grpId="11"/>
      <p:bldP build="whole" bldLvl="1" animBg="1" rev="0" advAuto="0" spid="351" grpId="3"/>
      <p:bldP build="whole" bldLvl="1" animBg="1" rev="0" advAuto="0" spid="356" grpId="5"/>
      <p:bldP build="whole" bldLvl="1" animBg="1" rev="0" advAuto="0" spid="352" grpId="4"/>
      <p:bldP build="whole" bldLvl="1" animBg="1" rev="0" advAuto="0" spid="357" grpId="8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4"/>
          <p:cNvSpPr txBox="1"/>
          <p:nvPr/>
        </p:nvSpPr>
        <p:spPr>
          <a:xfrm>
            <a:off x="3309937" y="-159301"/>
            <a:ext cx="5292729" cy="2484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Demure: shy and modest; to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shrink away in shyness and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modesty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modest, sedate, decorous, 	diffident, prim, soft-spoken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brash, immodest, flamboyant,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aggressive, grandiose, boastful,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boisterous</a:t>
            </a:r>
          </a:p>
        </p:txBody>
      </p:sp>
      <p:sp>
        <p:nvSpPr>
          <p:cNvPr id="371" name="Shape 375"/>
          <p:cNvSpPr txBox="1"/>
          <p:nvPr/>
        </p:nvSpPr>
        <p:spPr>
          <a:xfrm>
            <a:off x="592135" y="6113462"/>
            <a:ext cx="770285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demure</a:t>
            </a:r>
            <a:r>
              <a:t> will appear once in every 1,483 pages of text.</a:t>
            </a:r>
          </a:p>
        </p:txBody>
      </p:sp>
      <p:sp>
        <p:nvSpPr>
          <p:cNvPr id="372" name="Shape 377"/>
          <p:cNvSpPr/>
          <p:nvPr/>
        </p:nvSpPr>
        <p:spPr>
          <a:xfrm>
            <a:off x="7380285" y="3649662"/>
            <a:ext cx="1584329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demure.</a:t>
            </a:r>
          </a:p>
        </p:txBody>
      </p:sp>
      <p:grpSp>
        <p:nvGrpSpPr>
          <p:cNvPr id="375" name="Group 380"/>
          <p:cNvGrpSpPr/>
          <p:nvPr/>
        </p:nvGrpSpPr>
        <p:grpSpPr>
          <a:xfrm>
            <a:off x="63497" y="3635515"/>
            <a:ext cx="7956555" cy="1075956"/>
            <a:chOff x="0" y="-1"/>
            <a:chExt cx="7956554" cy="1075955"/>
          </a:xfrm>
        </p:grpSpPr>
        <p:sp>
          <p:nvSpPr>
            <p:cNvPr id="373" name="Shape 378"/>
            <p:cNvSpPr/>
            <p:nvPr/>
          </p:nvSpPr>
          <p:spPr>
            <a:xfrm>
              <a:off x="3708401" y="792163"/>
              <a:ext cx="4248153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The Last Song</a:t>
              </a:r>
            </a:p>
          </p:txBody>
        </p:sp>
        <p:sp>
          <p:nvSpPr>
            <p:cNvPr id="374" name="Shape 379"/>
            <p:cNvSpPr/>
            <p:nvPr/>
          </p:nvSpPr>
          <p:spPr>
            <a:xfrm>
              <a:off x="-1" y="-2"/>
              <a:ext cx="734536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“Nothing, Officer,” Scott answered, sounding</a:t>
              </a:r>
            </a:p>
          </p:txBody>
        </p:sp>
      </p:grpSp>
      <p:sp>
        <p:nvSpPr>
          <p:cNvPr id="376" name="Shape 381"/>
          <p:cNvSpPr/>
          <p:nvPr/>
        </p:nvSpPr>
        <p:spPr>
          <a:xfrm>
            <a:off x="3851274" y="2133599"/>
            <a:ext cx="1218408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demure</a:t>
            </a:r>
          </a:p>
        </p:txBody>
      </p:sp>
      <p:grpSp>
        <p:nvGrpSpPr>
          <p:cNvPr id="382" name="Group 387"/>
          <p:cNvGrpSpPr/>
          <p:nvPr/>
        </p:nvGrpSpPr>
        <p:grpSpPr>
          <a:xfrm>
            <a:off x="302569" y="2129662"/>
            <a:ext cx="8281996" cy="2515820"/>
            <a:chOff x="0" y="0"/>
            <a:chExt cx="8281994" cy="2515818"/>
          </a:xfrm>
        </p:grpSpPr>
        <p:sp>
          <p:nvSpPr>
            <p:cNvPr id="377" name="Shape 382"/>
            <p:cNvSpPr/>
            <p:nvPr/>
          </p:nvSpPr>
          <p:spPr>
            <a:xfrm>
              <a:off x="3384551" y="2232027"/>
              <a:ext cx="4824419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Sara Shepard, </a:t>
              </a:r>
              <a:r>
                <a:rPr i="1"/>
                <a:t>Pretty Little Liars</a:t>
              </a:r>
            </a:p>
          </p:txBody>
        </p:sp>
        <p:sp>
          <p:nvSpPr>
            <p:cNvPr id="378" name="Shape 383"/>
            <p:cNvSpPr/>
            <p:nvPr/>
          </p:nvSpPr>
          <p:spPr>
            <a:xfrm>
              <a:off x="4895852" y="-1"/>
              <a:ext cx="273526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and obedient</a:t>
              </a:r>
            </a:p>
          </p:txBody>
        </p:sp>
        <p:sp>
          <p:nvSpPr>
            <p:cNvPr id="379" name="Shape 384"/>
            <p:cNvSpPr/>
            <p:nvPr/>
          </p:nvSpPr>
          <p:spPr>
            <a:xfrm>
              <a:off x="-1" y="647700"/>
              <a:ext cx="748824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girl, and although Emily was all those things</a:t>
              </a:r>
            </a:p>
          </p:txBody>
        </p:sp>
        <p:sp>
          <p:nvSpPr>
            <p:cNvPr id="380" name="Shape 385"/>
            <p:cNvSpPr/>
            <p:nvPr/>
          </p:nvSpPr>
          <p:spPr>
            <a:xfrm>
              <a:off x="71436" y="-1"/>
              <a:ext cx="345599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Carolyn was a quiet, </a:t>
              </a:r>
            </a:p>
          </p:txBody>
        </p:sp>
        <p:sp>
          <p:nvSpPr>
            <p:cNvPr id="381" name="Shape 386"/>
            <p:cNvSpPr/>
            <p:nvPr/>
          </p:nvSpPr>
          <p:spPr>
            <a:xfrm>
              <a:off x="-1" y="1295400"/>
              <a:ext cx="828199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too, Carolyn seemed really satisfied to be that way.</a:t>
              </a:r>
            </a:p>
          </p:txBody>
        </p:sp>
      </p:grpSp>
      <p:sp>
        <p:nvSpPr>
          <p:cNvPr id="383" name="Shape 388"/>
          <p:cNvSpPr/>
          <p:nvPr/>
        </p:nvSpPr>
        <p:spPr>
          <a:xfrm>
            <a:off x="2111374" y="3322637"/>
            <a:ext cx="1218408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demure</a:t>
            </a:r>
          </a:p>
        </p:txBody>
      </p:sp>
      <p:grpSp>
        <p:nvGrpSpPr>
          <p:cNvPr id="388" name="Group 393"/>
          <p:cNvGrpSpPr/>
          <p:nvPr/>
        </p:nvGrpSpPr>
        <p:grpSpPr>
          <a:xfrm>
            <a:off x="836611" y="2625648"/>
            <a:ext cx="7848605" cy="2442795"/>
            <a:chOff x="0" y="0"/>
            <a:chExt cx="7848604" cy="2442794"/>
          </a:xfrm>
        </p:grpSpPr>
        <p:sp>
          <p:nvSpPr>
            <p:cNvPr id="384" name="Shape 389"/>
            <p:cNvSpPr/>
            <p:nvPr/>
          </p:nvSpPr>
          <p:spPr>
            <a:xfrm>
              <a:off x="2447925" y="2159002"/>
              <a:ext cx="4032254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Laurie Halse-Anderson, </a:t>
              </a:r>
              <a:r>
                <a:rPr i="1"/>
                <a:t>Speak</a:t>
              </a:r>
            </a:p>
          </p:txBody>
        </p:sp>
        <p:sp>
          <p:nvSpPr>
            <p:cNvPr id="385" name="Shape 390"/>
            <p:cNvSpPr/>
            <p:nvPr/>
          </p:nvSpPr>
          <p:spPr>
            <a:xfrm>
              <a:off x="-1" y="719137"/>
              <a:ext cx="122396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being</a:t>
              </a:r>
            </a:p>
          </p:txBody>
        </p:sp>
        <p:sp>
          <p:nvSpPr>
            <p:cNvPr id="386" name="Shape 391"/>
            <p:cNvSpPr/>
            <p:nvPr/>
          </p:nvSpPr>
          <p:spPr>
            <a:xfrm>
              <a:off x="0" y="-1"/>
              <a:ext cx="784860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Connors did not win a lacrosse scholarship by</a:t>
              </a:r>
            </a:p>
          </p:txBody>
        </p:sp>
        <p:sp>
          <p:nvSpPr>
            <p:cNvPr id="387" name="Shape 392"/>
            <p:cNvSpPr/>
            <p:nvPr/>
          </p:nvSpPr>
          <p:spPr>
            <a:xfrm>
              <a:off x="2592387" y="719137"/>
              <a:ext cx="223202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or hesitant.</a:t>
              </a:r>
            </a:p>
          </p:txBody>
        </p:sp>
      </p:grpSp>
      <p:sp>
        <p:nvSpPr>
          <p:cNvPr id="389" name="Shape 394"/>
          <p:cNvSpPr/>
          <p:nvPr/>
        </p:nvSpPr>
        <p:spPr>
          <a:xfrm>
            <a:off x="768350" y="4275968"/>
            <a:ext cx="1441450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demure</a:t>
            </a:r>
          </a:p>
        </p:txBody>
      </p:sp>
      <p:grpSp>
        <p:nvGrpSpPr>
          <p:cNvPr id="393" name="Group 398"/>
          <p:cNvGrpSpPr/>
          <p:nvPr/>
        </p:nvGrpSpPr>
        <p:grpSpPr>
          <a:xfrm>
            <a:off x="770884" y="3704317"/>
            <a:ext cx="7345369" cy="2084020"/>
            <a:chOff x="0" y="-1"/>
            <a:chExt cx="7345367" cy="2084019"/>
          </a:xfrm>
        </p:grpSpPr>
        <p:sp>
          <p:nvSpPr>
            <p:cNvPr id="390" name="Shape 395"/>
            <p:cNvSpPr/>
            <p:nvPr/>
          </p:nvSpPr>
          <p:spPr>
            <a:xfrm>
              <a:off x="2736850" y="1800227"/>
              <a:ext cx="3527429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Homer Hickam, </a:t>
              </a:r>
              <a:r>
                <a:rPr i="1"/>
                <a:t>October Sky</a:t>
              </a:r>
            </a:p>
          </p:txBody>
        </p:sp>
        <p:sp>
          <p:nvSpPr>
            <p:cNvPr id="391" name="Shape 396"/>
            <p:cNvSpPr/>
            <p:nvPr/>
          </p:nvSpPr>
          <p:spPr>
            <a:xfrm>
              <a:off x="0" y="-2"/>
              <a:ext cx="734536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caught me looking once and gave me a</a:t>
              </a:r>
            </a:p>
          </p:txBody>
        </p:sp>
        <p:sp>
          <p:nvSpPr>
            <p:cNvPr id="392" name="Shape 397"/>
            <p:cNvSpPr/>
            <p:nvPr/>
          </p:nvSpPr>
          <p:spPr>
            <a:xfrm>
              <a:off x="1439862" y="576262"/>
              <a:ext cx="4392618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little smile while I blushed.</a:t>
              </a:r>
            </a:p>
          </p:txBody>
        </p:sp>
      </p:grpSp>
      <p:pic>
        <p:nvPicPr>
          <p:cNvPr id="39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2025" y="348729"/>
            <a:ext cx="2134100" cy="16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3" grpId="8"/>
      <p:bldP build="whole" bldLvl="1" animBg="1" rev="0" advAuto="0" spid="383" grpId="10"/>
      <p:bldP build="whole" bldLvl="1" animBg="1" rev="0" advAuto="0" spid="370" grpId="14"/>
      <p:bldP build="whole" bldLvl="1" animBg="1" rev="0" advAuto="0" spid="389" grpId="12"/>
      <p:bldP build="whole" bldLvl="1" animBg="1" rev="0" advAuto="0" spid="382" grpId="5"/>
      <p:bldP build="whole" bldLvl="1" animBg="1" rev="0" advAuto="0" spid="375" grpId="1"/>
      <p:bldP build="whole" bldLvl="1" animBg="1" rev="0" advAuto="0" spid="372" grpId="2"/>
      <p:bldP build="whole" bldLvl="1" animBg="1" rev="0" advAuto="0" spid="375" grpId="3"/>
      <p:bldP build="whole" bldLvl="1" animBg="1" rev="0" advAuto="0" spid="382" grpId="7"/>
      <p:bldP build="whole" bldLvl="1" animBg="1" rev="0" advAuto="0" spid="376" grpId="4"/>
      <p:bldP build="whole" bldLvl="1" animBg="1" rev="0" advAuto="0" spid="376" grpId="6"/>
      <p:bldP build="whole" bldLvl="1" animBg="1" rev="0" advAuto="0" spid="388" grpId="9"/>
      <p:bldP build="whole" bldLvl="1" animBg="1" rev="0" advAuto="0" spid="393" grpId="13"/>
      <p:bldP build="whole" bldLvl="1" animBg="1" rev="0" advAuto="0" spid="388" grpId="1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400"/>
          <p:cNvSpPr txBox="1"/>
          <p:nvPr/>
        </p:nvSpPr>
        <p:spPr>
          <a:xfrm>
            <a:off x="4160837" y="101599"/>
            <a:ext cx="4752979" cy="1684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Chagrin: sense of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embarrassment or discomfort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mortification, discomfiture,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vexation, annoyance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pride, satisfaction</a:t>
            </a:r>
          </a:p>
        </p:txBody>
      </p:sp>
      <p:sp>
        <p:nvSpPr>
          <p:cNvPr id="397" name="Shape 401"/>
          <p:cNvSpPr txBox="1"/>
          <p:nvPr/>
        </p:nvSpPr>
        <p:spPr>
          <a:xfrm>
            <a:off x="592135" y="6113462"/>
            <a:ext cx="7677516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chagrin</a:t>
            </a:r>
            <a:r>
              <a:t> will appear once in every 1,222 pages of text.</a:t>
            </a:r>
          </a:p>
        </p:txBody>
      </p:sp>
      <p:sp>
        <p:nvSpPr>
          <p:cNvPr id="398" name="Shape 402"/>
          <p:cNvSpPr/>
          <p:nvPr/>
        </p:nvSpPr>
        <p:spPr>
          <a:xfrm>
            <a:off x="755650" y="3500437"/>
            <a:ext cx="1584325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chagrin.</a:t>
            </a:r>
          </a:p>
        </p:txBody>
      </p:sp>
      <p:grpSp>
        <p:nvGrpSpPr>
          <p:cNvPr id="401" name="Group 405"/>
          <p:cNvGrpSpPr/>
          <p:nvPr/>
        </p:nvGrpSpPr>
        <p:grpSpPr>
          <a:xfrm>
            <a:off x="755649" y="2924172"/>
            <a:ext cx="7561269" cy="1725245"/>
            <a:chOff x="0" y="-1"/>
            <a:chExt cx="7561267" cy="1725243"/>
          </a:xfrm>
        </p:grpSpPr>
        <p:sp>
          <p:nvSpPr>
            <p:cNvPr id="399" name="Shape 403"/>
            <p:cNvSpPr/>
            <p:nvPr/>
          </p:nvSpPr>
          <p:spPr>
            <a:xfrm>
              <a:off x="2952750" y="1441451"/>
              <a:ext cx="32400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Eclipse</a:t>
              </a:r>
            </a:p>
          </p:txBody>
        </p:sp>
        <p:sp>
          <p:nvSpPr>
            <p:cNvPr id="400" name="Shape 404"/>
            <p:cNvSpPr/>
            <p:nvPr/>
          </p:nvSpPr>
          <p:spPr>
            <a:xfrm>
              <a:off x="0" y="-2"/>
              <a:ext cx="756126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soon as the words were out, I flushed with</a:t>
              </a:r>
            </a:p>
          </p:txBody>
        </p:sp>
      </p:grpSp>
      <p:sp>
        <p:nvSpPr>
          <p:cNvPr id="402" name="Shape 406"/>
          <p:cNvSpPr/>
          <p:nvPr/>
        </p:nvSpPr>
        <p:spPr>
          <a:xfrm>
            <a:off x="2268535" y="3284537"/>
            <a:ext cx="2016127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chagrinned</a:t>
            </a:r>
          </a:p>
        </p:txBody>
      </p:sp>
      <p:grpSp>
        <p:nvGrpSpPr>
          <p:cNvPr id="406" name="Group 410"/>
          <p:cNvGrpSpPr/>
          <p:nvPr/>
        </p:nvGrpSpPr>
        <p:grpSpPr>
          <a:xfrm>
            <a:off x="755648" y="3284536"/>
            <a:ext cx="7632706" cy="1364881"/>
            <a:chOff x="0" y="0"/>
            <a:chExt cx="7632704" cy="1364880"/>
          </a:xfrm>
        </p:grpSpPr>
        <p:sp>
          <p:nvSpPr>
            <p:cNvPr id="403" name="Shape 407"/>
            <p:cNvSpPr/>
            <p:nvPr/>
          </p:nvSpPr>
          <p:spPr>
            <a:xfrm>
              <a:off x="2952751" y="1081088"/>
              <a:ext cx="4464053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Megan Whalen Turner, </a:t>
              </a:r>
              <a:r>
                <a:rPr i="1"/>
                <a:t>The Thief</a:t>
              </a:r>
            </a:p>
          </p:txBody>
        </p:sp>
        <p:sp>
          <p:nvSpPr>
            <p:cNvPr id="404" name="Shape 408"/>
            <p:cNvSpPr/>
            <p:nvPr/>
          </p:nvSpPr>
          <p:spPr>
            <a:xfrm>
              <a:off x="0" y="-1"/>
              <a:ext cx="1512890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I retired</a:t>
              </a:r>
            </a:p>
          </p:txBody>
        </p:sp>
        <p:sp>
          <p:nvSpPr>
            <p:cNvPr id="405" name="Shape 409"/>
            <p:cNvSpPr/>
            <p:nvPr/>
          </p:nvSpPr>
          <p:spPr>
            <a:xfrm>
              <a:off x="3529012" y="-1"/>
              <a:ext cx="410369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from the field of contest.</a:t>
              </a:r>
            </a:p>
          </p:txBody>
        </p:sp>
      </p:grpSp>
      <p:sp>
        <p:nvSpPr>
          <p:cNvPr id="407" name="Shape 411"/>
          <p:cNvSpPr/>
          <p:nvPr/>
        </p:nvSpPr>
        <p:spPr>
          <a:xfrm>
            <a:off x="6084887" y="2349499"/>
            <a:ext cx="1512891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chagrin.</a:t>
            </a:r>
          </a:p>
        </p:txBody>
      </p:sp>
      <p:grpSp>
        <p:nvGrpSpPr>
          <p:cNvPr id="410" name="Group 414"/>
          <p:cNvGrpSpPr/>
          <p:nvPr/>
        </p:nvGrpSpPr>
        <p:grpSpPr>
          <a:xfrm>
            <a:off x="468312" y="2349498"/>
            <a:ext cx="6551617" cy="1075956"/>
            <a:chOff x="0" y="-1"/>
            <a:chExt cx="6551616" cy="1075955"/>
          </a:xfrm>
        </p:grpSpPr>
        <p:sp>
          <p:nvSpPr>
            <p:cNvPr id="408" name="Shape 412"/>
            <p:cNvSpPr/>
            <p:nvPr/>
          </p:nvSpPr>
          <p:spPr>
            <a:xfrm>
              <a:off x="3311526" y="792163"/>
              <a:ext cx="32400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Twilight</a:t>
              </a:r>
            </a:p>
          </p:txBody>
        </p:sp>
        <p:sp>
          <p:nvSpPr>
            <p:cNvPr id="409" name="Shape 413"/>
            <p:cNvSpPr/>
            <p:nvPr/>
          </p:nvSpPr>
          <p:spPr>
            <a:xfrm>
              <a:off x="-1" y="-2"/>
              <a:ext cx="561658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expression shifted instantly to</a:t>
              </a:r>
            </a:p>
          </p:txBody>
        </p:sp>
      </p:grpSp>
      <p:sp>
        <p:nvSpPr>
          <p:cNvPr id="411" name="Shape 415"/>
          <p:cNvSpPr/>
          <p:nvPr/>
        </p:nvSpPr>
        <p:spPr>
          <a:xfrm>
            <a:off x="3563937" y="3357562"/>
            <a:ext cx="1727203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chagrin.</a:t>
            </a:r>
          </a:p>
        </p:txBody>
      </p:sp>
      <p:grpSp>
        <p:nvGrpSpPr>
          <p:cNvPr id="415" name="Group 419"/>
          <p:cNvGrpSpPr/>
          <p:nvPr/>
        </p:nvGrpSpPr>
        <p:grpSpPr>
          <a:xfrm>
            <a:off x="179386" y="2636833"/>
            <a:ext cx="8569330" cy="2228484"/>
            <a:chOff x="0" y="-1"/>
            <a:chExt cx="8569328" cy="2228482"/>
          </a:xfrm>
        </p:grpSpPr>
        <p:sp>
          <p:nvSpPr>
            <p:cNvPr id="412" name="Shape 416"/>
            <p:cNvSpPr/>
            <p:nvPr/>
          </p:nvSpPr>
          <p:spPr>
            <a:xfrm>
              <a:off x="1296986" y="1944690"/>
              <a:ext cx="6624643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Grace MacGowan Cooke, </a:t>
              </a:r>
              <a:r>
                <a:rPr i="1"/>
                <a:t>The Power and the Glory</a:t>
              </a:r>
            </a:p>
          </p:txBody>
        </p:sp>
        <p:sp>
          <p:nvSpPr>
            <p:cNvPr id="413" name="Shape 417"/>
            <p:cNvSpPr/>
            <p:nvPr/>
          </p:nvSpPr>
          <p:spPr>
            <a:xfrm>
              <a:off x="-1" y="720725"/>
              <a:ext cx="338455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only dismay and</a:t>
              </a:r>
            </a:p>
          </p:txBody>
        </p:sp>
        <p:sp>
          <p:nvSpPr>
            <p:cNvPr id="414" name="Shape 418"/>
            <p:cNvSpPr/>
            <p:nvPr/>
          </p:nvSpPr>
          <p:spPr>
            <a:xfrm>
              <a:off x="-1" y="-2"/>
              <a:ext cx="856933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With a sense of surprise Stoddard saw in his face</a:t>
              </a:r>
            </a:p>
          </p:txBody>
        </p:sp>
      </p:grpSp>
      <p:pic>
        <p:nvPicPr>
          <p:cNvPr id="416" name="pasted-image.gif" descr="pasted-image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9645" y="105617"/>
            <a:ext cx="1714502" cy="1714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5" grpId="13"/>
      <p:bldP build="whole" bldLvl="1" animBg="1" rev="0" advAuto="0" spid="396" grpId="14"/>
      <p:bldP build="whole" bldLvl="1" animBg="1" rev="0" advAuto="0" spid="402" grpId="4"/>
      <p:bldP build="whole" bldLvl="1" animBg="1" rev="0" advAuto="0" spid="398" grpId="2"/>
      <p:bldP build="whole" bldLvl="1" animBg="1" rev="0" advAuto="0" spid="407" grpId="8"/>
      <p:bldP build="whole" bldLvl="1" animBg="1" rev="0" advAuto="0" spid="406" grpId="5"/>
      <p:bldP build="whole" bldLvl="1" animBg="1" rev="0" advAuto="0" spid="411" grpId="12"/>
      <p:bldP build="whole" bldLvl="1" animBg="1" rev="0" advAuto="0" spid="402" grpId="6"/>
      <p:bldP build="whole" bldLvl="1" animBg="1" rev="0" advAuto="0" spid="410" grpId="9"/>
      <p:bldP build="whole" bldLvl="1" animBg="1" rev="0" advAuto="0" spid="406" grpId="7"/>
      <p:bldP build="whole" bldLvl="1" animBg="1" rev="0" advAuto="0" spid="401" grpId="1"/>
      <p:bldP build="whole" bldLvl="1" animBg="1" rev="0" advAuto="0" spid="401" grpId="3"/>
      <p:bldP build="whole" bldLvl="1" animBg="1" rev="0" advAuto="0" spid="407" grpId="10"/>
      <p:bldP build="whole" bldLvl="1" animBg="1" rev="0" advAuto="0" spid="410" grpId="1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22"/>
          <p:cNvSpPr txBox="1"/>
          <p:nvPr/>
        </p:nvSpPr>
        <p:spPr>
          <a:xfrm>
            <a:off x="5472112" y="-1"/>
            <a:ext cx="3671890" cy="1950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Askance: with a suspicious eye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“to look askance”: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Similar expressions: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	to frown upon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	to do a double-take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	to glare at</a:t>
            </a:r>
          </a:p>
        </p:txBody>
      </p:sp>
      <p:sp>
        <p:nvSpPr>
          <p:cNvPr id="419" name="Shape 423"/>
          <p:cNvSpPr txBox="1"/>
          <p:nvPr/>
        </p:nvSpPr>
        <p:spPr>
          <a:xfrm>
            <a:off x="592136" y="6113462"/>
            <a:ext cx="7779203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askance</a:t>
            </a:r>
            <a:r>
              <a:t> will appear once in every 3,136 pages of text.</a:t>
            </a:r>
          </a:p>
        </p:txBody>
      </p:sp>
      <p:sp>
        <p:nvSpPr>
          <p:cNvPr id="420" name="Shape 425"/>
          <p:cNvSpPr/>
          <p:nvPr/>
        </p:nvSpPr>
        <p:spPr>
          <a:xfrm>
            <a:off x="2386010" y="3085380"/>
            <a:ext cx="1657352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askance</a:t>
            </a:r>
          </a:p>
        </p:txBody>
      </p:sp>
      <p:grpSp>
        <p:nvGrpSpPr>
          <p:cNvPr id="425" name="Group 430"/>
          <p:cNvGrpSpPr/>
          <p:nvPr/>
        </p:nvGrpSpPr>
        <p:grpSpPr>
          <a:xfrm>
            <a:off x="237330" y="3070436"/>
            <a:ext cx="8135944" cy="1652221"/>
            <a:chOff x="0" y="-1"/>
            <a:chExt cx="8135943" cy="1652219"/>
          </a:xfrm>
        </p:grpSpPr>
        <p:sp>
          <p:nvSpPr>
            <p:cNvPr id="421" name="Shape 426"/>
            <p:cNvSpPr/>
            <p:nvPr/>
          </p:nvSpPr>
          <p:spPr>
            <a:xfrm>
              <a:off x="4103688" y="1368427"/>
              <a:ext cx="3240093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Twilight</a:t>
              </a:r>
            </a:p>
          </p:txBody>
        </p:sp>
        <p:sp>
          <p:nvSpPr>
            <p:cNvPr id="422" name="Shape 427"/>
            <p:cNvSpPr/>
            <p:nvPr/>
          </p:nvSpPr>
          <p:spPr>
            <a:xfrm>
              <a:off x="3816351" y="-2"/>
              <a:ext cx="4319593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at my luggage-less state,</a:t>
              </a:r>
            </a:p>
          </p:txBody>
        </p:sp>
        <p:sp>
          <p:nvSpPr>
            <p:cNvPr id="423" name="Shape 428"/>
            <p:cNvSpPr/>
            <p:nvPr/>
          </p:nvSpPr>
          <p:spPr>
            <a:xfrm>
              <a:off x="0" y="720725"/>
              <a:ext cx="763270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but then shrugged, not caring enough to ask.</a:t>
              </a:r>
            </a:p>
          </p:txBody>
        </p:sp>
        <p:sp>
          <p:nvSpPr>
            <p:cNvPr id="424" name="Shape 429"/>
            <p:cNvSpPr/>
            <p:nvPr/>
          </p:nvSpPr>
          <p:spPr>
            <a:xfrm>
              <a:off x="0" y="-2"/>
              <a:ext cx="223202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looked</a:t>
              </a:r>
            </a:p>
          </p:txBody>
        </p:sp>
      </p:grpSp>
      <p:sp>
        <p:nvSpPr>
          <p:cNvPr id="426" name="Shape 431"/>
          <p:cNvSpPr/>
          <p:nvPr/>
        </p:nvSpPr>
        <p:spPr>
          <a:xfrm>
            <a:off x="3923505" y="2166934"/>
            <a:ext cx="165735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askance</a:t>
            </a:r>
          </a:p>
        </p:txBody>
      </p:sp>
      <p:grpSp>
        <p:nvGrpSpPr>
          <p:cNvPr id="431" name="Group 436"/>
          <p:cNvGrpSpPr/>
          <p:nvPr/>
        </p:nvGrpSpPr>
        <p:grpSpPr>
          <a:xfrm>
            <a:off x="273046" y="2127173"/>
            <a:ext cx="8064507" cy="2012582"/>
            <a:chOff x="0" y="-1"/>
            <a:chExt cx="8064505" cy="2012581"/>
          </a:xfrm>
        </p:grpSpPr>
        <p:sp>
          <p:nvSpPr>
            <p:cNvPr id="427" name="Shape 432"/>
            <p:cNvSpPr/>
            <p:nvPr/>
          </p:nvSpPr>
          <p:spPr>
            <a:xfrm>
              <a:off x="3168650" y="1728789"/>
              <a:ext cx="41036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Christopher Paolini, </a:t>
              </a:r>
              <a:r>
                <a:rPr i="1"/>
                <a:t>Eragon</a:t>
              </a:r>
            </a:p>
          </p:txBody>
        </p:sp>
        <p:sp>
          <p:nvSpPr>
            <p:cNvPr id="428" name="Shape 433"/>
            <p:cNvSpPr/>
            <p:nvPr/>
          </p:nvSpPr>
          <p:spPr>
            <a:xfrm>
              <a:off x="5256213" y="-2"/>
              <a:ext cx="280829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and demanded,</a:t>
              </a:r>
            </a:p>
          </p:txBody>
        </p:sp>
        <p:sp>
          <p:nvSpPr>
            <p:cNvPr id="429" name="Shape 434"/>
            <p:cNvSpPr/>
            <p:nvPr/>
          </p:nvSpPr>
          <p:spPr>
            <a:xfrm>
              <a:off x="-1" y="-2"/>
              <a:ext cx="360045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Garrow looked at him</a:t>
              </a:r>
            </a:p>
          </p:txBody>
        </p:sp>
        <p:sp>
          <p:nvSpPr>
            <p:cNvPr id="430" name="Shape 435"/>
            <p:cNvSpPr/>
            <p:nvPr/>
          </p:nvSpPr>
          <p:spPr>
            <a:xfrm>
              <a:off x="-1" y="720725"/>
              <a:ext cx="403225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“Do I look dead to you?”</a:t>
              </a:r>
            </a:p>
          </p:txBody>
        </p:sp>
      </p:grpSp>
      <p:sp>
        <p:nvSpPr>
          <p:cNvPr id="432" name="Shape 437"/>
          <p:cNvSpPr/>
          <p:nvPr/>
        </p:nvSpPr>
        <p:spPr>
          <a:xfrm>
            <a:off x="2916465" y="3280064"/>
            <a:ext cx="1657351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askance</a:t>
            </a:r>
          </a:p>
        </p:txBody>
      </p:sp>
      <p:grpSp>
        <p:nvGrpSpPr>
          <p:cNvPr id="436" name="Group 441"/>
          <p:cNvGrpSpPr/>
          <p:nvPr/>
        </p:nvGrpSpPr>
        <p:grpSpPr>
          <a:xfrm>
            <a:off x="-35492" y="3322058"/>
            <a:ext cx="7561268" cy="1148981"/>
            <a:chOff x="0" y="0"/>
            <a:chExt cx="7561267" cy="1148980"/>
          </a:xfrm>
        </p:grpSpPr>
        <p:sp>
          <p:nvSpPr>
            <p:cNvPr id="433" name="Shape 438"/>
            <p:cNvSpPr/>
            <p:nvPr/>
          </p:nvSpPr>
          <p:spPr>
            <a:xfrm>
              <a:off x="3960813" y="865189"/>
              <a:ext cx="295116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Yann Martel, </a:t>
              </a:r>
              <a:r>
                <a:rPr i="1"/>
                <a:t>Life of Pi</a:t>
              </a:r>
            </a:p>
          </p:txBody>
        </p:sp>
        <p:sp>
          <p:nvSpPr>
            <p:cNvPr id="434" name="Shape 439"/>
            <p:cNvSpPr/>
            <p:nvPr/>
          </p:nvSpPr>
          <p:spPr>
            <a:xfrm>
              <a:off x="0" y="0"/>
              <a:ext cx="295116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priest looked</a:t>
              </a:r>
            </a:p>
          </p:txBody>
        </p:sp>
        <p:sp>
          <p:nvSpPr>
            <p:cNvPr id="435" name="Shape 440"/>
            <p:cNvSpPr/>
            <p:nvPr/>
          </p:nvSpPr>
          <p:spPr>
            <a:xfrm>
              <a:off x="4537077" y="0"/>
              <a:ext cx="3024191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at both of them. </a:t>
              </a:r>
            </a:p>
          </p:txBody>
        </p:sp>
      </p:grpSp>
      <p:sp>
        <p:nvSpPr>
          <p:cNvPr id="437" name="Shape 442"/>
          <p:cNvSpPr/>
          <p:nvPr/>
        </p:nvSpPr>
        <p:spPr>
          <a:xfrm>
            <a:off x="4274341" y="2166934"/>
            <a:ext cx="187166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askance,</a:t>
            </a:r>
          </a:p>
        </p:txBody>
      </p:sp>
      <p:grpSp>
        <p:nvGrpSpPr>
          <p:cNvPr id="442" name="Group 447"/>
          <p:cNvGrpSpPr/>
          <p:nvPr/>
        </p:nvGrpSpPr>
        <p:grpSpPr>
          <a:xfrm>
            <a:off x="-204791" y="2183819"/>
            <a:ext cx="7704146" cy="2587258"/>
            <a:chOff x="0" y="0"/>
            <a:chExt cx="7704144" cy="2587256"/>
          </a:xfrm>
        </p:grpSpPr>
        <p:sp>
          <p:nvSpPr>
            <p:cNvPr id="438" name="Shape 443"/>
            <p:cNvSpPr/>
            <p:nvPr/>
          </p:nvSpPr>
          <p:spPr>
            <a:xfrm>
              <a:off x="2808287" y="2303465"/>
              <a:ext cx="417671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Wes Moore, </a:t>
              </a:r>
              <a:r>
                <a:rPr i="1"/>
                <a:t>The Other Wes Moore</a:t>
              </a:r>
            </a:p>
          </p:txBody>
        </p:sp>
        <p:sp>
          <p:nvSpPr>
            <p:cNvPr id="439" name="Shape 444"/>
            <p:cNvSpPr/>
            <p:nvPr/>
          </p:nvSpPr>
          <p:spPr>
            <a:xfrm>
              <a:off x="142874" y="0"/>
              <a:ext cx="446564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The hospital looked at him</a:t>
              </a:r>
            </a:p>
          </p:txBody>
        </p:sp>
        <p:sp>
          <p:nvSpPr>
            <p:cNvPr id="440" name="Shape 445"/>
            <p:cNvSpPr/>
            <p:nvPr/>
          </p:nvSpPr>
          <p:spPr>
            <a:xfrm>
              <a:off x="71435" y="720725"/>
              <a:ext cx="763271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insulted him with ridiculous questions, and </a:t>
              </a:r>
            </a:p>
          </p:txBody>
        </p:sp>
        <p:sp>
          <p:nvSpPr>
            <p:cNvPr id="441" name="Shape 446"/>
            <p:cNvSpPr/>
            <p:nvPr/>
          </p:nvSpPr>
          <p:spPr>
            <a:xfrm>
              <a:off x="-1" y="1439865"/>
              <a:ext cx="662464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basically told him to fend for himself.</a:t>
              </a:r>
            </a:p>
          </p:txBody>
        </p:sp>
      </p:grpSp>
      <p:pic>
        <p:nvPicPr>
          <p:cNvPr id="44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1928" y="335706"/>
            <a:ext cx="1143001" cy="162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1" grpId="5"/>
      <p:bldP build="whole" bldLvl="1" animBg="1" rev="0" advAuto="0" spid="436" grpId="11"/>
      <p:bldP build="whole" bldLvl="1" animBg="1" rev="0" advAuto="0" spid="425" grpId="1"/>
      <p:bldP build="whole" bldLvl="1" animBg="1" rev="0" advAuto="0" spid="431" grpId="7"/>
      <p:bldP build="whole" bldLvl="1" animBg="1" rev="0" advAuto="0" spid="425" grpId="3"/>
      <p:bldP build="whole" bldLvl="1" animBg="1" rev="0" advAuto="0" spid="442" grpId="13"/>
      <p:bldP build="whole" bldLvl="1" animBg="1" rev="0" advAuto="0" spid="437" grpId="12"/>
      <p:bldP build="whole" bldLvl="1" animBg="1" rev="0" advAuto="0" spid="432" grpId="8"/>
      <p:bldP build="whole" bldLvl="1" animBg="1" rev="0" advAuto="0" spid="420" grpId="2"/>
      <p:bldP build="whole" bldLvl="1" animBg="1" rev="0" advAuto="0" spid="432" grpId="10"/>
      <p:bldP build="whole" bldLvl="1" animBg="1" rev="0" advAuto="0" spid="426" grpId="4"/>
      <p:bldP build="whole" bldLvl="1" animBg="1" rev="0" advAuto="0" spid="418" grpId="14"/>
      <p:bldP build="whole" bldLvl="1" animBg="1" rev="0" advAuto="0" spid="426" grpId="6"/>
      <p:bldP build="whole" bldLvl="1" animBg="1" rev="0" advAuto="0" spid="436" grpId="9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9"/>
          <p:cNvSpPr txBox="1"/>
          <p:nvPr/>
        </p:nvSpPr>
        <p:spPr>
          <a:xfrm>
            <a:off x="3563935" y="-1"/>
            <a:ext cx="5580068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Ruminate: think about over and over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Related: </a:t>
            </a:r>
            <a:r>
              <a:rPr i="1"/>
              <a:t>ruminant</a:t>
            </a:r>
            <a:r>
              <a:t>: a cud-chewing animal;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	 </a:t>
            </a:r>
            <a:r>
              <a:rPr i="1"/>
              <a:t>rumor</a:t>
            </a:r>
          </a:p>
        </p:txBody>
      </p:sp>
      <p:sp>
        <p:nvSpPr>
          <p:cNvPr id="446" name="Shape 450"/>
          <p:cNvSpPr txBox="1"/>
          <p:nvPr/>
        </p:nvSpPr>
        <p:spPr>
          <a:xfrm>
            <a:off x="592135" y="6113462"/>
            <a:ext cx="781715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ruminate</a:t>
            </a:r>
            <a:r>
              <a:t> will appear once in every 2,691 pages of text.</a:t>
            </a:r>
          </a:p>
        </p:txBody>
      </p:sp>
      <p:sp>
        <p:nvSpPr>
          <p:cNvPr id="447" name="Shape 452"/>
          <p:cNvSpPr/>
          <p:nvPr/>
        </p:nvSpPr>
        <p:spPr>
          <a:xfrm>
            <a:off x="4860925" y="3141659"/>
            <a:ext cx="1800225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sz="2800"/>
              <a:t>ruminate,</a:t>
            </a:r>
          </a:p>
        </p:txBody>
      </p:sp>
      <p:grpSp>
        <p:nvGrpSpPr>
          <p:cNvPr id="452" name="Group 457"/>
          <p:cNvGrpSpPr/>
          <p:nvPr/>
        </p:nvGrpSpPr>
        <p:grpSpPr>
          <a:xfrm>
            <a:off x="540694" y="3132133"/>
            <a:ext cx="7920045" cy="1796684"/>
            <a:chOff x="0" y="-1"/>
            <a:chExt cx="7920044" cy="1796682"/>
          </a:xfrm>
        </p:grpSpPr>
        <p:sp>
          <p:nvSpPr>
            <p:cNvPr id="448" name="Shape 453"/>
            <p:cNvSpPr/>
            <p:nvPr/>
          </p:nvSpPr>
          <p:spPr>
            <a:xfrm>
              <a:off x="3168650" y="1512890"/>
              <a:ext cx="424815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Khaled Hosseini,   </a:t>
              </a:r>
              <a:r>
                <a:rPr i="1"/>
                <a:t>The Kite Runner</a:t>
              </a:r>
            </a:p>
          </p:txBody>
        </p:sp>
        <p:sp>
          <p:nvSpPr>
            <p:cNvPr id="449" name="Shape 454"/>
            <p:cNvSpPr/>
            <p:nvPr/>
          </p:nvSpPr>
          <p:spPr>
            <a:xfrm>
              <a:off x="6119815" y="-2"/>
              <a:ext cx="180022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agonize,</a:t>
              </a:r>
            </a:p>
          </p:txBody>
        </p:sp>
        <p:sp>
          <p:nvSpPr>
            <p:cNvPr id="450" name="Shape 455"/>
            <p:cNvSpPr/>
            <p:nvPr/>
          </p:nvSpPr>
          <p:spPr>
            <a:xfrm>
              <a:off x="71436" y="-2"/>
              <a:ext cx="424815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was afraid I’d deliberate,</a:t>
              </a:r>
            </a:p>
          </p:txBody>
        </p:sp>
        <p:sp>
          <p:nvSpPr>
            <p:cNvPr id="451" name="Shape 456"/>
            <p:cNvSpPr/>
            <p:nvPr/>
          </p:nvSpPr>
          <p:spPr>
            <a:xfrm>
              <a:off x="-1" y="792162"/>
              <a:ext cx="698500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rationalize, and talk myself into not going.</a:t>
              </a:r>
            </a:p>
          </p:txBody>
        </p:sp>
      </p:grpSp>
      <p:sp>
        <p:nvSpPr>
          <p:cNvPr id="453" name="Shape 458"/>
          <p:cNvSpPr/>
          <p:nvPr/>
        </p:nvSpPr>
        <p:spPr>
          <a:xfrm>
            <a:off x="4932362" y="3357562"/>
            <a:ext cx="1657353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ruminate</a:t>
            </a:r>
          </a:p>
        </p:txBody>
      </p:sp>
      <p:grpSp>
        <p:nvGrpSpPr>
          <p:cNvPr id="457" name="Group 462"/>
          <p:cNvGrpSpPr/>
          <p:nvPr/>
        </p:nvGrpSpPr>
        <p:grpSpPr>
          <a:xfrm>
            <a:off x="755648" y="3357561"/>
            <a:ext cx="7272345" cy="1723656"/>
            <a:chOff x="0" y="-1"/>
            <a:chExt cx="7272343" cy="1723655"/>
          </a:xfrm>
        </p:grpSpPr>
        <p:sp>
          <p:nvSpPr>
            <p:cNvPr id="454" name="Shape 459"/>
            <p:cNvSpPr/>
            <p:nvPr/>
          </p:nvSpPr>
          <p:spPr>
            <a:xfrm>
              <a:off x="647700" y="1439863"/>
              <a:ext cx="6624644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Grace MacGowan Cooke, </a:t>
              </a:r>
              <a:r>
                <a:rPr i="1"/>
                <a:t>The Power and the Glory</a:t>
              </a:r>
            </a:p>
          </p:txBody>
        </p:sp>
        <p:sp>
          <p:nvSpPr>
            <p:cNvPr id="455" name="Shape 460"/>
            <p:cNvSpPr/>
            <p:nvPr/>
          </p:nvSpPr>
          <p:spPr>
            <a:xfrm>
              <a:off x="-1" y="-2"/>
              <a:ext cx="417671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The old man paused to</a:t>
              </a:r>
            </a:p>
          </p:txBody>
        </p:sp>
        <p:sp>
          <p:nvSpPr>
            <p:cNvPr id="456" name="Shape 461"/>
            <p:cNvSpPr/>
            <p:nvPr/>
          </p:nvSpPr>
          <p:spPr>
            <a:xfrm>
              <a:off x="-1" y="719137"/>
              <a:ext cx="453707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 this feature of the case. </a:t>
              </a:r>
            </a:p>
          </p:txBody>
        </p:sp>
      </p:grpSp>
      <p:sp>
        <p:nvSpPr>
          <p:cNvPr id="458" name="Shape 463"/>
          <p:cNvSpPr/>
          <p:nvPr/>
        </p:nvSpPr>
        <p:spPr>
          <a:xfrm>
            <a:off x="1979610" y="3213099"/>
            <a:ext cx="180022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ruminate</a:t>
            </a:r>
          </a:p>
        </p:txBody>
      </p:sp>
      <p:grpSp>
        <p:nvGrpSpPr>
          <p:cNvPr id="464" name="Group 469"/>
          <p:cNvGrpSpPr/>
          <p:nvPr/>
        </p:nvGrpSpPr>
        <p:grpSpPr>
          <a:xfrm>
            <a:off x="1068385" y="2627021"/>
            <a:ext cx="7921633" cy="2587256"/>
            <a:chOff x="-1" y="0"/>
            <a:chExt cx="7921631" cy="2587255"/>
          </a:xfrm>
        </p:grpSpPr>
        <p:sp>
          <p:nvSpPr>
            <p:cNvPr id="459" name="Shape 464"/>
            <p:cNvSpPr/>
            <p:nvPr/>
          </p:nvSpPr>
          <p:spPr>
            <a:xfrm>
              <a:off x="2665412" y="2303464"/>
              <a:ext cx="41036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Randy Pausch, </a:t>
              </a:r>
              <a:r>
                <a:rPr i="1"/>
                <a:t>The Last Lecture</a:t>
              </a:r>
            </a:p>
          </p:txBody>
        </p:sp>
        <p:grpSp>
          <p:nvGrpSpPr>
            <p:cNvPr id="463" name="Group 468"/>
            <p:cNvGrpSpPr/>
            <p:nvPr/>
          </p:nvGrpSpPr>
          <p:grpSpPr>
            <a:xfrm>
              <a:off x="-2" y="0"/>
              <a:ext cx="7921633" cy="1042469"/>
              <a:chOff x="-1" y="0"/>
              <a:chExt cx="7921630" cy="1042468"/>
            </a:xfrm>
          </p:grpSpPr>
          <p:sp>
            <p:nvSpPr>
              <p:cNvPr id="460" name="Shape 465"/>
              <p:cNvSpPr/>
              <p:nvPr/>
            </p:nvSpPr>
            <p:spPr>
              <a:xfrm>
                <a:off x="-1" y="647701"/>
                <a:ext cx="936627" cy="394768"/>
              </a:xfrm>
              <a:prstGeom prst="rect">
                <a:avLst/>
              </a:prstGeom>
              <a:solidFill>
                <a:srgbClr val="AFD7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 and</a:t>
                </a:r>
              </a:p>
            </p:txBody>
          </p:sp>
          <p:sp>
            <p:nvSpPr>
              <p:cNvPr id="461" name="Shape 466"/>
              <p:cNvSpPr/>
              <p:nvPr/>
            </p:nvSpPr>
            <p:spPr>
              <a:xfrm>
                <a:off x="-2" y="0"/>
                <a:ext cx="7705732" cy="394767"/>
              </a:xfrm>
              <a:prstGeom prst="rect">
                <a:avLst/>
              </a:prstGeom>
              <a:solidFill>
                <a:srgbClr val="AFD7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Professors are asked to consider their demise</a:t>
                </a:r>
              </a:p>
            </p:txBody>
          </p:sp>
          <p:sp>
            <p:nvSpPr>
              <p:cNvPr id="462" name="Shape 467"/>
              <p:cNvSpPr/>
              <p:nvPr/>
            </p:nvSpPr>
            <p:spPr>
              <a:xfrm>
                <a:off x="2736850" y="647701"/>
                <a:ext cx="5184780" cy="394768"/>
              </a:xfrm>
              <a:prstGeom prst="rect">
                <a:avLst/>
              </a:prstGeom>
              <a:solidFill>
                <a:srgbClr val="AFD7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28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on what matters most to them. </a:t>
                </a:r>
              </a:p>
            </p:txBody>
          </p:sp>
        </p:grpSp>
      </p:grpSp>
      <p:sp>
        <p:nvSpPr>
          <p:cNvPr id="465" name="Shape 470"/>
          <p:cNvSpPr/>
          <p:nvPr/>
        </p:nvSpPr>
        <p:spPr>
          <a:xfrm>
            <a:off x="57150" y="4119562"/>
            <a:ext cx="2089150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rumination</a:t>
            </a:r>
          </a:p>
        </p:txBody>
      </p:sp>
      <p:grpSp>
        <p:nvGrpSpPr>
          <p:cNvPr id="470" name="Group 475"/>
          <p:cNvGrpSpPr/>
          <p:nvPr/>
        </p:nvGrpSpPr>
        <p:grpSpPr>
          <a:xfrm>
            <a:off x="71436" y="3379610"/>
            <a:ext cx="8640768" cy="2228481"/>
            <a:chOff x="0" y="-1"/>
            <a:chExt cx="8640766" cy="2228480"/>
          </a:xfrm>
        </p:grpSpPr>
        <p:sp>
          <p:nvSpPr>
            <p:cNvPr id="466" name="Shape 471"/>
            <p:cNvSpPr/>
            <p:nvPr/>
          </p:nvSpPr>
          <p:spPr>
            <a:xfrm>
              <a:off x="3384550" y="1944688"/>
              <a:ext cx="41036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Franz Kafka, </a:t>
              </a:r>
              <a:r>
                <a:rPr i="1"/>
                <a:t>Metamorphosis</a:t>
              </a:r>
            </a:p>
          </p:txBody>
        </p:sp>
        <p:sp>
          <p:nvSpPr>
            <p:cNvPr id="467" name="Shape 472"/>
            <p:cNvSpPr/>
            <p:nvPr/>
          </p:nvSpPr>
          <p:spPr>
            <a:xfrm>
              <a:off x="-1" y="-2"/>
              <a:ext cx="741680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remained in a state of empty and peaceful</a:t>
              </a:r>
            </a:p>
          </p:txBody>
        </p:sp>
        <p:sp>
          <p:nvSpPr>
            <p:cNvPr id="468" name="Shape 473"/>
            <p:cNvSpPr/>
            <p:nvPr/>
          </p:nvSpPr>
          <p:spPr>
            <a:xfrm>
              <a:off x="2087562" y="720725"/>
              <a:ext cx="655320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until he heard the clock tower strike</a:t>
              </a:r>
            </a:p>
          </p:txBody>
        </p:sp>
        <p:sp>
          <p:nvSpPr>
            <p:cNvPr id="469" name="Shape 474"/>
            <p:cNvSpPr/>
            <p:nvPr/>
          </p:nvSpPr>
          <p:spPr>
            <a:xfrm>
              <a:off x="0" y="1368426"/>
              <a:ext cx="352742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three in the morning.</a:t>
              </a:r>
            </a:p>
          </p:txBody>
        </p:sp>
      </p:grpSp>
      <p:pic>
        <p:nvPicPr>
          <p:cNvPr id="47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733" y="626688"/>
            <a:ext cx="1625601" cy="13208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3" grpId="4"/>
      <p:bldP build="whole" bldLvl="1" animBg="1" rev="0" advAuto="0" spid="453" grpId="6"/>
      <p:bldP build="whole" bldLvl="1" animBg="1" rev="0" advAuto="0" spid="458" grpId="8"/>
      <p:bldP build="whole" bldLvl="1" animBg="1" rev="0" advAuto="0" spid="447" grpId="2"/>
      <p:bldP build="whole" bldLvl="1" animBg="1" rev="0" advAuto="0" spid="458" grpId="10"/>
      <p:bldP build="whole" bldLvl="1" animBg="1" rev="0" advAuto="0" spid="470" grpId="13"/>
      <p:bldP build="whole" bldLvl="1" animBg="1" rev="0" advAuto="0" spid="445" grpId="14"/>
      <p:bldP build="whole" bldLvl="1" animBg="1" rev="0" advAuto="0" spid="465" grpId="12"/>
      <p:bldP build="whole" bldLvl="1" animBg="1" rev="0" advAuto="0" spid="457" grpId="5"/>
      <p:bldP build="whole" bldLvl="1" animBg="1" rev="0" advAuto="0" spid="452" grpId="1"/>
      <p:bldP build="whole" bldLvl="1" animBg="1" rev="0" advAuto="0" spid="464" grpId="9"/>
      <p:bldP build="whole" bldLvl="1" animBg="1" rev="0" advAuto="0" spid="457" grpId="7"/>
      <p:bldP build="whole" bldLvl="1" animBg="1" rev="0" advAuto="0" spid="452" grpId="3"/>
      <p:bldP build="whole" bldLvl="1" animBg="1" rev="0" advAuto="0" spid="464" grpId="1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7"/>
          <p:cNvSpPr txBox="1"/>
          <p:nvPr/>
        </p:nvSpPr>
        <p:spPr>
          <a:xfrm>
            <a:off x="4211637" y="-1"/>
            <a:ext cx="4537079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Boisterous: rowdy, loud in voice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vociferous, unruly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demure, soft-spoken</a:t>
            </a:r>
          </a:p>
        </p:txBody>
      </p:sp>
      <p:sp>
        <p:nvSpPr>
          <p:cNvPr id="474" name="Shape 478"/>
          <p:cNvSpPr txBox="1"/>
          <p:nvPr/>
        </p:nvSpPr>
        <p:spPr>
          <a:xfrm>
            <a:off x="592136" y="6113462"/>
            <a:ext cx="7982465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boisterous</a:t>
            </a:r>
            <a:r>
              <a:t> will appear once in every 1,298 pages of text.</a:t>
            </a:r>
          </a:p>
        </p:txBody>
      </p:sp>
      <p:sp>
        <p:nvSpPr>
          <p:cNvPr id="475" name="Shape 480"/>
          <p:cNvSpPr/>
          <p:nvPr/>
        </p:nvSpPr>
        <p:spPr>
          <a:xfrm>
            <a:off x="5076825" y="2924174"/>
            <a:ext cx="2016125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boisterous</a:t>
            </a:r>
          </a:p>
        </p:txBody>
      </p:sp>
      <p:grpSp>
        <p:nvGrpSpPr>
          <p:cNvPr id="479" name="Group 484"/>
          <p:cNvGrpSpPr/>
          <p:nvPr/>
        </p:nvGrpSpPr>
        <p:grpSpPr>
          <a:xfrm>
            <a:off x="1187448" y="692146"/>
            <a:ext cx="6408743" cy="1725246"/>
            <a:chOff x="0" y="-1"/>
            <a:chExt cx="6408742" cy="1725244"/>
          </a:xfrm>
        </p:grpSpPr>
        <p:sp>
          <p:nvSpPr>
            <p:cNvPr id="476" name="Shape 481"/>
            <p:cNvSpPr/>
            <p:nvPr/>
          </p:nvSpPr>
          <p:spPr>
            <a:xfrm>
              <a:off x="2952750" y="1441452"/>
              <a:ext cx="34559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Chistopher Paolini, </a:t>
              </a:r>
              <a:r>
                <a:rPr i="1"/>
                <a:t>Brisinigr</a:t>
              </a:r>
            </a:p>
          </p:txBody>
        </p:sp>
        <p:sp>
          <p:nvSpPr>
            <p:cNvPr id="477" name="Shape 482"/>
            <p:cNvSpPr/>
            <p:nvPr/>
          </p:nvSpPr>
          <p:spPr>
            <a:xfrm>
              <a:off x="-1" y="720725"/>
              <a:ext cx="504031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and lasted long into the night.</a:t>
              </a:r>
            </a:p>
          </p:txBody>
        </p:sp>
        <p:sp>
          <p:nvSpPr>
            <p:cNvPr id="478" name="Shape 483"/>
            <p:cNvSpPr/>
            <p:nvPr/>
          </p:nvSpPr>
          <p:spPr>
            <a:xfrm>
              <a:off x="-1" y="-2"/>
              <a:ext cx="453549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feasting was loud and</a:t>
              </a:r>
            </a:p>
          </p:txBody>
        </p:sp>
      </p:grpSp>
      <p:sp>
        <p:nvSpPr>
          <p:cNvPr id="480" name="Shape 485"/>
          <p:cNvSpPr/>
          <p:nvPr/>
        </p:nvSpPr>
        <p:spPr>
          <a:xfrm>
            <a:off x="3995737" y="3644899"/>
            <a:ext cx="2233616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boisterous.</a:t>
            </a:r>
          </a:p>
        </p:txBody>
      </p:sp>
      <p:grpSp>
        <p:nvGrpSpPr>
          <p:cNvPr id="484" name="Group 489"/>
          <p:cNvGrpSpPr/>
          <p:nvPr/>
        </p:nvGrpSpPr>
        <p:grpSpPr>
          <a:xfrm>
            <a:off x="467515" y="2852733"/>
            <a:ext cx="8208971" cy="1725246"/>
            <a:chOff x="-1" y="-1"/>
            <a:chExt cx="8208970" cy="1725244"/>
          </a:xfrm>
        </p:grpSpPr>
        <p:sp>
          <p:nvSpPr>
            <p:cNvPr id="481" name="Shape 486"/>
            <p:cNvSpPr/>
            <p:nvPr/>
          </p:nvSpPr>
          <p:spPr>
            <a:xfrm>
              <a:off x="3168651" y="1441452"/>
              <a:ext cx="424815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Gloria Whelan, </a:t>
              </a:r>
              <a:r>
                <a:rPr i="1"/>
                <a:t>Listening for Lions</a:t>
              </a:r>
            </a:p>
          </p:txBody>
        </p:sp>
        <p:sp>
          <p:nvSpPr>
            <p:cNvPr id="482" name="Shape 487"/>
            <p:cNvSpPr/>
            <p:nvPr/>
          </p:nvSpPr>
          <p:spPr>
            <a:xfrm>
              <a:off x="-2" y="720725"/>
              <a:ext cx="352743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sometimes fiery and</a:t>
              </a:r>
            </a:p>
          </p:txBody>
        </p:sp>
        <p:sp>
          <p:nvSpPr>
            <p:cNvPr id="483" name="Shape 488"/>
            <p:cNvSpPr/>
            <p:nvPr/>
          </p:nvSpPr>
          <p:spPr>
            <a:xfrm>
              <a:off x="-1" y="-2"/>
              <a:ext cx="820897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Sometimes the dance was formal and stately,  </a:t>
              </a:r>
            </a:p>
          </p:txBody>
        </p:sp>
      </p:grpSp>
      <p:sp>
        <p:nvSpPr>
          <p:cNvPr id="485" name="Shape 490"/>
          <p:cNvSpPr/>
          <p:nvPr/>
        </p:nvSpPr>
        <p:spPr>
          <a:xfrm>
            <a:off x="3167059" y="3517974"/>
            <a:ext cx="2449516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boisterous</a:t>
            </a:r>
          </a:p>
        </p:txBody>
      </p:sp>
      <p:grpSp>
        <p:nvGrpSpPr>
          <p:cNvPr id="490" name="Group 495"/>
          <p:cNvGrpSpPr/>
          <p:nvPr/>
        </p:nvGrpSpPr>
        <p:grpSpPr>
          <a:xfrm>
            <a:off x="611186" y="2745579"/>
            <a:ext cx="7345369" cy="1939557"/>
            <a:chOff x="0" y="-1"/>
            <a:chExt cx="7345368" cy="1939555"/>
          </a:xfrm>
        </p:grpSpPr>
        <p:sp>
          <p:nvSpPr>
            <p:cNvPr id="486" name="Shape 491"/>
            <p:cNvSpPr/>
            <p:nvPr/>
          </p:nvSpPr>
          <p:spPr>
            <a:xfrm>
              <a:off x="2879725" y="1655763"/>
              <a:ext cx="41036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K. A. Applegate, </a:t>
              </a:r>
              <a:r>
                <a:rPr i="1"/>
                <a:t>Everworld</a:t>
              </a:r>
            </a:p>
          </p:txBody>
        </p:sp>
        <p:sp>
          <p:nvSpPr>
            <p:cNvPr id="487" name="Shape 492"/>
            <p:cNvSpPr/>
            <p:nvPr/>
          </p:nvSpPr>
          <p:spPr>
            <a:xfrm>
              <a:off x="0" y="792162"/>
              <a:ext cx="252095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swaggering</a:t>
              </a:r>
            </a:p>
          </p:txBody>
        </p:sp>
        <p:sp>
          <p:nvSpPr>
            <p:cNvPr id="488" name="Shape 493"/>
            <p:cNvSpPr/>
            <p:nvPr/>
          </p:nvSpPr>
          <p:spPr>
            <a:xfrm>
              <a:off x="0" y="-2"/>
              <a:ext cx="734536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But even the common soldiers were a loud,</a:t>
              </a:r>
            </a:p>
          </p:txBody>
        </p:sp>
        <p:sp>
          <p:nvSpPr>
            <p:cNvPr id="489" name="Shape 494"/>
            <p:cNvSpPr/>
            <p:nvPr/>
          </p:nvSpPr>
          <p:spPr>
            <a:xfrm>
              <a:off x="4824414" y="792162"/>
              <a:ext cx="129699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bunch. </a:t>
              </a:r>
            </a:p>
          </p:txBody>
        </p:sp>
      </p:grpSp>
      <p:sp>
        <p:nvSpPr>
          <p:cNvPr id="491" name="Shape 496"/>
          <p:cNvSpPr/>
          <p:nvPr/>
        </p:nvSpPr>
        <p:spPr>
          <a:xfrm>
            <a:off x="5724523" y="692149"/>
            <a:ext cx="223361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boisterous</a:t>
            </a:r>
          </a:p>
        </p:txBody>
      </p:sp>
      <p:grpSp>
        <p:nvGrpSpPr>
          <p:cNvPr id="496" name="Group 501"/>
          <p:cNvGrpSpPr/>
          <p:nvPr/>
        </p:nvGrpSpPr>
        <p:grpSpPr>
          <a:xfrm>
            <a:off x="432591" y="2927056"/>
            <a:ext cx="8532819" cy="1939558"/>
            <a:chOff x="0" y="0"/>
            <a:chExt cx="8532818" cy="1939556"/>
          </a:xfrm>
        </p:grpSpPr>
        <p:sp>
          <p:nvSpPr>
            <p:cNvPr id="492" name="Shape 497"/>
            <p:cNvSpPr/>
            <p:nvPr/>
          </p:nvSpPr>
          <p:spPr>
            <a:xfrm>
              <a:off x="2808287" y="1655765"/>
              <a:ext cx="41036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Chang-Rae Lee, </a:t>
              </a:r>
              <a:r>
                <a:rPr i="1"/>
                <a:t>Native Speaker</a:t>
              </a:r>
            </a:p>
          </p:txBody>
        </p:sp>
        <p:sp>
          <p:nvSpPr>
            <p:cNvPr id="493" name="Shape 498"/>
            <p:cNvSpPr/>
            <p:nvPr/>
          </p:nvSpPr>
          <p:spPr>
            <a:xfrm>
              <a:off x="6732590" y="-1"/>
              <a:ext cx="180022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enough</a:t>
              </a:r>
            </a:p>
          </p:txBody>
        </p:sp>
        <p:sp>
          <p:nvSpPr>
            <p:cNvPr id="494" name="Shape 499"/>
            <p:cNvSpPr/>
            <p:nvPr/>
          </p:nvSpPr>
          <p:spPr>
            <a:xfrm>
              <a:off x="107948" y="-1"/>
              <a:ext cx="453708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group was becoming</a:t>
              </a:r>
            </a:p>
          </p:txBody>
        </p:sp>
        <p:sp>
          <p:nvSpPr>
            <p:cNvPr id="495" name="Shape 500"/>
            <p:cNvSpPr/>
            <p:nvPr/>
          </p:nvSpPr>
          <p:spPr>
            <a:xfrm>
              <a:off x="-1" y="720725"/>
              <a:ext cx="568960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 attract attention on the street. </a:t>
              </a:r>
            </a:p>
          </p:txBody>
        </p:sp>
      </p:grpSp>
      <p:pic>
        <p:nvPicPr>
          <p:cNvPr id="497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8552" y="49558"/>
            <a:ext cx="1270001" cy="1625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9" grpId="7"/>
      <p:bldP build="whole" bldLvl="1" animBg="1" rev="0" advAuto="0" spid="485" grpId="12"/>
      <p:bldP build="whole" bldLvl="1" animBg="1" rev="0" advAuto="0" spid="484" grpId="9"/>
      <p:bldP build="whole" bldLvl="1" animBg="1" rev="0" advAuto="0" spid="496" grpId="1"/>
      <p:bldP build="whole" bldLvl="1" animBg="1" rev="0" advAuto="0" spid="484" grpId="11"/>
      <p:bldP build="whole" bldLvl="1" animBg="1" rev="0" advAuto="0" spid="496" grpId="3"/>
      <p:bldP build="whole" bldLvl="1" animBg="1" rev="0" advAuto="0" spid="490" grpId="13"/>
      <p:bldP build="whole" bldLvl="1" animBg="1" rev="0" advAuto="0" spid="475" grpId="2"/>
      <p:bldP build="whole" bldLvl="1" animBg="1" rev="0" advAuto="0" spid="479" grpId="5"/>
      <p:bldP build="whole" bldLvl="1" animBg="1" rev="0" advAuto="0" spid="473" grpId="14"/>
      <p:bldP build="whole" bldLvl="1" animBg="1" rev="0" advAuto="0" spid="491" grpId="4"/>
      <p:bldP build="whole" bldLvl="1" animBg="1" rev="0" advAuto="0" spid="480" grpId="8"/>
      <p:bldP build="whole" bldLvl="1" animBg="1" rev="0" advAuto="0" spid="491" grpId="6"/>
      <p:bldP build="whole" bldLvl="1" animBg="1" rev="0" advAuto="0" spid="480" grpId="1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3779837" y="-3"/>
            <a:ext cx="5364165" cy="1417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Aura : a distinctive but intangible quality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surrounding a person or thing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halo, mystique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Forms:  Noun: aura, auras       Verb: 00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Adjective: 00              Adverb: 00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755648" y="6237287"/>
            <a:ext cx="7728080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“aura”  will appear once in every 3,091   pages of text.</a:t>
            </a:r>
          </a:p>
        </p:txBody>
      </p:sp>
      <p:sp>
        <p:nvSpPr>
          <p:cNvPr id="26" name="Shape 26"/>
          <p:cNvSpPr/>
          <p:nvPr/>
        </p:nvSpPr>
        <p:spPr>
          <a:xfrm>
            <a:off x="3276600" y="2276474"/>
            <a:ext cx="1150938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aura</a:t>
            </a:r>
          </a:p>
        </p:txBody>
      </p:sp>
      <p:grpSp>
        <p:nvGrpSpPr>
          <p:cNvPr id="33" name="Group 33"/>
          <p:cNvGrpSpPr/>
          <p:nvPr/>
        </p:nvGrpSpPr>
        <p:grpSpPr>
          <a:xfrm>
            <a:off x="539746" y="2276474"/>
            <a:ext cx="8208972" cy="3668343"/>
            <a:chOff x="0" y="0"/>
            <a:chExt cx="8208970" cy="3668342"/>
          </a:xfrm>
        </p:grpSpPr>
        <p:sp>
          <p:nvSpPr>
            <p:cNvPr id="27" name="Shape 27"/>
            <p:cNvSpPr/>
            <p:nvPr/>
          </p:nvSpPr>
          <p:spPr>
            <a:xfrm>
              <a:off x="3455987" y="3384552"/>
              <a:ext cx="2663830" cy="283791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i="1"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Roald Dahl, Matilda</a:t>
              </a:r>
            </a:p>
          </p:txBody>
        </p:sp>
        <p:sp>
          <p:nvSpPr>
            <p:cNvPr id="28" name="Shape 28"/>
            <p:cNvSpPr/>
            <p:nvPr/>
          </p:nvSpPr>
          <p:spPr>
            <a:xfrm>
              <a:off x="3816351" y="0"/>
              <a:ext cx="4392619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menace about her even </a:t>
              </a:r>
            </a:p>
          </p:txBody>
        </p:sp>
        <p:sp>
          <p:nvSpPr>
            <p:cNvPr id="29" name="Shape 29"/>
            <p:cNvSpPr/>
            <p:nvPr/>
          </p:nvSpPr>
          <p:spPr>
            <a:xfrm>
              <a:off x="-1" y="792162"/>
              <a:ext cx="8064507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when at a distance, and when she came up close </a:t>
              </a:r>
            </a:p>
          </p:txBody>
        </p:sp>
        <p:sp>
          <p:nvSpPr>
            <p:cNvPr id="30" name="Shape 30"/>
            <p:cNvSpPr/>
            <p:nvPr/>
          </p:nvSpPr>
          <p:spPr>
            <a:xfrm>
              <a:off x="-1" y="0"/>
              <a:ext cx="2808292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There was an</a:t>
              </a:r>
            </a:p>
          </p:txBody>
        </p:sp>
        <p:sp>
          <p:nvSpPr>
            <p:cNvPr id="31" name="Shape 31"/>
            <p:cNvSpPr/>
            <p:nvPr/>
          </p:nvSpPr>
          <p:spPr>
            <a:xfrm>
              <a:off x="-1" y="1728787"/>
              <a:ext cx="806450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 could almost feel the dangerous heat </a:t>
              </a:r>
            </a:p>
          </p:txBody>
        </p:sp>
        <p:sp>
          <p:nvSpPr>
            <p:cNvPr id="32" name="Shape 32"/>
            <p:cNvSpPr/>
            <p:nvPr/>
          </p:nvSpPr>
          <p:spPr>
            <a:xfrm>
              <a:off x="-1" y="2592388"/>
              <a:ext cx="806450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radiating from her as a red-hot rod of metal.</a:t>
              </a:r>
            </a:p>
          </p:txBody>
        </p:sp>
      </p:grpSp>
      <p:sp>
        <p:nvSpPr>
          <p:cNvPr id="34" name="Shape 35"/>
          <p:cNvSpPr/>
          <p:nvPr/>
        </p:nvSpPr>
        <p:spPr>
          <a:xfrm>
            <a:off x="4716462" y="2205034"/>
            <a:ext cx="1150941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aura</a:t>
            </a:r>
          </a:p>
        </p:txBody>
      </p:sp>
      <p:grpSp>
        <p:nvGrpSpPr>
          <p:cNvPr id="39" name="Group 40"/>
          <p:cNvGrpSpPr/>
          <p:nvPr/>
        </p:nvGrpSpPr>
        <p:grpSpPr>
          <a:xfrm>
            <a:off x="539747" y="2205034"/>
            <a:ext cx="7127881" cy="1868120"/>
            <a:chOff x="0" y="0"/>
            <a:chExt cx="7127880" cy="1868118"/>
          </a:xfrm>
        </p:grpSpPr>
        <p:sp>
          <p:nvSpPr>
            <p:cNvPr id="35" name="Shape 36"/>
            <p:cNvSpPr/>
            <p:nvPr/>
          </p:nvSpPr>
          <p:spPr>
            <a:xfrm>
              <a:off x="3095625" y="1584327"/>
              <a:ext cx="3168655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Eoin Colfer</a:t>
              </a:r>
              <a:r>
                <a:rPr i="1"/>
                <a:t>, Artemis Fowl</a:t>
              </a:r>
            </a:p>
          </p:txBody>
        </p:sp>
        <p:sp>
          <p:nvSpPr>
            <p:cNvPr id="36" name="Shape 37"/>
            <p:cNvSpPr/>
            <p:nvPr/>
          </p:nvSpPr>
          <p:spPr>
            <a:xfrm>
              <a:off x="5256213" y="-1"/>
              <a:ext cx="187166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warmth, </a:t>
              </a:r>
            </a:p>
          </p:txBody>
        </p:sp>
        <p:sp>
          <p:nvSpPr>
            <p:cNvPr id="37" name="Shape 38"/>
            <p:cNvSpPr/>
            <p:nvPr/>
          </p:nvSpPr>
          <p:spPr>
            <a:xfrm>
              <a:off x="-1" y="863600"/>
              <a:ext cx="467995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but also an inherent danger. </a:t>
              </a:r>
            </a:p>
          </p:txBody>
        </p:sp>
        <p:sp>
          <p:nvSpPr>
            <p:cNvPr id="38" name="Shape 39"/>
            <p:cNvSpPr/>
            <p:nvPr/>
          </p:nvSpPr>
          <p:spPr>
            <a:xfrm>
              <a:off x="71436" y="-1"/>
              <a:ext cx="417671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It seemed to have  an</a:t>
              </a:r>
            </a:p>
          </p:txBody>
        </p:sp>
      </p:grpSp>
      <p:sp>
        <p:nvSpPr>
          <p:cNvPr id="40" name="Shape 41"/>
          <p:cNvSpPr/>
          <p:nvPr/>
        </p:nvSpPr>
        <p:spPr>
          <a:xfrm>
            <a:off x="1835150" y="2276474"/>
            <a:ext cx="1150938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aura</a:t>
            </a:r>
          </a:p>
        </p:txBody>
      </p:sp>
      <p:grpSp>
        <p:nvGrpSpPr>
          <p:cNvPr id="45" name="Group 46"/>
          <p:cNvGrpSpPr/>
          <p:nvPr/>
        </p:nvGrpSpPr>
        <p:grpSpPr>
          <a:xfrm>
            <a:off x="539748" y="2276472"/>
            <a:ext cx="7993070" cy="1941146"/>
            <a:chOff x="0" y="-1"/>
            <a:chExt cx="7993069" cy="1941144"/>
          </a:xfrm>
        </p:grpSpPr>
        <p:sp>
          <p:nvSpPr>
            <p:cNvPr id="41" name="Shape 42"/>
            <p:cNvSpPr/>
            <p:nvPr/>
          </p:nvSpPr>
          <p:spPr>
            <a:xfrm>
              <a:off x="3384551" y="1657352"/>
              <a:ext cx="4608519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Rick Riordan, </a:t>
              </a:r>
              <a:r>
                <a:rPr i="1"/>
                <a:t> The Sea of Monsters</a:t>
              </a:r>
            </a:p>
          </p:txBody>
        </p:sp>
        <p:sp>
          <p:nvSpPr>
            <p:cNvPr id="42" name="Shape 43"/>
            <p:cNvSpPr/>
            <p:nvPr/>
          </p:nvSpPr>
          <p:spPr>
            <a:xfrm>
              <a:off x="2447925" y="-2"/>
              <a:ext cx="540068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radiating from Tantalus was as</a:t>
              </a:r>
            </a:p>
          </p:txBody>
        </p:sp>
        <p:sp>
          <p:nvSpPr>
            <p:cNvPr id="43" name="Shape 44"/>
            <p:cNvSpPr/>
            <p:nvPr/>
          </p:nvSpPr>
          <p:spPr>
            <a:xfrm>
              <a:off x="0" y="792162"/>
              <a:ext cx="619284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strong as any monster I’d ever faced. </a:t>
              </a:r>
            </a:p>
          </p:txBody>
        </p:sp>
        <p:sp>
          <p:nvSpPr>
            <p:cNvPr id="44" name="Shape 45"/>
            <p:cNvSpPr/>
            <p:nvPr/>
          </p:nvSpPr>
          <p:spPr>
            <a:xfrm>
              <a:off x="0" y="-2"/>
              <a:ext cx="129540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 evil</a:t>
              </a:r>
            </a:p>
          </p:txBody>
        </p:sp>
      </p:grpSp>
      <p:sp>
        <p:nvSpPr>
          <p:cNvPr id="46" name="Shape 47"/>
          <p:cNvSpPr/>
          <p:nvPr/>
        </p:nvSpPr>
        <p:spPr>
          <a:xfrm>
            <a:off x="6732585" y="3068634"/>
            <a:ext cx="1150941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aura</a:t>
            </a:r>
          </a:p>
        </p:txBody>
      </p:sp>
      <p:grpSp>
        <p:nvGrpSpPr>
          <p:cNvPr id="50" name="Group 51"/>
          <p:cNvGrpSpPr/>
          <p:nvPr/>
        </p:nvGrpSpPr>
        <p:grpSpPr>
          <a:xfrm>
            <a:off x="539747" y="3068634"/>
            <a:ext cx="7705731" cy="1331396"/>
            <a:chOff x="0" y="0"/>
            <a:chExt cx="7705730" cy="1331394"/>
          </a:xfrm>
        </p:grpSpPr>
        <p:sp>
          <p:nvSpPr>
            <p:cNvPr id="47" name="Shape 48"/>
            <p:cNvSpPr/>
            <p:nvPr/>
          </p:nvSpPr>
          <p:spPr>
            <a:xfrm>
              <a:off x="2952751" y="936627"/>
              <a:ext cx="4752979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D.J. Machale</a:t>
              </a:r>
              <a:r>
                <a:rPr i="1"/>
                <a:t>, The Merchant of Death</a:t>
              </a:r>
            </a:p>
          </p:txBody>
        </p:sp>
        <p:sp>
          <p:nvSpPr>
            <p:cNvPr id="48" name="Shape 49"/>
            <p:cNvSpPr/>
            <p:nvPr/>
          </p:nvSpPr>
          <p:spPr>
            <a:xfrm>
              <a:off x="-1" y="-1"/>
              <a:ext cx="619284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You’ve got this, like, I don’t know, this </a:t>
              </a:r>
            </a:p>
          </p:txBody>
        </p:sp>
        <p:sp>
          <p:nvSpPr>
            <p:cNvPr id="49" name="Shape 50"/>
            <p:cNvSpPr/>
            <p:nvPr/>
          </p:nvSpPr>
          <p:spPr>
            <a:xfrm>
              <a:off x="0" y="936627"/>
              <a:ext cx="266382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thing going on. </a:t>
              </a:r>
            </a:p>
          </p:txBody>
        </p:sp>
      </p:grpSp>
      <p:pic>
        <p:nvPicPr>
          <p:cNvPr id="5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5881" y="358403"/>
            <a:ext cx="1181101" cy="162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" grpId="7"/>
      <p:bldP build="whole" bldLvl="1" animBg="1" rev="0" advAuto="0" spid="24" grpId="14"/>
      <p:bldP build="whole" bldLvl="1" animBg="1" rev="0" advAuto="0" spid="45" grpId="9"/>
      <p:bldP build="whole" bldLvl="1" animBg="1" rev="0" advAuto="0" spid="45" grpId="11"/>
      <p:bldP build="whole" bldLvl="1" animBg="1" rev="0" advAuto="0" spid="40" grpId="8"/>
      <p:bldP build="whole" bldLvl="1" animBg="1" rev="0" advAuto="0" spid="34" grpId="4"/>
      <p:bldP build="whole" bldLvl="1" animBg="1" rev="0" advAuto="0" spid="40" grpId="10"/>
      <p:bldP build="whole" bldLvl="1" animBg="1" rev="0" advAuto="0" spid="34" grpId="6"/>
      <p:bldP build="whole" bldLvl="1" animBg="1" rev="0" advAuto="0" spid="26" grpId="2"/>
      <p:bldP build="whole" bldLvl="1" animBg="1" rev="0" advAuto="0" spid="33" grpId="1"/>
      <p:bldP build="whole" bldLvl="1" animBg="1" rev="0" advAuto="0" spid="33" grpId="3"/>
      <p:bldP build="whole" bldLvl="1" animBg="1" rev="0" advAuto="0" spid="50" grpId="13"/>
      <p:bldP build="whole" bldLvl="1" animBg="1" rev="0" advAuto="0" spid="46" grpId="12"/>
      <p:bldP build="whole" bldLvl="1" animBg="1" rev="0" advAuto="0" spid="39" grpId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503"/>
          <p:cNvSpPr txBox="1"/>
          <p:nvPr/>
        </p:nvSpPr>
        <p:spPr>
          <a:xfrm>
            <a:off x="5795962" y="0"/>
            <a:ext cx="3671890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Apparition: ghost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Related: appear, apparent</a:t>
            </a:r>
          </a:p>
        </p:txBody>
      </p:sp>
      <p:sp>
        <p:nvSpPr>
          <p:cNvPr id="500" name="Shape 504"/>
          <p:cNvSpPr txBox="1"/>
          <p:nvPr/>
        </p:nvSpPr>
        <p:spPr>
          <a:xfrm>
            <a:off x="592135" y="6113462"/>
            <a:ext cx="7741140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apparition</a:t>
            </a:r>
            <a:r>
              <a:t> will appear once in every 864 pages of text.</a:t>
            </a:r>
          </a:p>
        </p:txBody>
      </p:sp>
      <p:sp>
        <p:nvSpPr>
          <p:cNvPr id="501" name="Shape 506"/>
          <p:cNvSpPr/>
          <p:nvPr/>
        </p:nvSpPr>
        <p:spPr>
          <a:xfrm>
            <a:off x="5940423" y="3716337"/>
            <a:ext cx="2160592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apparitions</a:t>
            </a:r>
          </a:p>
        </p:txBody>
      </p:sp>
      <p:grpSp>
        <p:nvGrpSpPr>
          <p:cNvPr id="505" name="Group 510"/>
          <p:cNvGrpSpPr/>
          <p:nvPr/>
        </p:nvGrpSpPr>
        <p:grpSpPr>
          <a:xfrm>
            <a:off x="755647" y="3716337"/>
            <a:ext cx="7343782" cy="1941142"/>
            <a:chOff x="0" y="0"/>
            <a:chExt cx="7343781" cy="1941141"/>
          </a:xfrm>
        </p:grpSpPr>
        <p:sp>
          <p:nvSpPr>
            <p:cNvPr id="502" name="Shape 507"/>
            <p:cNvSpPr/>
            <p:nvPr/>
          </p:nvSpPr>
          <p:spPr>
            <a:xfrm>
              <a:off x="3240087" y="1657350"/>
              <a:ext cx="4103694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Nora Roberts, </a:t>
              </a:r>
              <a:r>
                <a:rPr i="1"/>
                <a:t>Blood Brothers</a:t>
              </a:r>
            </a:p>
          </p:txBody>
        </p:sp>
        <p:sp>
          <p:nvSpPr>
            <p:cNvPr id="503" name="Shape 508"/>
            <p:cNvSpPr/>
            <p:nvPr/>
          </p:nvSpPr>
          <p:spPr>
            <a:xfrm>
              <a:off x="-1" y="649287"/>
              <a:ext cx="539909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and beer puke were forgotten.</a:t>
              </a:r>
            </a:p>
          </p:txBody>
        </p:sp>
        <p:sp>
          <p:nvSpPr>
            <p:cNvPr id="504" name="Shape 509"/>
            <p:cNvSpPr/>
            <p:nvPr/>
          </p:nvSpPr>
          <p:spPr>
            <a:xfrm>
              <a:off x="0" y="0"/>
              <a:ext cx="532765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long, sweaty hike, ghostly</a:t>
              </a:r>
            </a:p>
          </p:txBody>
        </p:sp>
      </p:grpSp>
      <p:sp>
        <p:nvSpPr>
          <p:cNvPr id="506" name="Shape 511"/>
          <p:cNvSpPr/>
          <p:nvPr/>
        </p:nvSpPr>
        <p:spPr>
          <a:xfrm>
            <a:off x="539748" y="5445124"/>
            <a:ext cx="223361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apparition.</a:t>
            </a:r>
          </a:p>
        </p:txBody>
      </p:sp>
      <p:grpSp>
        <p:nvGrpSpPr>
          <p:cNvPr id="509" name="Group 514"/>
          <p:cNvGrpSpPr/>
          <p:nvPr/>
        </p:nvGrpSpPr>
        <p:grpSpPr>
          <a:xfrm>
            <a:off x="539750" y="4868862"/>
            <a:ext cx="7705725" cy="1147392"/>
            <a:chOff x="0" y="0"/>
            <a:chExt cx="7705725" cy="1147391"/>
          </a:xfrm>
        </p:grpSpPr>
        <p:sp>
          <p:nvSpPr>
            <p:cNvPr id="507" name="Shape 512"/>
            <p:cNvSpPr/>
            <p:nvPr/>
          </p:nvSpPr>
          <p:spPr>
            <a:xfrm>
              <a:off x="2447924" y="863600"/>
              <a:ext cx="482441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Ted Dekker, </a:t>
              </a:r>
              <a:r>
                <a:rPr i="1"/>
                <a:t>White: The Great Pursuit</a:t>
              </a:r>
            </a:p>
          </p:txBody>
        </p:sp>
        <p:sp>
          <p:nvSpPr>
            <p:cNvPr id="508" name="Shape 513"/>
            <p:cNvSpPr/>
            <p:nvPr/>
          </p:nvSpPr>
          <p:spPr>
            <a:xfrm>
              <a:off x="0" y="0"/>
              <a:ext cx="770572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Contrary to my ghostly appearance, I’m not an</a:t>
              </a:r>
            </a:p>
          </p:txBody>
        </p:sp>
      </p:grpSp>
      <p:sp>
        <p:nvSpPr>
          <p:cNvPr id="510" name="Shape 515"/>
          <p:cNvSpPr/>
          <p:nvPr/>
        </p:nvSpPr>
        <p:spPr>
          <a:xfrm>
            <a:off x="5364162" y="3357562"/>
            <a:ext cx="2160591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apparition.</a:t>
            </a:r>
          </a:p>
        </p:txBody>
      </p:sp>
      <p:grpSp>
        <p:nvGrpSpPr>
          <p:cNvPr id="514" name="Group 519"/>
          <p:cNvGrpSpPr/>
          <p:nvPr/>
        </p:nvGrpSpPr>
        <p:grpSpPr>
          <a:xfrm>
            <a:off x="684212" y="2708272"/>
            <a:ext cx="7416805" cy="1941146"/>
            <a:chOff x="0" y="-1"/>
            <a:chExt cx="7416803" cy="1941144"/>
          </a:xfrm>
        </p:grpSpPr>
        <p:sp>
          <p:nvSpPr>
            <p:cNvPr id="511" name="Shape 516"/>
            <p:cNvSpPr/>
            <p:nvPr/>
          </p:nvSpPr>
          <p:spPr>
            <a:xfrm>
              <a:off x="3024187" y="1657352"/>
              <a:ext cx="2663830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Ellen Hopkins, </a:t>
              </a:r>
              <a:r>
                <a:rPr i="1"/>
                <a:t>Glass</a:t>
              </a:r>
            </a:p>
          </p:txBody>
        </p:sp>
        <p:sp>
          <p:nvSpPr>
            <p:cNvPr id="512" name="Shape 517"/>
            <p:cNvSpPr/>
            <p:nvPr/>
          </p:nvSpPr>
          <p:spPr>
            <a:xfrm>
              <a:off x="0" y="-2"/>
              <a:ext cx="741680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An ethereal Robyn grins, her ecru face</a:t>
              </a:r>
            </a:p>
          </p:txBody>
        </p:sp>
        <p:sp>
          <p:nvSpPr>
            <p:cNvPr id="513" name="Shape 518"/>
            <p:cNvSpPr/>
            <p:nvPr/>
          </p:nvSpPr>
          <p:spPr>
            <a:xfrm>
              <a:off x="0" y="649287"/>
              <a:ext cx="4679952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distorting into a vampire-like</a:t>
              </a:r>
            </a:p>
          </p:txBody>
        </p:sp>
      </p:grpSp>
      <p:sp>
        <p:nvSpPr>
          <p:cNvPr id="515" name="Shape 520"/>
          <p:cNvSpPr/>
          <p:nvPr/>
        </p:nvSpPr>
        <p:spPr>
          <a:xfrm>
            <a:off x="2124075" y="4652962"/>
            <a:ext cx="2305050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apparitions.</a:t>
            </a:r>
          </a:p>
        </p:txBody>
      </p:sp>
      <p:grpSp>
        <p:nvGrpSpPr>
          <p:cNvPr id="519" name="Group 524"/>
          <p:cNvGrpSpPr/>
          <p:nvPr/>
        </p:nvGrpSpPr>
        <p:grpSpPr>
          <a:xfrm>
            <a:off x="179386" y="4076698"/>
            <a:ext cx="8445505" cy="1291857"/>
            <a:chOff x="0" y="0"/>
            <a:chExt cx="8445503" cy="1291856"/>
          </a:xfrm>
        </p:grpSpPr>
        <p:sp>
          <p:nvSpPr>
            <p:cNvPr id="516" name="Shape 521"/>
            <p:cNvSpPr/>
            <p:nvPr/>
          </p:nvSpPr>
          <p:spPr>
            <a:xfrm>
              <a:off x="4392612" y="1008065"/>
              <a:ext cx="40528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True Believer</a:t>
              </a:r>
            </a:p>
          </p:txBody>
        </p:sp>
        <p:sp>
          <p:nvSpPr>
            <p:cNvPr id="517" name="Shape 522"/>
            <p:cNvSpPr/>
            <p:nvPr/>
          </p:nvSpPr>
          <p:spPr>
            <a:xfrm>
              <a:off x="504822" y="576262"/>
              <a:ext cx="143986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ghostly</a:t>
              </a:r>
            </a:p>
          </p:txBody>
        </p:sp>
        <p:sp>
          <p:nvSpPr>
            <p:cNvPr id="518" name="Shape 523"/>
            <p:cNvSpPr/>
            <p:nvPr/>
          </p:nvSpPr>
          <p:spPr>
            <a:xfrm>
              <a:off x="-1" y="-1"/>
              <a:ext cx="835342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the past, Jeremy had investigated seven different</a:t>
              </a:r>
            </a:p>
          </p:txBody>
        </p:sp>
      </p:grpSp>
      <p:pic>
        <p:nvPicPr>
          <p:cNvPr id="52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345" y="267988"/>
            <a:ext cx="1625602" cy="1625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5" grpId="13"/>
      <p:bldP build="whole" bldLvl="1" animBg="1" rev="0" advAuto="0" spid="501" grpId="12"/>
      <p:bldP build="whole" bldLvl="1" animBg="1" rev="0" advAuto="0" spid="519" grpId="5"/>
      <p:bldP build="whole" bldLvl="1" animBg="1" rev="0" advAuto="0" spid="499" grpId="14"/>
      <p:bldP build="whole" bldLvl="1" animBg="1" rev="0" advAuto="0" spid="519" grpId="7"/>
      <p:bldP build="whole" bldLvl="1" animBg="1" rev="0" advAuto="0" spid="510" grpId="8"/>
      <p:bldP build="whole" bldLvl="1" animBg="1" rev="0" advAuto="0" spid="510" grpId="10"/>
      <p:bldP build="whole" bldLvl="1" animBg="1" rev="0" advAuto="0" spid="509" grpId="1"/>
      <p:bldP build="whole" bldLvl="1" animBg="1" rev="0" advAuto="0" spid="515" grpId="4"/>
      <p:bldP build="whole" bldLvl="1" animBg="1" rev="0" advAuto="0" spid="506" grpId="2"/>
      <p:bldP build="whole" bldLvl="1" animBg="1" rev="0" advAuto="0" spid="509" grpId="3"/>
      <p:bldP build="whole" bldLvl="1" animBg="1" rev="0" advAuto="0" spid="515" grpId="6"/>
      <p:bldP build="whole" bldLvl="1" animBg="1" rev="0" advAuto="0" spid="514" grpId="9"/>
      <p:bldP build="whole" bldLvl="1" animBg="1" rev="0" advAuto="0" spid="514" grpId="1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6"/>
          <p:cNvSpPr txBox="1"/>
          <p:nvPr/>
        </p:nvSpPr>
        <p:spPr>
          <a:xfrm>
            <a:off x="4140200" y="-1"/>
            <a:ext cx="5003800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Jovial: jolly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Origin: Jove (Jupiter) Greek god</a:t>
            </a:r>
          </a:p>
        </p:txBody>
      </p:sp>
      <p:sp>
        <p:nvSpPr>
          <p:cNvPr id="523" name="Shape 527"/>
          <p:cNvSpPr txBox="1"/>
          <p:nvPr/>
        </p:nvSpPr>
        <p:spPr>
          <a:xfrm>
            <a:off x="592134" y="6113462"/>
            <a:ext cx="744869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jovial</a:t>
            </a:r>
            <a:r>
              <a:t> will appear once in every 1,392 pages of text.</a:t>
            </a:r>
          </a:p>
        </p:txBody>
      </p:sp>
      <p:sp>
        <p:nvSpPr>
          <p:cNvPr id="524" name="Shape 529"/>
          <p:cNvSpPr/>
          <p:nvPr/>
        </p:nvSpPr>
        <p:spPr>
          <a:xfrm>
            <a:off x="900112" y="3141659"/>
            <a:ext cx="1223964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jovial</a:t>
            </a:r>
          </a:p>
        </p:txBody>
      </p:sp>
      <p:grpSp>
        <p:nvGrpSpPr>
          <p:cNvPr id="528" name="Group 533"/>
          <p:cNvGrpSpPr/>
          <p:nvPr/>
        </p:nvGrpSpPr>
        <p:grpSpPr>
          <a:xfrm>
            <a:off x="900111" y="2492372"/>
            <a:ext cx="7272344" cy="2157045"/>
            <a:chOff x="0" y="0"/>
            <a:chExt cx="7272342" cy="2157044"/>
          </a:xfrm>
        </p:grpSpPr>
        <p:sp>
          <p:nvSpPr>
            <p:cNvPr id="525" name="Shape 530"/>
            <p:cNvSpPr/>
            <p:nvPr/>
          </p:nvSpPr>
          <p:spPr>
            <a:xfrm>
              <a:off x="2808287" y="1873252"/>
              <a:ext cx="4103693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Sara Gruen, </a:t>
              </a:r>
              <a:r>
                <a:rPr i="1"/>
                <a:t>Water for Elephants</a:t>
              </a:r>
            </a:p>
          </p:txBody>
        </p:sp>
        <p:sp>
          <p:nvSpPr>
            <p:cNvPr id="526" name="Shape 531"/>
            <p:cNvSpPr/>
            <p:nvPr/>
          </p:nvSpPr>
          <p:spPr>
            <a:xfrm>
              <a:off x="0" y="-1"/>
              <a:ext cx="727234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shakes hands with both men, his face</a:t>
              </a:r>
            </a:p>
          </p:txBody>
        </p:sp>
        <p:sp>
          <p:nvSpPr>
            <p:cNvPr id="527" name="Shape 532"/>
            <p:cNvSpPr/>
            <p:nvPr/>
          </p:nvSpPr>
          <p:spPr>
            <a:xfrm>
              <a:off x="1223962" y="649287"/>
              <a:ext cx="223202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cordial. </a:t>
              </a:r>
            </a:p>
          </p:txBody>
        </p:sp>
      </p:grpSp>
      <p:sp>
        <p:nvSpPr>
          <p:cNvPr id="529" name="Shape 534"/>
          <p:cNvSpPr/>
          <p:nvPr/>
        </p:nvSpPr>
        <p:spPr>
          <a:xfrm>
            <a:off x="1258887" y="4076699"/>
            <a:ext cx="1657351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 </a:t>
            </a:r>
            <a:r>
              <a:rPr sz="2800"/>
              <a:t>jovial</a:t>
            </a:r>
          </a:p>
        </p:txBody>
      </p:sp>
      <p:grpSp>
        <p:nvGrpSpPr>
          <p:cNvPr id="535" name="Group 540"/>
          <p:cNvGrpSpPr/>
          <p:nvPr/>
        </p:nvGrpSpPr>
        <p:grpSpPr>
          <a:xfrm>
            <a:off x="395286" y="2636834"/>
            <a:ext cx="8497892" cy="2515820"/>
            <a:chOff x="0" y="0"/>
            <a:chExt cx="8497890" cy="2515818"/>
          </a:xfrm>
        </p:grpSpPr>
        <p:sp>
          <p:nvSpPr>
            <p:cNvPr id="530" name="Shape 535"/>
            <p:cNvSpPr/>
            <p:nvPr/>
          </p:nvSpPr>
          <p:spPr>
            <a:xfrm>
              <a:off x="3889375" y="2232027"/>
              <a:ext cx="460851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Heather Brewer, </a:t>
              </a:r>
              <a:r>
                <a:rPr i="1"/>
                <a:t>Tenth Grade Bleeds</a:t>
              </a:r>
            </a:p>
          </p:txBody>
        </p:sp>
        <p:sp>
          <p:nvSpPr>
            <p:cNvPr id="531" name="Shape 536"/>
            <p:cNvSpPr/>
            <p:nvPr/>
          </p:nvSpPr>
          <p:spPr>
            <a:xfrm>
              <a:off x="73023" y="720725"/>
              <a:ext cx="806450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and Henry shut his locker, his shoulders sagging,</a:t>
              </a:r>
            </a:p>
          </p:txBody>
        </p:sp>
        <p:sp>
          <p:nvSpPr>
            <p:cNvPr id="532" name="Shape 537"/>
            <p:cNvSpPr/>
            <p:nvPr/>
          </p:nvSpPr>
          <p:spPr>
            <a:xfrm>
              <a:off x="-1" y="0"/>
              <a:ext cx="8208968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Finally she disappeared into a nearby classroom, </a:t>
              </a:r>
            </a:p>
          </p:txBody>
        </p:sp>
        <p:sp>
          <p:nvSpPr>
            <p:cNvPr id="533" name="Shape 538"/>
            <p:cNvSpPr/>
            <p:nvPr/>
          </p:nvSpPr>
          <p:spPr>
            <a:xfrm>
              <a:off x="73024" y="1439864"/>
              <a:ext cx="720728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</a:t>
              </a:r>
            </a:p>
          </p:txBody>
        </p:sp>
        <p:sp>
          <p:nvSpPr>
            <p:cNvPr id="534" name="Shape 539"/>
            <p:cNvSpPr/>
            <p:nvPr/>
          </p:nvSpPr>
          <p:spPr>
            <a:xfrm>
              <a:off x="2520950" y="1439864"/>
              <a:ext cx="403225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demeanor subdued. </a:t>
              </a:r>
            </a:p>
          </p:txBody>
        </p:sp>
      </p:grpSp>
      <p:sp>
        <p:nvSpPr>
          <p:cNvPr id="536" name="Shape 541"/>
          <p:cNvSpPr/>
          <p:nvPr/>
        </p:nvSpPr>
        <p:spPr>
          <a:xfrm>
            <a:off x="5580062" y="2492374"/>
            <a:ext cx="165735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jovial</a:t>
            </a:r>
          </a:p>
        </p:txBody>
      </p:sp>
      <p:grpSp>
        <p:nvGrpSpPr>
          <p:cNvPr id="540" name="Group 545"/>
          <p:cNvGrpSpPr/>
          <p:nvPr/>
        </p:nvGrpSpPr>
        <p:grpSpPr>
          <a:xfrm>
            <a:off x="1116011" y="2492372"/>
            <a:ext cx="6480180" cy="2157045"/>
            <a:chOff x="0" y="0"/>
            <a:chExt cx="6480179" cy="2157044"/>
          </a:xfrm>
        </p:grpSpPr>
        <p:sp>
          <p:nvSpPr>
            <p:cNvPr id="537" name="Shape 542"/>
            <p:cNvSpPr/>
            <p:nvPr/>
          </p:nvSpPr>
          <p:spPr>
            <a:xfrm>
              <a:off x="1655762" y="1873252"/>
              <a:ext cx="4824418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J.K. Rowling, </a:t>
              </a:r>
              <a:r>
                <a:rPr i="1"/>
                <a:t>HP and the Goblet of FIre</a:t>
              </a:r>
            </a:p>
          </p:txBody>
        </p:sp>
        <p:sp>
          <p:nvSpPr>
            <p:cNvPr id="538" name="Shape 543"/>
            <p:cNvSpPr/>
            <p:nvPr/>
          </p:nvSpPr>
          <p:spPr>
            <a:xfrm>
              <a:off x="0" y="-1"/>
              <a:ext cx="4464052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He acknowledged it with a</a:t>
              </a:r>
            </a:p>
          </p:txBody>
        </p:sp>
        <p:sp>
          <p:nvSpPr>
            <p:cNvPr id="539" name="Shape 544"/>
            <p:cNvSpPr/>
            <p:nvPr/>
          </p:nvSpPr>
          <p:spPr>
            <a:xfrm>
              <a:off x="0" y="720725"/>
              <a:ext cx="309562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wave of his hand.</a:t>
              </a:r>
            </a:p>
          </p:txBody>
        </p:sp>
      </p:grpSp>
      <p:sp>
        <p:nvSpPr>
          <p:cNvPr id="541" name="Shape 546"/>
          <p:cNvSpPr/>
          <p:nvPr/>
        </p:nvSpPr>
        <p:spPr>
          <a:xfrm>
            <a:off x="6372225" y="2636834"/>
            <a:ext cx="165735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jovially</a:t>
            </a:r>
          </a:p>
        </p:txBody>
      </p:sp>
      <p:grpSp>
        <p:nvGrpSpPr>
          <p:cNvPr id="545" name="Group 550"/>
          <p:cNvGrpSpPr/>
          <p:nvPr/>
        </p:nvGrpSpPr>
        <p:grpSpPr>
          <a:xfrm>
            <a:off x="611184" y="2636833"/>
            <a:ext cx="7273931" cy="2012584"/>
            <a:chOff x="-1" y="-1"/>
            <a:chExt cx="7273929" cy="2012582"/>
          </a:xfrm>
        </p:grpSpPr>
        <p:sp>
          <p:nvSpPr>
            <p:cNvPr id="542" name="Shape 547"/>
            <p:cNvSpPr/>
            <p:nvPr/>
          </p:nvSpPr>
          <p:spPr>
            <a:xfrm>
              <a:off x="1728786" y="1728790"/>
              <a:ext cx="5545143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 K. Rowling, </a:t>
              </a:r>
              <a:r>
                <a:rPr i="1"/>
                <a:t>HP and the Prisoner of Azkaban</a:t>
              </a:r>
            </a:p>
          </p:txBody>
        </p:sp>
        <p:sp>
          <p:nvSpPr>
            <p:cNvPr id="543" name="Shape 548"/>
            <p:cNvSpPr/>
            <p:nvPr/>
          </p:nvSpPr>
          <p:spPr>
            <a:xfrm>
              <a:off x="-1" y="720725"/>
              <a:ext cx="345599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as he shut the door.</a:t>
              </a:r>
            </a:p>
          </p:txBody>
        </p:sp>
        <p:sp>
          <p:nvSpPr>
            <p:cNvPr id="544" name="Shape 549"/>
            <p:cNvSpPr/>
            <p:nvPr/>
          </p:nvSpPr>
          <p:spPr>
            <a:xfrm>
              <a:off x="-2" y="-2"/>
              <a:ext cx="583248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Uncle Vernon now came in, smiling</a:t>
              </a:r>
            </a:p>
          </p:txBody>
        </p:sp>
      </p:grpSp>
      <p:pic>
        <p:nvPicPr>
          <p:cNvPr id="54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8225" y="135631"/>
            <a:ext cx="1625600" cy="1625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0" grpId="9"/>
      <p:bldP build="whole" bldLvl="1" animBg="1" rev="0" advAuto="0" spid="540" grpId="11"/>
      <p:bldP build="whole" bldLvl="1" animBg="1" rev="0" advAuto="0" spid="529" grpId="4"/>
      <p:bldP build="whole" bldLvl="1" animBg="1" rev="0" advAuto="0" spid="522" grpId="14"/>
      <p:bldP build="whole" bldLvl="1" animBg="1" rev="0" advAuto="0" spid="528" grpId="1"/>
      <p:bldP build="whole" bldLvl="1" animBg="1" rev="0" advAuto="0" spid="528" grpId="3"/>
      <p:bldP build="whole" bldLvl="1" animBg="1" rev="0" advAuto="0" spid="541" grpId="12"/>
      <p:bldP build="whole" bldLvl="1" animBg="1" rev="0" advAuto="0" spid="545" grpId="13"/>
      <p:bldP build="whole" bldLvl="1" animBg="1" rev="0" advAuto="0" spid="535" grpId="5"/>
      <p:bldP build="whole" bldLvl="1" animBg="1" rev="0" advAuto="0" spid="535" grpId="7"/>
      <p:bldP build="whole" bldLvl="1" animBg="1" rev="0" advAuto="0" spid="536" grpId="8"/>
      <p:bldP build="whole" bldLvl="1" animBg="1" rev="0" advAuto="0" spid="524" grpId="2"/>
      <p:bldP build="whole" bldLvl="1" animBg="1" rev="0" advAuto="0" spid="536" grpId="10"/>
      <p:bldP build="whole" bldLvl="1" animBg="1" rev="0" advAuto="0" spid="529" grpId="6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52"/>
          <p:cNvSpPr txBox="1"/>
          <p:nvPr/>
        </p:nvSpPr>
        <p:spPr>
          <a:xfrm>
            <a:off x="4500562" y="-1"/>
            <a:ext cx="4464054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Fiasco: a big, obvious failure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disaster, catastrophe,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       calamity</a:t>
            </a:r>
          </a:p>
        </p:txBody>
      </p:sp>
      <p:sp>
        <p:nvSpPr>
          <p:cNvPr id="549" name="Shape 553"/>
          <p:cNvSpPr/>
          <p:nvPr/>
        </p:nvSpPr>
        <p:spPr>
          <a:xfrm>
            <a:off x="2555875" y="3068634"/>
            <a:ext cx="165735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  </a:t>
            </a:r>
            <a:r>
              <a:rPr sz="2800"/>
              <a:t>fiasco</a:t>
            </a:r>
          </a:p>
        </p:txBody>
      </p:sp>
      <p:grpSp>
        <p:nvGrpSpPr>
          <p:cNvPr id="554" name="Group 558"/>
          <p:cNvGrpSpPr/>
          <p:nvPr/>
        </p:nvGrpSpPr>
        <p:grpSpPr>
          <a:xfrm>
            <a:off x="611186" y="3068634"/>
            <a:ext cx="8353430" cy="1939558"/>
            <a:chOff x="0" y="0"/>
            <a:chExt cx="8353428" cy="1939556"/>
          </a:xfrm>
        </p:grpSpPr>
        <p:sp>
          <p:nvSpPr>
            <p:cNvPr id="550" name="Shape 554"/>
            <p:cNvSpPr/>
            <p:nvPr/>
          </p:nvSpPr>
          <p:spPr>
            <a:xfrm>
              <a:off x="2881312" y="1655765"/>
              <a:ext cx="525621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James A. Owen, </a:t>
              </a:r>
              <a:r>
                <a:rPr i="1"/>
                <a:t>Here There Be Dragons</a:t>
              </a:r>
            </a:p>
          </p:txBody>
        </p:sp>
        <p:sp>
          <p:nvSpPr>
            <p:cNvPr id="551" name="Shape 555"/>
            <p:cNvSpPr/>
            <p:nvPr/>
          </p:nvSpPr>
          <p:spPr>
            <a:xfrm>
              <a:off x="-1" y="792162"/>
              <a:ext cx="835343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their flight from the city had taken scarcely an hour.</a:t>
              </a:r>
            </a:p>
          </p:txBody>
        </p:sp>
        <p:sp>
          <p:nvSpPr>
            <p:cNvPr id="552" name="Shape 556"/>
            <p:cNvSpPr/>
            <p:nvPr/>
          </p:nvSpPr>
          <p:spPr>
            <a:xfrm>
              <a:off x="3600450" y="-1"/>
              <a:ext cx="446405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of the Grand Council and</a:t>
              </a:r>
            </a:p>
          </p:txBody>
        </p:sp>
        <p:sp>
          <p:nvSpPr>
            <p:cNvPr id="553" name="Shape 557"/>
            <p:cNvSpPr/>
            <p:nvPr/>
          </p:nvSpPr>
          <p:spPr>
            <a:xfrm>
              <a:off x="73022" y="-1"/>
              <a:ext cx="187166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entire </a:t>
              </a:r>
            </a:p>
          </p:txBody>
        </p:sp>
      </p:grpSp>
      <p:sp>
        <p:nvSpPr>
          <p:cNvPr id="555" name="Shape 559"/>
          <p:cNvSpPr txBox="1"/>
          <p:nvPr/>
        </p:nvSpPr>
        <p:spPr>
          <a:xfrm>
            <a:off x="303209" y="6040437"/>
            <a:ext cx="6368760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The word </a:t>
            </a:r>
            <a:r>
              <a:rPr i="1"/>
              <a:t>fiasco</a:t>
            </a:r>
            <a:r>
              <a:t> will appear once in every 4,286 pages of text.</a:t>
            </a:r>
          </a:p>
        </p:txBody>
      </p:sp>
      <p:sp>
        <p:nvSpPr>
          <p:cNvPr id="556" name="Shape 560"/>
          <p:cNvSpPr/>
          <p:nvPr/>
        </p:nvSpPr>
        <p:spPr>
          <a:xfrm>
            <a:off x="4643437" y="3141659"/>
            <a:ext cx="165735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fiasco.</a:t>
            </a:r>
          </a:p>
        </p:txBody>
      </p:sp>
      <p:grpSp>
        <p:nvGrpSpPr>
          <p:cNvPr id="560" name="Group 564"/>
          <p:cNvGrpSpPr/>
          <p:nvPr/>
        </p:nvGrpSpPr>
        <p:grpSpPr>
          <a:xfrm>
            <a:off x="755650" y="2420933"/>
            <a:ext cx="8137525" cy="2228484"/>
            <a:chOff x="0" y="-1"/>
            <a:chExt cx="8137525" cy="2228482"/>
          </a:xfrm>
        </p:grpSpPr>
        <p:sp>
          <p:nvSpPr>
            <p:cNvPr id="557" name="Shape 561"/>
            <p:cNvSpPr/>
            <p:nvPr/>
          </p:nvSpPr>
          <p:spPr>
            <a:xfrm>
              <a:off x="2952749" y="1944690"/>
              <a:ext cx="47513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Tom Clancy, </a:t>
              </a:r>
              <a:r>
                <a:rPr i="1"/>
                <a:t>The Hunt for Red October</a:t>
              </a:r>
            </a:p>
          </p:txBody>
        </p:sp>
        <p:sp>
          <p:nvSpPr>
            <p:cNvPr id="558" name="Shape 562"/>
            <p:cNvSpPr/>
            <p:nvPr/>
          </p:nvSpPr>
          <p:spPr>
            <a:xfrm>
              <a:off x="0" y="720725"/>
              <a:ext cx="388778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ankle-deep after that</a:t>
              </a:r>
            </a:p>
          </p:txBody>
        </p:sp>
        <p:sp>
          <p:nvSpPr>
            <p:cNvPr id="559" name="Shape 563"/>
            <p:cNvSpPr/>
            <p:nvPr/>
          </p:nvSpPr>
          <p:spPr>
            <a:xfrm>
              <a:off x="0" y="-2"/>
              <a:ext cx="813752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 blood in Norfolk was supposed to have been</a:t>
              </a:r>
            </a:p>
          </p:txBody>
        </p:sp>
      </p:grpSp>
      <p:sp>
        <p:nvSpPr>
          <p:cNvPr id="561" name="Shape 565"/>
          <p:cNvSpPr/>
          <p:nvPr/>
        </p:nvSpPr>
        <p:spPr>
          <a:xfrm>
            <a:off x="5651500" y="2997199"/>
            <a:ext cx="165735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fiasco</a:t>
            </a:r>
          </a:p>
        </p:txBody>
      </p:sp>
      <p:grpSp>
        <p:nvGrpSpPr>
          <p:cNvPr id="566" name="Group 570"/>
          <p:cNvGrpSpPr/>
          <p:nvPr/>
        </p:nvGrpSpPr>
        <p:grpSpPr>
          <a:xfrm>
            <a:off x="323847" y="2205034"/>
            <a:ext cx="8351845" cy="2444383"/>
            <a:chOff x="-1" y="0"/>
            <a:chExt cx="8351844" cy="2444381"/>
          </a:xfrm>
        </p:grpSpPr>
        <p:sp>
          <p:nvSpPr>
            <p:cNvPr id="562" name="Shape 566"/>
            <p:cNvSpPr/>
            <p:nvPr/>
          </p:nvSpPr>
          <p:spPr>
            <a:xfrm>
              <a:off x="3384550" y="2160590"/>
              <a:ext cx="41036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Chang-Rae Lee, </a:t>
              </a:r>
              <a:r>
                <a:rPr i="1"/>
                <a:t>Native Speaker</a:t>
              </a:r>
            </a:p>
          </p:txBody>
        </p:sp>
        <p:sp>
          <p:nvSpPr>
            <p:cNvPr id="563" name="Shape 567"/>
            <p:cNvSpPr/>
            <p:nvPr/>
          </p:nvSpPr>
          <p:spPr>
            <a:xfrm>
              <a:off x="-2" y="792162"/>
              <a:ext cx="532765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keep an eye on me, given my</a:t>
              </a:r>
            </a:p>
          </p:txBody>
        </p:sp>
        <p:sp>
          <p:nvSpPr>
            <p:cNvPr id="564" name="Shape 568"/>
            <p:cNvSpPr/>
            <p:nvPr/>
          </p:nvSpPr>
          <p:spPr>
            <a:xfrm>
              <a:off x="-1" y="-1"/>
              <a:ext cx="835184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Hoagland had officially made him my wingman, to</a:t>
              </a:r>
            </a:p>
          </p:txBody>
        </p:sp>
        <p:sp>
          <p:nvSpPr>
            <p:cNvPr id="565" name="Shape 569"/>
            <p:cNvSpPr/>
            <p:nvPr/>
          </p:nvSpPr>
          <p:spPr>
            <a:xfrm>
              <a:off x="71434" y="1511303"/>
              <a:ext cx="338455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with Emile Luzan.</a:t>
              </a:r>
            </a:p>
          </p:txBody>
        </p:sp>
      </p:grpSp>
      <p:sp>
        <p:nvSpPr>
          <p:cNvPr id="567" name="Shape 571"/>
          <p:cNvSpPr/>
          <p:nvPr/>
        </p:nvSpPr>
        <p:spPr>
          <a:xfrm>
            <a:off x="4716462" y="2133599"/>
            <a:ext cx="165735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fiasco</a:t>
            </a:r>
          </a:p>
        </p:txBody>
      </p:sp>
      <p:grpSp>
        <p:nvGrpSpPr>
          <p:cNvPr id="572" name="Group 576"/>
          <p:cNvGrpSpPr/>
          <p:nvPr/>
        </p:nvGrpSpPr>
        <p:grpSpPr>
          <a:xfrm>
            <a:off x="323846" y="2133597"/>
            <a:ext cx="7848606" cy="2084021"/>
            <a:chOff x="0" y="-1"/>
            <a:chExt cx="7848605" cy="2084019"/>
          </a:xfrm>
        </p:grpSpPr>
        <p:sp>
          <p:nvSpPr>
            <p:cNvPr id="568" name="Shape 572"/>
            <p:cNvSpPr/>
            <p:nvPr/>
          </p:nvSpPr>
          <p:spPr>
            <a:xfrm>
              <a:off x="3311525" y="1800227"/>
              <a:ext cx="41036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Amy Tan, </a:t>
              </a:r>
              <a:r>
                <a:rPr i="1"/>
                <a:t>The Joy Luck Club</a:t>
              </a:r>
            </a:p>
          </p:txBody>
        </p:sp>
        <p:sp>
          <p:nvSpPr>
            <p:cNvPr id="569" name="Shape 573"/>
            <p:cNvSpPr/>
            <p:nvPr/>
          </p:nvSpPr>
          <p:spPr>
            <a:xfrm>
              <a:off x="6048377" y="-2"/>
              <a:ext cx="180022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meant I</a:t>
              </a:r>
            </a:p>
          </p:txBody>
        </p:sp>
        <p:sp>
          <p:nvSpPr>
            <p:cNvPr id="570" name="Shape 574"/>
            <p:cNvSpPr/>
            <p:nvPr/>
          </p:nvSpPr>
          <p:spPr>
            <a:xfrm>
              <a:off x="-1" y="-2"/>
              <a:ext cx="439261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assumed my talent-show</a:t>
              </a:r>
            </a:p>
          </p:txBody>
        </p:sp>
        <p:sp>
          <p:nvSpPr>
            <p:cNvPr id="571" name="Shape 575"/>
            <p:cNvSpPr/>
            <p:nvPr/>
          </p:nvSpPr>
          <p:spPr>
            <a:xfrm>
              <a:off x="-1" y="863600"/>
              <a:ext cx="576104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never had to play the piano again.  </a:t>
              </a:r>
            </a:p>
          </p:txBody>
        </p:sp>
      </p:grpSp>
      <p:pic>
        <p:nvPicPr>
          <p:cNvPr id="57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7737" y="155822"/>
            <a:ext cx="1485902" cy="1625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1" grpId="10"/>
      <p:bldP build="whole" bldLvl="1" animBg="1" rev="0" advAuto="0" spid="567" grpId="12"/>
      <p:bldP build="whole" bldLvl="1" animBg="1" rev="0" advAuto="0" spid="554" grpId="1"/>
      <p:bldP build="whole" bldLvl="1" animBg="1" rev="0" advAuto="0" spid="556" grpId="4"/>
      <p:bldP build="whole" bldLvl="1" animBg="1" rev="0" advAuto="0" spid="554" grpId="3"/>
      <p:bldP build="whole" bldLvl="1" animBg="1" rev="0" advAuto="0" spid="556" grpId="6"/>
      <p:bldP build="whole" bldLvl="1" animBg="1" rev="0" advAuto="0" spid="560" grpId="5"/>
      <p:bldP build="whole" bldLvl="1" animBg="1" rev="0" advAuto="0" spid="560" grpId="7"/>
      <p:bldP build="whole" bldLvl="1" animBg="1" rev="0" advAuto="0" spid="572" grpId="13"/>
      <p:bldP build="whole" bldLvl="1" animBg="1" rev="0" advAuto="0" spid="548" grpId="14"/>
      <p:bldP build="whole" bldLvl="1" animBg="1" rev="0" advAuto="0" spid="566" grpId="9"/>
      <p:bldP build="whole" bldLvl="1" animBg="1" rev="0" advAuto="0" spid="566" grpId="11"/>
      <p:bldP build="whole" bldLvl="1" animBg="1" rev="0" advAuto="0" spid="561" grpId="8"/>
      <p:bldP build="whole" bldLvl="1" animBg="1" rev="0" advAuto="0" spid="549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9"/>
          <p:cNvSpPr txBox="1"/>
          <p:nvPr/>
        </p:nvSpPr>
        <p:spPr>
          <a:xfrm>
            <a:off x="5472112" y="-1"/>
            <a:ext cx="3671890" cy="1684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Vigilant: watchful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oblivious, careless,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      heedful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Related: vigil, vigilante</a:t>
            </a:r>
          </a:p>
        </p:txBody>
      </p:sp>
      <p:sp>
        <p:nvSpPr>
          <p:cNvPr id="576" name="Shape 580"/>
          <p:cNvSpPr txBox="1"/>
          <p:nvPr/>
        </p:nvSpPr>
        <p:spPr>
          <a:xfrm>
            <a:off x="523800" y="6113462"/>
            <a:ext cx="7448693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vigilant</a:t>
            </a:r>
            <a:r>
              <a:t> will appear once in every 593 pages of text.</a:t>
            </a:r>
          </a:p>
        </p:txBody>
      </p:sp>
      <p:sp>
        <p:nvSpPr>
          <p:cNvPr id="577" name="Shape 582"/>
          <p:cNvSpPr/>
          <p:nvPr/>
        </p:nvSpPr>
        <p:spPr>
          <a:xfrm>
            <a:off x="3348037" y="3500437"/>
            <a:ext cx="1800228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vigilant.</a:t>
            </a:r>
          </a:p>
        </p:txBody>
      </p:sp>
      <p:grpSp>
        <p:nvGrpSpPr>
          <p:cNvPr id="581" name="Group 586"/>
          <p:cNvGrpSpPr/>
          <p:nvPr/>
        </p:nvGrpSpPr>
        <p:grpSpPr>
          <a:xfrm>
            <a:off x="323850" y="2781299"/>
            <a:ext cx="8351841" cy="1868118"/>
            <a:chOff x="0" y="0"/>
            <a:chExt cx="8351840" cy="1868117"/>
          </a:xfrm>
        </p:grpSpPr>
        <p:sp>
          <p:nvSpPr>
            <p:cNvPr id="578" name="Shape 583"/>
            <p:cNvSpPr/>
            <p:nvPr/>
          </p:nvSpPr>
          <p:spPr>
            <a:xfrm>
              <a:off x="3384550" y="1584326"/>
              <a:ext cx="41036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Chang-Rae Lee, </a:t>
              </a:r>
              <a:r>
                <a:rPr i="1"/>
                <a:t>Native Speaker</a:t>
              </a:r>
            </a:p>
          </p:txBody>
        </p:sp>
        <p:sp>
          <p:nvSpPr>
            <p:cNvPr id="579" name="Shape 584"/>
            <p:cNvSpPr/>
            <p:nvPr/>
          </p:nvSpPr>
          <p:spPr>
            <a:xfrm>
              <a:off x="-1" y="719137"/>
              <a:ext cx="3095627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whole block stays</a:t>
              </a:r>
            </a:p>
          </p:txBody>
        </p:sp>
        <p:sp>
          <p:nvSpPr>
            <p:cNvPr id="580" name="Shape 585"/>
            <p:cNvSpPr/>
            <p:nvPr/>
          </p:nvSpPr>
          <p:spPr>
            <a:xfrm>
              <a:off x="71437" y="0"/>
              <a:ext cx="828040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immediate neighbors, though, are loyal. The</a:t>
              </a:r>
            </a:p>
          </p:txBody>
        </p:sp>
      </p:grpSp>
      <p:sp>
        <p:nvSpPr>
          <p:cNvPr id="582" name="Shape 587"/>
          <p:cNvSpPr/>
          <p:nvPr/>
        </p:nvSpPr>
        <p:spPr>
          <a:xfrm>
            <a:off x="468312" y="2852734"/>
            <a:ext cx="1657351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vigilant</a:t>
            </a:r>
          </a:p>
        </p:txBody>
      </p:sp>
      <p:grpSp>
        <p:nvGrpSpPr>
          <p:cNvPr id="587" name="Group 592"/>
          <p:cNvGrpSpPr/>
          <p:nvPr/>
        </p:nvGrpSpPr>
        <p:grpSpPr>
          <a:xfrm>
            <a:off x="186529" y="2079548"/>
            <a:ext cx="7488245" cy="2804745"/>
            <a:chOff x="0" y="0"/>
            <a:chExt cx="7488243" cy="2804744"/>
          </a:xfrm>
        </p:grpSpPr>
        <p:sp>
          <p:nvSpPr>
            <p:cNvPr id="583" name="Shape 588"/>
            <p:cNvSpPr/>
            <p:nvPr/>
          </p:nvSpPr>
          <p:spPr>
            <a:xfrm>
              <a:off x="2735262" y="2520952"/>
              <a:ext cx="3311530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Sarah Dessen, Dreamland</a:t>
              </a:r>
            </a:p>
          </p:txBody>
        </p:sp>
        <p:sp>
          <p:nvSpPr>
            <p:cNvPr id="584" name="Shape 589"/>
            <p:cNvSpPr/>
            <p:nvPr/>
          </p:nvSpPr>
          <p:spPr>
            <a:xfrm>
              <a:off x="1655762" y="792162"/>
              <a:ext cx="583248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about my relationship with </a:t>
              </a:r>
            </a:p>
          </p:txBody>
        </p:sp>
        <p:sp>
          <p:nvSpPr>
            <p:cNvPr id="585" name="Shape 590"/>
            <p:cNvSpPr/>
            <p:nvPr/>
          </p:nvSpPr>
          <p:spPr>
            <a:xfrm>
              <a:off x="-1" y="-1"/>
              <a:ext cx="7416807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had expected my parents to be even more</a:t>
              </a:r>
            </a:p>
          </p:txBody>
        </p:sp>
        <p:sp>
          <p:nvSpPr>
            <p:cNvPr id="586" name="Shape 591"/>
            <p:cNvSpPr/>
            <p:nvPr/>
          </p:nvSpPr>
          <p:spPr>
            <a:xfrm>
              <a:off x="-1" y="1584327"/>
              <a:ext cx="7416807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Roger’s son because of Cass running away.</a:t>
              </a:r>
            </a:p>
          </p:txBody>
        </p:sp>
      </p:grpSp>
      <p:sp>
        <p:nvSpPr>
          <p:cNvPr id="588" name="Shape 593"/>
          <p:cNvSpPr/>
          <p:nvPr/>
        </p:nvSpPr>
        <p:spPr>
          <a:xfrm>
            <a:off x="6011862" y="3284537"/>
            <a:ext cx="2305054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vigilance…</a:t>
            </a:r>
          </a:p>
        </p:txBody>
      </p:sp>
      <p:grpSp>
        <p:nvGrpSpPr>
          <p:cNvPr id="593" name="Group 598"/>
          <p:cNvGrpSpPr/>
          <p:nvPr/>
        </p:nvGrpSpPr>
        <p:grpSpPr>
          <a:xfrm>
            <a:off x="755647" y="2486439"/>
            <a:ext cx="7993071" cy="2733306"/>
            <a:chOff x="0" y="0"/>
            <a:chExt cx="7993069" cy="2733305"/>
          </a:xfrm>
        </p:grpSpPr>
        <p:sp>
          <p:nvSpPr>
            <p:cNvPr id="589" name="Shape 594"/>
            <p:cNvSpPr/>
            <p:nvPr/>
          </p:nvSpPr>
          <p:spPr>
            <a:xfrm>
              <a:off x="2879725" y="2449513"/>
              <a:ext cx="2952754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August Wilson, </a:t>
              </a:r>
              <a:r>
                <a:rPr i="1"/>
                <a:t>Fences</a:t>
              </a:r>
            </a:p>
          </p:txBody>
        </p:sp>
        <p:sp>
          <p:nvSpPr>
            <p:cNvPr id="590" name="Shape 595"/>
            <p:cNvSpPr/>
            <p:nvPr/>
          </p:nvSpPr>
          <p:spPr>
            <a:xfrm>
              <a:off x="-1" y="-1"/>
              <a:ext cx="7993071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But as long as I keep my strength and see him</a:t>
              </a:r>
            </a:p>
          </p:txBody>
        </p:sp>
        <p:sp>
          <p:nvSpPr>
            <p:cNvPr id="591" name="Shape 596"/>
            <p:cNvSpPr/>
            <p:nvPr/>
          </p:nvSpPr>
          <p:spPr>
            <a:xfrm>
              <a:off x="0" y="792162"/>
              <a:ext cx="532765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coming…as long as I keep my</a:t>
              </a:r>
            </a:p>
          </p:txBody>
        </p:sp>
        <p:sp>
          <p:nvSpPr>
            <p:cNvPr id="592" name="Shape 597"/>
            <p:cNvSpPr/>
            <p:nvPr/>
          </p:nvSpPr>
          <p:spPr>
            <a:xfrm>
              <a:off x="71436" y="1584326"/>
              <a:ext cx="612140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he’s gonna have to fight to get me.  </a:t>
              </a:r>
            </a:p>
          </p:txBody>
        </p:sp>
      </p:grpSp>
      <p:sp>
        <p:nvSpPr>
          <p:cNvPr id="594" name="Shape 599"/>
          <p:cNvSpPr/>
          <p:nvPr/>
        </p:nvSpPr>
        <p:spPr>
          <a:xfrm>
            <a:off x="2716210" y="3284537"/>
            <a:ext cx="1873252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vigilance.</a:t>
            </a:r>
          </a:p>
        </p:txBody>
      </p:sp>
      <p:grpSp>
        <p:nvGrpSpPr>
          <p:cNvPr id="598" name="Group 603"/>
          <p:cNvGrpSpPr/>
          <p:nvPr/>
        </p:nvGrpSpPr>
        <p:grpSpPr>
          <a:xfrm>
            <a:off x="270667" y="2521451"/>
            <a:ext cx="8280404" cy="1723657"/>
            <a:chOff x="0" y="-1"/>
            <a:chExt cx="8280404" cy="1723655"/>
          </a:xfrm>
        </p:grpSpPr>
        <p:sp>
          <p:nvSpPr>
            <p:cNvPr id="595" name="Shape 600"/>
            <p:cNvSpPr/>
            <p:nvPr/>
          </p:nvSpPr>
          <p:spPr>
            <a:xfrm>
              <a:off x="2089149" y="1439863"/>
              <a:ext cx="5761044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i="1"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J.K. Rowling,</a:t>
              </a:r>
              <a:r>
                <a:rPr i="0"/>
                <a:t> HP and the Goblet of Fire</a:t>
              </a:r>
            </a:p>
          </p:txBody>
        </p:sp>
        <p:sp>
          <p:nvSpPr>
            <p:cNvPr id="596" name="Shape 601"/>
            <p:cNvSpPr/>
            <p:nvPr/>
          </p:nvSpPr>
          <p:spPr>
            <a:xfrm>
              <a:off x="-1" y="719137"/>
              <a:ext cx="244951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never-ending</a:t>
              </a:r>
            </a:p>
          </p:txBody>
        </p:sp>
        <p:sp>
          <p:nvSpPr>
            <p:cNvPr id="597" name="Shape 602"/>
            <p:cNvSpPr/>
            <p:nvPr/>
          </p:nvSpPr>
          <p:spPr>
            <a:xfrm>
              <a:off x="0" y="-2"/>
              <a:ext cx="828040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But most of all, you need to practice constant, </a:t>
              </a:r>
            </a:p>
          </p:txBody>
        </p:sp>
      </p:grpSp>
      <p:pic>
        <p:nvPicPr>
          <p:cNvPr id="59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812" y="250080"/>
            <a:ext cx="1625602" cy="1612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3" grpId="11"/>
      <p:bldP build="whole" bldLvl="1" animBg="1" rev="0" advAuto="0" spid="582" grpId="6"/>
      <p:bldP build="whole" bldLvl="1" animBg="1" rev="0" advAuto="0" spid="598" grpId="13"/>
      <p:bldP build="whole" bldLvl="1" animBg="1" rev="0" advAuto="0" spid="575" grpId="14"/>
      <p:bldP build="whole" bldLvl="1" animBg="1" rev="0" advAuto="0" spid="577" grpId="2"/>
      <p:bldP build="whole" bldLvl="1" animBg="1" rev="0" advAuto="0" spid="587" grpId="5"/>
      <p:bldP build="whole" bldLvl="1" animBg="1" rev="0" advAuto="0" spid="587" grpId="7"/>
      <p:bldP build="whole" bldLvl="1" animBg="1" rev="0" advAuto="0" spid="581" grpId="1"/>
      <p:bldP build="whole" bldLvl="1" animBg="1" rev="0" advAuto="0" spid="594" grpId="12"/>
      <p:bldP build="whole" bldLvl="1" animBg="1" rev="0" advAuto="0" spid="581" grpId="3"/>
      <p:bldP build="whole" bldLvl="1" animBg="1" rev="0" advAuto="0" spid="588" grpId="8"/>
      <p:bldP build="whole" bldLvl="1" animBg="1" rev="0" advAuto="0" spid="588" grpId="10"/>
      <p:bldP build="whole" bldLvl="1" animBg="1" rev="0" advAuto="0" spid="582" grpId="4"/>
      <p:bldP build="whole" bldLvl="1" animBg="1" rev="0" advAuto="0" spid="593" grpId="9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5"/>
          <p:cNvSpPr txBox="1"/>
          <p:nvPr/>
        </p:nvSpPr>
        <p:spPr>
          <a:xfrm>
            <a:off x="4067175" y="-1"/>
            <a:ext cx="4608513" cy="1150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Cavort : to play in a physical,  free-spirited manner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Synonym: frolic          </a:t>
            </a:r>
          </a:p>
        </p:txBody>
      </p:sp>
      <p:sp>
        <p:nvSpPr>
          <p:cNvPr id="602" name="Shape 606"/>
          <p:cNvSpPr txBox="1"/>
          <p:nvPr/>
        </p:nvSpPr>
        <p:spPr>
          <a:xfrm>
            <a:off x="592135" y="6113462"/>
            <a:ext cx="7677405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cavort</a:t>
            </a:r>
            <a:r>
              <a:t> will appear once in every 13,555 pages of text.</a:t>
            </a:r>
          </a:p>
        </p:txBody>
      </p:sp>
      <p:sp>
        <p:nvSpPr>
          <p:cNvPr id="603" name="Shape 608"/>
          <p:cNvSpPr/>
          <p:nvPr/>
        </p:nvSpPr>
        <p:spPr>
          <a:xfrm>
            <a:off x="5508625" y="3644899"/>
            <a:ext cx="165735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cavorting</a:t>
            </a:r>
          </a:p>
        </p:txBody>
      </p:sp>
      <p:grpSp>
        <p:nvGrpSpPr>
          <p:cNvPr id="607" name="Group 612"/>
          <p:cNvGrpSpPr/>
          <p:nvPr/>
        </p:nvGrpSpPr>
        <p:grpSpPr>
          <a:xfrm>
            <a:off x="971548" y="3644897"/>
            <a:ext cx="6840545" cy="1507757"/>
            <a:chOff x="0" y="0"/>
            <a:chExt cx="6840544" cy="1507756"/>
          </a:xfrm>
        </p:grpSpPr>
        <p:sp>
          <p:nvSpPr>
            <p:cNvPr id="604" name="Shape 609"/>
            <p:cNvSpPr/>
            <p:nvPr/>
          </p:nvSpPr>
          <p:spPr>
            <a:xfrm>
              <a:off x="1079498" y="1223964"/>
              <a:ext cx="576104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Mark Twain, </a:t>
              </a:r>
              <a:r>
                <a:rPr i="1"/>
                <a:t>The Adventures of Huckleberry FInn</a:t>
              </a:r>
            </a:p>
          </p:txBody>
        </p:sp>
        <p:sp>
          <p:nvSpPr>
            <p:cNvPr id="605" name="Shape 610"/>
            <p:cNvSpPr/>
            <p:nvPr/>
          </p:nvSpPr>
          <p:spPr>
            <a:xfrm>
              <a:off x="-1" y="-1"/>
              <a:ext cx="4537079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By and by the men stopped</a:t>
              </a:r>
            </a:p>
          </p:txBody>
        </p:sp>
        <p:sp>
          <p:nvSpPr>
            <p:cNvPr id="606" name="Shape 611"/>
            <p:cNvSpPr/>
            <p:nvPr/>
          </p:nvSpPr>
          <p:spPr>
            <a:xfrm>
              <a:off x="71434" y="576262"/>
              <a:ext cx="3529019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around and yelling. </a:t>
              </a:r>
            </a:p>
          </p:txBody>
        </p:sp>
      </p:grpSp>
      <p:sp>
        <p:nvSpPr>
          <p:cNvPr id="608" name="Shape 613"/>
          <p:cNvSpPr/>
          <p:nvPr/>
        </p:nvSpPr>
        <p:spPr>
          <a:xfrm>
            <a:off x="4572000" y="2708274"/>
            <a:ext cx="165735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sz="2800"/>
              <a:t>cavorted</a:t>
            </a:r>
          </a:p>
        </p:txBody>
      </p:sp>
      <p:grpSp>
        <p:nvGrpSpPr>
          <p:cNvPr id="614" name="Group 619"/>
          <p:cNvGrpSpPr/>
          <p:nvPr/>
        </p:nvGrpSpPr>
        <p:grpSpPr>
          <a:xfrm>
            <a:off x="684209" y="2708272"/>
            <a:ext cx="8135946" cy="2876183"/>
            <a:chOff x="0" y="0"/>
            <a:chExt cx="8135945" cy="2876182"/>
          </a:xfrm>
        </p:grpSpPr>
        <p:sp>
          <p:nvSpPr>
            <p:cNvPr id="609" name="Shape 614"/>
            <p:cNvSpPr/>
            <p:nvPr/>
          </p:nvSpPr>
          <p:spPr>
            <a:xfrm>
              <a:off x="2663825" y="2592390"/>
              <a:ext cx="41036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Henry H. Neff, </a:t>
              </a:r>
              <a:r>
                <a:rPr i="1"/>
                <a:t>The Second Siege</a:t>
              </a:r>
            </a:p>
          </p:txBody>
        </p:sp>
        <p:sp>
          <p:nvSpPr>
            <p:cNvPr id="610" name="Shape 615"/>
            <p:cNvSpPr/>
            <p:nvPr/>
          </p:nvSpPr>
          <p:spPr>
            <a:xfrm>
              <a:off x="5543553" y="-1"/>
              <a:ext cx="252095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about the fire</a:t>
              </a:r>
            </a:p>
          </p:txBody>
        </p:sp>
        <p:sp>
          <p:nvSpPr>
            <p:cNvPr id="611" name="Shape 616"/>
            <p:cNvSpPr/>
            <p:nvPr/>
          </p:nvSpPr>
          <p:spPr>
            <a:xfrm>
              <a:off x="-1" y="-1"/>
              <a:ext cx="3959229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Several of the goblins</a:t>
              </a:r>
            </a:p>
          </p:txBody>
        </p:sp>
        <p:sp>
          <p:nvSpPr>
            <p:cNvPr id="612" name="Shape 617"/>
            <p:cNvSpPr/>
            <p:nvPr/>
          </p:nvSpPr>
          <p:spPr>
            <a:xfrm>
              <a:off x="71436" y="865187"/>
              <a:ext cx="777717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a jerky, leaping dance while they tilted their</a:t>
              </a:r>
            </a:p>
          </p:txBody>
        </p:sp>
        <p:sp>
          <p:nvSpPr>
            <p:cNvPr id="613" name="Shape 618"/>
            <p:cNvSpPr/>
            <p:nvPr/>
          </p:nvSpPr>
          <p:spPr>
            <a:xfrm>
              <a:off x="71435" y="1728789"/>
              <a:ext cx="8064510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small, horned heads to shriek at the sickle moon.</a:t>
              </a:r>
            </a:p>
          </p:txBody>
        </p:sp>
      </p:grpSp>
      <p:sp>
        <p:nvSpPr>
          <p:cNvPr id="615" name="Shape 620"/>
          <p:cNvSpPr/>
          <p:nvPr/>
        </p:nvSpPr>
        <p:spPr>
          <a:xfrm>
            <a:off x="5148262" y="3500437"/>
            <a:ext cx="1657353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cavorting</a:t>
            </a:r>
          </a:p>
        </p:txBody>
      </p:sp>
      <p:grpSp>
        <p:nvGrpSpPr>
          <p:cNvPr id="619" name="Group 624"/>
          <p:cNvGrpSpPr/>
          <p:nvPr/>
        </p:nvGrpSpPr>
        <p:grpSpPr>
          <a:xfrm>
            <a:off x="179383" y="3500437"/>
            <a:ext cx="8713795" cy="1148980"/>
            <a:chOff x="-1" y="0"/>
            <a:chExt cx="8713793" cy="1148979"/>
          </a:xfrm>
        </p:grpSpPr>
        <p:sp>
          <p:nvSpPr>
            <p:cNvPr id="616" name="Shape 621"/>
            <p:cNvSpPr/>
            <p:nvPr/>
          </p:nvSpPr>
          <p:spPr>
            <a:xfrm>
              <a:off x="3024187" y="865188"/>
              <a:ext cx="396081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Frank McCourt, </a:t>
              </a:r>
              <a:r>
                <a:rPr i="1"/>
                <a:t>Angela’s Ashes</a:t>
              </a:r>
            </a:p>
          </p:txBody>
        </p:sp>
        <p:sp>
          <p:nvSpPr>
            <p:cNvPr id="617" name="Shape 622"/>
            <p:cNvSpPr/>
            <p:nvPr/>
          </p:nvSpPr>
          <p:spPr>
            <a:xfrm>
              <a:off x="6553203" y="0"/>
              <a:ext cx="2160590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in the glen.</a:t>
              </a:r>
            </a:p>
          </p:txBody>
        </p:sp>
        <p:sp>
          <p:nvSpPr>
            <p:cNvPr id="618" name="Shape 623"/>
            <p:cNvSpPr/>
            <p:nvPr/>
          </p:nvSpPr>
          <p:spPr>
            <a:xfrm>
              <a:off x="-2" y="0"/>
              <a:ext cx="4968881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has roses on it and maidens</a:t>
              </a:r>
            </a:p>
          </p:txBody>
        </p:sp>
      </p:grpSp>
      <p:sp>
        <p:nvSpPr>
          <p:cNvPr id="620" name="Shape 625"/>
          <p:cNvSpPr/>
          <p:nvPr/>
        </p:nvSpPr>
        <p:spPr>
          <a:xfrm>
            <a:off x="6732585" y="2133599"/>
            <a:ext cx="1584329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cavort,</a:t>
            </a:r>
          </a:p>
        </p:txBody>
      </p:sp>
      <p:grpSp>
        <p:nvGrpSpPr>
          <p:cNvPr id="624" name="Group 629"/>
          <p:cNvGrpSpPr/>
          <p:nvPr/>
        </p:nvGrpSpPr>
        <p:grpSpPr>
          <a:xfrm>
            <a:off x="468309" y="2133597"/>
            <a:ext cx="8064506" cy="2442795"/>
            <a:chOff x="0" y="0"/>
            <a:chExt cx="8064505" cy="2442793"/>
          </a:xfrm>
        </p:grpSpPr>
        <p:sp>
          <p:nvSpPr>
            <p:cNvPr id="621" name="Shape 626"/>
            <p:cNvSpPr/>
            <p:nvPr/>
          </p:nvSpPr>
          <p:spPr>
            <a:xfrm>
              <a:off x="2879726" y="2159001"/>
              <a:ext cx="5184779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Libba Bray, </a:t>
              </a:r>
              <a:r>
                <a:rPr i="1"/>
                <a:t>A Great and Terrible Beauty</a:t>
              </a:r>
            </a:p>
          </p:txBody>
        </p:sp>
        <p:sp>
          <p:nvSpPr>
            <p:cNvPr id="622" name="Shape 627"/>
            <p:cNvSpPr/>
            <p:nvPr/>
          </p:nvSpPr>
          <p:spPr>
            <a:xfrm>
              <a:off x="71435" y="-1"/>
              <a:ext cx="626428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 the walls, the goddesses hunt and</a:t>
              </a:r>
            </a:p>
          </p:txBody>
        </p:sp>
        <p:sp>
          <p:nvSpPr>
            <p:cNvPr id="623" name="Shape 628"/>
            <p:cNvSpPr/>
            <p:nvPr/>
          </p:nvSpPr>
          <p:spPr>
            <a:xfrm>
              <a:off x="-1" y="719137"/>
              <a:ext cx="381635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free from all restraints.</a:t>
              </a:r>
            </a:p>
          </p:txBody>
        </p:sp>
      </p:grpSp>
      <p:pic>
        <p:nvPicPr>
          <p:cNvPr id="625" name="pasted-image.gif" descr="pasted-image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9025" y="53130"/>
            <a:ext cx="1714501" cy="1612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8" grpId="4"/>
      <p:bldP build="whole" bldLvl="1" animBg="1" rev="0" advAuto="0" spid="614" grpId="7"/>
      <p:bldP build="whole" bldLvl="1" animBg="1" rev="0" advAuto="0" spid="601" grpId="14"/>
      <p:bldP build="whole" bldLvl="1" animBg="1" rev="0" advAuto="0" spid="607" grpId="1"/>
      <p:bldP build="whole" bldLvl="1" animBg="1" rev="0" advAuto="0" spid="607" grpId="3"/>
      <p:bldP build="whole" bldLvl="1" animBg="1" rev="0" advAuto="0" spid="615" grpId="8"/>
      <p:bldP build="whole" bldLvl="1" animBg="1" rev="0" advAuto="0" spid="615" grpId="10"/>
      <p:bldP build="whole" bldLvl="1" animBg="1" rev="0" advAuto="0" spid="624" grpId="13"/>
      <p:bldP build="whole" bldLvl="1" animBg="1" rev="0" advAuto="0" spid="619" grpId="9"/>
      <p:bldP build="whole" bldLvl="1" animBg="1" rev="0" advAuto="0" spid="620" grpId="12"/>
      <p:bldP build="whole" bldLvl="1" animBg="1" rev="0" advAuto="0" spid="608" grpId="6"/>
      <p:bldP build="whole" bldLvl="1" animBg="1" rev="0" advAuto="0" spid="603" grpId="2"/>
      <p:bldP build="whole" bldLvl="1" animBg="1" rev="0" advAuto="0" spid="619" grpId="11"/>
      <p:bldP build="whole" bldLvl="1" animBg="1" rev="0" advAuto="0" spid="614" grpId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31"/>
          <p:cNvSpPr txBox="1"/>
          <p:nvPr/>
        </p:nvSpPr>
        <p:spPr>
          <a:xfrm>
            <a:off x="3492500" y="-1"/>
            <a:ext cx="5651500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Blithe: carefree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light-hearted, merry, upbeat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sullen, solemn, dour</a:t>
            </a:r>
          </a:p>
        </p:txBody>
      </p:sp>
      <p:sp>
        <p:nvSpPr>
          <p:cNvPr id="628" name="Shape 632"/>
          <p:cNvSpPr txBox="1"/>
          <p:nvPr/>
        </p:nvSpPr>
        <p:spPr>
          <a:xfrm>
            <a:off x="592135" y="6113462"/>
            <a:ext cx="747425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blithe</a:t>
            </a:r>
            <a:r>
              <a:t> will appear once in every 1,450 pages of text.</a:t>
            </a:r>
          </a:p>
        </p:txBody>
      </p:sp>
      <p:sp>
        <p:nvSpPr>
          <p:cNvPr id="629" name="Shape 634"/>
          <p:cNvSpPr/>
          <p:nvPr/>
        </p:nvSpPr>
        <p:spPr>
          <a:xfrm>
            <a:off x="2840035" y="4308474"/>
            <a:ext cx="1657352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blithely</a:t>
            </a:r>
          </a:p>
        </p:txBody>
      </p:sp>
      <p:grpSp>
        <p:nvGrpSpPr>
          <p:cNvPr id="634" name="Group 639"/>
          <p:cNvGrpSpPr/>
          <p:nvPr/>
        </p:nvGrpSpPr>
        <p:grpSpPr>
          <a:xfrm>
            <a:off x="433385" y="3585003"/>
            <a:ext cx="8497894" cy="1868120"/>
            <a:chOff x="0" y="0"/>
            <a:chExt cx="8497893" cy="1868119"/>
          </a:xfrm>
        </p:grpSpPr>
        <p:sp>
          <p:nvSpPr>
            <p:cNvPr id="630" name="Shape 635"/>
            <p:cNvSpPr/>
            <p:nvPr/>
          </p:nvSpPr>
          <p:spPr>
            <a:xfrm>
              <a:off x="2663825" y="1584327"/>
              <a:ext cx="331311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Stephenie Meyer, </a:t>
              </a:r>
              <a:r>
                <a:rPr i="1"/>
                <a:t>Eclipse</a:t>
              </a:r>
            </a:p>
          </p:txBody>
        </p:sp>
        <p:sp>
          <p:nvSpPr>
            <p:cNvPr id="631" name="Shape 636"/>
            <p:cNvSpPr/>
            <p:nvPr/>
          </p:nvSpPr>
          <p:spPr>
            <a:xfrm>
              <a:off x="-1" y="719137"/>
              <a:ext cx="252095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800">
                  <a:solidFill>
                    <a:srgbClr val="0099CC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 </a:t>
              </a:r>
              <a:r>
                <a:rPr>
                  <a:solidFill>
                    <a:srgbClr val="000000"/>
                  </a:solidFill>
                </a:rPr>
                <a:t>she danced</a:t>
              </a:r>
            </a:p>
          </p:txBody>
        </p:sp>
        <p:sp>
          <p:nvSpPr>
            <p:cNvPr id="632" name="Shape 637"/>
            <p:cNvSpPr/>
            <p:nvPr/>
          </p:nvSpPr>
          <p:spPr>
            <a:xfrm>
              <a:off x="-1" y="-1"/>
              <a:ext cx="849789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“I know you worry about her,” he explained to me as</a:t>
              </a:r>
            </a:p>
          </p:txBody>
        </p:sp>
        <p:sp>
          <p:nvSpPr>
            <p:cNvPr id="633" name="Shape 638"/>
            <p:cNvSpPr/>
            <p:nvPr/>
          </p:nvSpPr>
          <p:spPr>
            <a:xfrm>
              <a:off x="4176712" y="719137"/>
              <a:ext cx="2232029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into the ring. </a:t>
              </a:r>
            </a:p>
          </p:txBody>
        </p:sp>
      </p:grpSp>
      <p:sp>
        <p:nvSpPr>
          <p:cNvPr id="635" name="Shape 640"/>
          <p:cNvSpPr/>
          <p:nvPr/>
        </p:nvSpPr>
        <p:spPr>
          <a:xfrm>
            <a:off x="4452937" y="3593884"/>
            <a:ext cx="1657353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blithely.</a:t>
            </a:r>
          </a:p>
        </p:txBody>
      </p:sp>
      <p:grpSp>
        <p:nvGrpSpPr>
          <p:cNvPr id="639" name="Group 644"/>
          <p:cNvGrpSpPr/>
          <p:nvPr/>
        </p:nvGrpSpPr>
        <p:grpSpPr>
          <a:xfrm>
            <a:off x="1598609" y="2877053"/>
            <a:ext cx="5689606" cy="2010992"/>
            <a:chOff x="0" y="0"/>
            <a:chExt cx="5689605" cy="2010991"/>
          </a:xfrm>
        </p:grpSpPr>
        <p:sp>
          <p:nvSpPr>
            <p:cNvPr id="636" name="Shape 641"/>
            <p:cNvSpPr/>
            <p:nvPr/>
          </p:nvSpPr>
          <p:spPr>
            <a:xfrm>
              <a:off x="1584325" y="1727200"/>
              <a:ext cx="4105280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Sophie Kinsella, </a:t>
              </a:r>
              <a:r>
                <a:rPr i="1"/>
                <a:t>Shopoholic</a:t>
              </a:r>
            </a:p>
          </p:txBody>
        </p:sp>
        <p:sp>
          <p:nvSpPr>
            <p:cNvPr id="637" name="Shape 642"/>
            <p:cNvSpPr/>
            <p:nvPr/>
          </p:nvSpPr>
          <p:spPr>
            <a:xfrm>
              <a:off x="-1" y="0"/>
              <a:ext cx="5327658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“The answer is obvious, isn’t it?</a:t>
              </a:r>
            </a:p>
          </p:txBody>
        </p:sp>
        <p:sp>
          <p:nvSpPr>
            <p:cNvPr id="638" name="Shape 643"/>
            <p:cNvSpPr/>
            <p:nvPr/>
          </p:nvSpPr>
          <p:spPr>
            <a:xfrm>
              <a:off x="-1" y="719137"/>
              <a:ext cx="2879729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continues Emma</a:t>
              </a:r>
            </a:p>
          </p:txBody>
        </p:sp>
      </p:grpSp>
      <p:sp>
        <p:nvSpPr>
          <p:cNvPr id="640" name="Shape 645"/>
          <p:cNvSpPr/>
          <p:nvPr/>
        </p:nvSpPr>
        <p:spPr>
          <a:xfrm>
            <a:off x="5219700" y="2492374"/>
            <a:ext cx="165735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blithely</a:t>
            </a:r>
          </a:p>
        </p:txBody>
      </p:sp>
      <p:grpSp>
        <p:nvGrpSpPr>
          <p:cNvPr id="644" name="Group 649"/>
          <p:cNvGrpSpPr/>
          <p:nvPr/>
        </p:nvGrpSpPr>
        <p:grpSpPr>
          <a:xfrm>
            <a:off x="501647" y="2407945"/>
            <a:ext cx="6624645" cy="2949208"/>
            <a:chOff x="-1" y="0"/>
            <a:chExt cx="6624644" cy="2949207"/>
          </a:xfrm>
        </p:grpSpPr>
        <p:sp>
          <p:nvSpPr>
            <p:cNvPr id="641" name="Shape 646"/>
            <p:cNvSpPr/>
            <p:nvPr/>
          </p:nvSpPr>
          <p:spPr>
            <a:xfrm>
              <a:off x="2519362" y="2665415"/>
              <a:ext cx="410528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Chang-Rae Lee, </a:t>
              </a:r>
              <a:r>
                <a:rPr i="1"/>
                <a:t>Native Speaker</a:t>
              </a:r>
            </a:p>
          </p:txBody>
        </p:sp>
        <p:sp>
          <p:nvSpPr>
            <p:cNvPr id="642" name="Shape 647"/>
            <p:cNvSpPr/>
            <p:nvPr/>
          </p:nvSpPr>
          <p:spPr>
            <a:xfrm>
              <a:off x="-2" y="-1"/>
              <a:ext cx="4679958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My father could splash on in</a:t>
              </a:r>
            </a:p>
          </p:txBody>
        </p:sp>
        <p:sp>
          <p:nvSpPr>
            <p:cNvPr id="643" name="Shape 648"/>
            <p:cNvSpPr/>
            <p:nvPr/>
          </p:nvSpPr>
          <p:spPr>
            <a:xfrm>
              <a:off x="0" y="720725"/>
              <a:ext cx="583248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before he went to the city for work.</a:t>
              </a:r>
            </a:p>
          </p:txBody>
        </p:sp>
      </p:grpSp>
      <p:sp>
        <p:nvSpPr>
          <p:cNvPr id="645" name="Shape 650"/>
          <p:cNvSpPr/>
          <p:nvPr/>
        </p:nvSpPr>
        <p:spPr>
          <a:xfrm>
            <a:off x="5003800" y="3389007"/>
            <a:ext cx="1657350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blithely.</a:t>
            </a:r>
          </a:p>
        </p:txBody>
      </p:sp>
      <p:grpSp>
        <p:nvGrpSpPr>
          <p:cNvPr id="649" name="Group 654"/>
          <p:cNvGrpSpPr/>
          <p:nvPr/>
        </p:nvGrpSpPr>
        <p:grpSpPr>
          <a:xfrm>
            <a:off x="1819275" y="2699252"/>
            <a:ext cx="7343775" cy="2733306"/>
            <a:chOff x="0" y="0"/>
            <a:chExt cx="7343775" cy="2733305"/>
          </a:xfrm>
        </p:grpSpPr>
        <p:sp>
          <p:nvSpPr>
            <p:cNvPr id="646" name="Shape 651"/>
            <p:cNvSpPr/>
            <p:nvPr/>
          </p:nvSpPr>
          <p:spPr>
            <a:xfrm>
              <a:off x="1582737" y="2449513"/>
              <a:ext cx="3960813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James Patterson, </a:t>
              </a:r>
              <a:r>
                <a:rPr i="1"/>
                <a:t> Kiss the Girls</a:t>
              </a:r>
            </a:p>
          </p:txBody>
        </p:sp>
        <p:sp>
          <p:nvSpPr>
            <p:cNvPr id="647" name="Shape 652"/>
            <p:cNvSpPr/>
            <p:nvPr/>
          </p:nvSpPr>
          <p:spPr>
            <a:xfrm>
              <a:off x="0" y="-1"/>
              <a:ext cx="734377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had murdered the young girl that he was</a:t>
              </a:r>
            </a:p>
          </p:txBody>
        </p:sp>
        <p:sp>
          <p:nvSpPr>
            <p:cNvPr id="648" name="Shape 653"/>
            <p:cNvSpPr/>
            <p:nvPr/>
          </p:nvSpPr>
          <p:spPr>
            <a:xfrm>
              <a:off x="71437" y="720725"/>
              <a:ext cx="309562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talking about so </a:t>
              </a:r>
            </a:p>
          </p:txBody>
        </p:sp>
      </p:grpSp>
      <p:pic>
        <p:nvPicPr>
          <p:cNvPr id="65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3325" y="733721"/>
            <a:ext cx="1625601" cy="1016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5" grpId="12"/>
      <p:bldP build="whole" bldLvl="1" animBg="1" rev="0" advAuto="0" spid="629" grpId="2"/>
      <p:bldP build="whole" bldLvl="1" animBg="1" rev="0" advAuto="0" spid="634" grpId="1"/>
      <p:bldP build="whole" bldLvl="1" animBg="1" rev="0" advAuto="0" spid="634" grpId="3"/>
      <p:bldP build="whole" bldLvl="1" animBg="1" rev="0" advAuto="0" spid="640" grpId="8"/>
      <p:bldP build="whole" bldLvl="1" animBg="1" rev="0" advAuto="0" spid="640" grpId="10"/>
      <p:bldP build="whole" bldLvl="1" animBg="1" rev="0" advAuto="0" spid="639" grpId="5"/>
      <p:bldP build="whole" bldLvl="1" animBg="1" rev="0" advAuto="0" spid="639" grpId="7"/>
      <p:bldP build="whole" bldLvl="1" animBg="1" rev="0" advAuto="0" spid="644" grpId="9"/>
      <p:bldP build="whole" bldLvl="1" animBg="1" rev="0" advAuto="0" spid="644" grpId="11"/>
      <p:bldP build="whole" bldLvl="1" animBg="1" rev="0" advAuto="0" spid="635" grpId="4"/>
      <p:bldP build="whole" bldLvl="1" animBg="1" rev="0" advAuto="0" spid="649" grpId="13"/>
      <p:bldP build="whole" bldLvl="1" animBg="1" rev="0" advAuto="0" spid="635" grpId="6"/>
      <p:bldP build="whole" bldLvl="1" animBg="1" rev="0" advAuto="0" spid="627" grpId="1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Shape 656"/>
          <p:cNvSpPr txBox="1"/>
          <p:nvPr/>
        </p:nvSpPr>
        <p:spPr>
          <a:xfrm>
            <a:off x="4500562" y="404810"/>
            <a:ext cx="3671890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Coquette: a flirtatious female</a:t>
            </a:r>
          </a:p>
        </p:txBody>
      </p:sp>
      <p:sp>
        <p:nvSpPr>
          <p:cNvPr id="653" name="Shape 657"/>
          <p:cNvSpPr txBox="1"/>
          <p:nvPr/>
        </p:nvSpPr>
        <p:spPr>
          <a:xfrm>
            <a:off x="592135" y="6113462"/>
            <a:ext cx="780476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Any form of the word </a:t>
            </a:r>
            <a:r>
              <a:rPr i="1"/>
              <a:t>coquette</a:t>
            </a:r>
            <a:r>
              <a:t> will appear once in every 1,522 pages of text.</a:t>
            </a:r>
          </a:p>
        </p:txBody>
      </p:sp>
      <p:sp>
        <p:nvSpPr>
          <p:cNvPr id="654" name="Shape 659"/>
          <p:cNvSpPr/>
          <p:nvPr/>
        </p:nvSpPr>
        <p:spPr>
          <a:xfrm>
            <a:off x="684212" y="3716337"/>
            <a:ext cx="2089151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coquettish</a:t>
            </a:r>
          </a:p>
        </p:txBody>
      </p:sp>
      <p:grpSp>
        <p:nvGrpSpPr>
          <p:cNvPr id="658" name="Group 663"/>
          <p:cNvGrpSpPr/>
          <p:nvPr/>
        </p:nvGrpSpPr>
        <p:grpSpPr>
          <a:xfrm>
            <a:off x="684209" y="3068634"/>
            <a:ext cx="6192845" cy="1652219"/>
            <a:chOff x="-1" y="0"/>
            <a:chExt cx="6192843" cy="1652218"/>
          </a:xfrm>
        </p:grpSpPr>
        <p:sp>
          <p:nvSpPr>
            <p:cNvPr id="655" name="Shape 660"/>
            <p:cNvSpPr/>
            <p:nvPr/>
          </p:nvSpPr>
          <p:spPr>
            <a:xfrm>
              <a:off x="2519361" y="1368427"/>
              <a:ext cx="3673482" cy="283791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John Steinbeck, </a:t>
              </a:r>
              <a:r>
                <a:rPr i="1"/>
                <a:t>East of Eden</a:t>
              </a:r>
            </a:p>
          </p:txBody>
        </p:sp>
        <p:sp>
          <p:nvSpPr>
            <p:cNvPr id="656" name="Shape 661"/>
            <p:cNvSpPr/>
            <p:nvPr/>
          </p:nvSpPr>
          <p:spPr>
            <a:xfrm>
              <a:off x="-2" y="-1"/>
              <a:ext cx="575945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was very pretty and she made</a:t>
              </a:r>
            </a:p>
          </p:txBody>
        </p:sp>
        <p:sp>
          <p:nvSpPr>
            <p:cNvPr id="657" name="Shape 662"/>
            <p:cNvSpPr/>
            <p:nvPr/>
          </p:nvSpPr>
          <p:spPr>
            <a:xfrm>
              <a:off x="2087561" y="647700"/>
              <a:ext cx="194469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little jokes. </a:t>
              </a:r>
            </a:p>
          </p:txBody>
        </p:sp>
      </p:grpSp>
      <p:sp>
        <p:nvSpPr>
          <p:cNvPr id="659" name="Shape 664"/>
          <p:cNvSpPr/>
          <p:nvPr/>
        </p:nvSpPr>
        <p:spPr>
          <a:xfrm>
            <a:off x="4859337" y="3428999"/>
            <a:ext cx="2305054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coquettishly.</a:t>
            </a:r>
          </a:p>
        </p:txBody>
      </p:sp>
      <p:grpSp>
        <p:nvGrpSpPr>
          <p:cNvPr id="662" name="Group 667"/>
          <p:cNvGrpSpPr/>
          <p:nvPr/>
        </p:nvGrpSpPr>
        <p:grpSpPr>
          <a:xfrm>
            <a:off x="611187" y="3428997"/>
            <a:ext cx="6553203" cy="2012581"/>
            <a:chOff x="0" y="-1"/>
            <a:chExt cx="6553202" cy="2012580"/>
          </a:xfrm>
        </p:grpSpPr>
        <p:sp>
          <p:nvSpPr>
            <p:cNvPr id="660" name="Shape 665"/>
            <p:cNvSpPr/>
            <p:nvPr/>
          </p:nvSpPr>
          <p:spPr>
            <a:xfrm>
              <a:off x="2447925" y="1728788"/>
              <a:ext cx="4105278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True Believer</a:t>
              </a:r>
            </a:p>
          </p:txBody>
        </p:sp>
        <p:sp>
          <p:nvSpPr>
            <p:cNvPr id="661" name="Shape 666"/>
            <p:cNvSpPr/>
            <p:nvPr/>
          </p:nvSpPr>
          <p:spPr>
            <a:xfrm>
              <a:off x="0" y="-2"/>
              <a:ext cx="432117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looked at him almost</a:t>
              </a:r>
            </a:p>
          </p:txBody>
        </p:sp>
      </p:grpSp>
      <p:sp>
        <p:nvSpPr>
          <p:cNvPr id="663" name="Shape 668"/>
          <p:cNvSpPr/>
          <p:nvPr/>
        </p:nvSpPr>
        <p:spPr>
          <a:xfrm>
            <a:off x="3708400" y="2636834"/>
            <a:ext cx="215900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sz="2800"/>
              <a:t>coquettishly</a:t>
            </a:r>
          </a:p>
        </p:txBody>
      </p:sp>
      <p:grpSp>
        <p:nvGrpSpPr>
          <p:cNvPr id="668" name="Group 673"/>
          <p:cNvGrpSpPr/>
          <p:nvPr/>
        </p:nvGrpSpPr>
        <p:grpSpPr>
          <a:xfrm>
            <a:off x="611186" y="1844674"/>
            <a:ext cx="8208968" cy="1868118"/>
            <a:chOff x="0" y="0"/>
            <a:chExt cx="8208968" cy="1868117"/>
          </a:xfrm>
        </p:grpSpPr>
        <p:sp>
          <p:nvSpPr>
            <p:cNvPr id="664" name="Shape 669"/>
            <p:cNvSpPr/>
            <p:nvPr/>
          </p:nvSpPr>
          <p:spPr>
            <a:xfrm>
              <a:off x="3097212" y="1584326"/>
              <a:ext cx="410528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Sara Gruen, </a:t>
              </a:r>
              <a:r>
                <a:rPr i="1"/>
                <a:t>Water for Elephants</a:t>
              </a:r>
            </a:p>
          </p:txBody>
        </p:sp>
        <p:sp>
          <p:nvSpPr>
            <p:cNvPr id="665" name="Shape 670"/>
            <p:cNvSpPr/>
            <p:nvPr/>
          </p:nvSpPr>
          <p:spPr>
            <a:xfrm>
              <a:off x="0" y="0"/>
              <a:ext cx="8208969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She pauses to look over her shoulder and winks,</a:t>
              </a:r>
            </a:p>
          </p:txBody>
        </p:sp>
        <p:sp>
          <p:nvSpPr>
            <p:cNvPr id="666" name="Shape 671"/>
            <p:cNvSpPr/>
            <p:nvPr/>
          </p:nvSpPr>
          <p:spPr>
            <a:xfrm>
              <a:off x="-1" y="792162"/>
              <a:ext cx="309721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running the straps</a:t>
              </a:r>
            </a:p>
          </p:txBody>
        </p:sp>
        <p:sp>
          <p:nvSpPr>
            <p:cNvPr id="667" name="Shape 672"/>
            <p:cNvSpPr/>
            <p:nvPr/>
          </p:nvSpPr>
          <p:spPr>
            <a:xfrm>
              <a:off x="5256214" y="792162"/>
              <a:ext cx="288131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down her arms.</a:t>
              </a:r>
            </a:p>
          </p:txBody>
        </p:sp>
      </p:grpSp>
      <p:sp>
        <p:nvSpPr>
          <p:cNvPr id="669" name="Shape 674"/>
          <p:cNvSpPr/>
          <p:nvPr/>
        </p:nvSpPr>
        <p:spPr>
          <a:xfrm>
            <a:off x="5364162" y="3141659"/>
            <a:ext cx="208915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2800"/>
              <a:t>coquette, </a:t>
            </a:r>
          </a:p>
        </p:txBody>
      </p:sp>
      <p:grpSp>
        <p:nvGrpSpPr>
          <p:cNvPr id="673" name="Group 678"/>
          <p:cNvGrpSpPr/>
          <p:nvPr/>
        </p:nvGrpSpPr>
        <p:grpSpPr>
          <a:xfrm>
            <a:off x="179386" y="3141659"/>
            <a:ext cx="8713793" cy="2299920"/>
            <a:chOff x="0" y="0"/>
            <a:chExt cx="8713792" cy="2299918"/>
          </a:xfrm>
        </p:grpSpPr>
        <p:sp>
          <p:nvSpPr>
            <p:cNvPr id="670" name="Shape 675"/>
            <p:cNvSpPr/>
            <p:nvPr/>
          </p:nvSpPr>
          <p:spPr>
            <a:xfrm>
              <a:off x="-1" y="719137"/>
              <a:ext cx="856774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God bless her, behind all her shyness and blushes. </a:t>
              </a:r>
            </a:p>
          </p:txBody>
        </p:sp>
        <p:sp>
          <p:nvSpPr>
            <p:cNvPr id="671" name="Shape 676"/>
            <p:cNvSpPr/>
            <p:nvPr/>
          </p:nvSpPr>
          <p:spPr>
            <a:xfrm>
              <a:off x="71435" y="0"/>
              <a:ext cx="5184782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was a bit of a rogue and a</a:t>
              </a:r>
            </a:p>
          </p:txBody>
        </p:sp>
        <p:sp>
          <p:nvSpPr>
            <p:cNvPr id="672" name="Shape 677"/>
            <p:cNvSpPr/>
            <p:nvPr/>
          </p:nvSpPr>
          <p:spPr>
            <a:xfrm>
              <a:off x="2879724" y="2016127"/>
              <a:ext cx="5834069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Eugene O’Neill, </a:t>
              </a:r>
              <a:r>
                <a:rPr i="1"/>
                <a:t>Long Day’s Journey into Night</a:t>
              </a:r>
            </a:p>
          </p:txBody>
        </p:sp>
      </p:grpSp>
      <p:pic>
        <p:nvPicPr>
          <p:cNvPr id="67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1019" y="215379"/>
            <a:ext cx="749302" cy="162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9" grpId="12"/>
      <p:bldP build="whole" bldLvl="1" animBg="1" rev="0" advAuto="0" spid="659" grpId="4"/>
      <p:bldP build="whole" bldLvl="1" animBg="1" rev="0" advAuto="0" spid="659" grpId="6"/>
      <p:bldP build="whole" bldLvl="1" animBg="1" rev="0" advAuto="0" spid="673" grpId="13"/>
      <p:bldP build="whole" bldLvl="1" animBg="1" rev="0" advAuto="0" spid="658" grpId="1"/>
      <p:bldP build="whole" bldLvl="1" animBg="1" rev="0" advAuto="0" spid="658" grpId="3"/>
      <p:bldP build="whole" bldLvl="1" animBg="1" rev="0" advAuto="0" spid="652" grpId="14"/>
      <p:bldP build="whole" bldLvl="1" animBg="1" rev="0" advAuto="0" spid="662" grpId="5"/>
      <p:bldP build="whole" bldLvl="1" animBg="1" rev="0" advAuto="0" spid="668" grpId="9"/>
      <p:bldP build="whole" bldLvl="1" animBg="1" rev="0" advAuto="0" spid="662" grpId="7"/>
      <p:bldP build="whole" bldLvl="1" animBg="1" rev="0" advAuto="0" spid="663" grpId="8"/>
      <p:bldP build="whole" bldLvl="1" animBg="1" rev="0" advAuto="0" spid="668" grpId="11"/>
      <p:bldP build="whole" bldLvl="1" animBg="1" rev="0" advAuto="0" spid="663" grpId="10"/>
      <p:bldP build="whole" bldLvl="1" animBg="1" rev="0" advAuto="0" spid="65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3779837" y="-1"/>
            <a:ext cx="5364165" cy="1684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Tangible: having physical substance; real;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	touchable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corporeal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 intangible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Forms:  Noun: tangibility        Verb: 00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Adjective: tangible     Adverb: tangibly </a:t>
            </a:r>
          </a:p>
        </p:txBody>
      </p:sp>
      <p:grpSp>
        <p:nvGrpSpPr>
          <p:cNvPr id="58" name="Group 58"/>
          <p:cNvGrpSpPr/>
          <p:nvPr/>
        </p:nvGrpSpPr>
        <p:grpSpPr>
          <a:xfrm>
            <a:off x="468311" y="2492372"/>
            <a:ext cx="8675694" cy="2588845"/>
            <a:chOff x="0" y="-1"/>
            <a:chExt cx="8675692" cy="2588844"/>
          </a:xfrm>
        </p:grpSpPr>
        <p:sp>
          <p:nvSpPr>
            <p:cNvPr id="54" name="Shape 54"/>
            <p:cNvSpPr/>
            <p:nvPr/>
          </p:nvSpPr>
          <p:spPr>
            <a:xfrm>
              <a:off x="3167062" y="2305052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  <p:sp>
          <p:nvSpPr>
            <p:cNvPr id="55" name="Shape 55"/>
            <p:cNvSpPr/>
            <p:nvPr/>
          </p:nvSpPr>
          <p:spPr>
            <a:xfrm>
              <a:off x="-1" y="792162"/>
              <a:ext cx="806450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shone out of Miss Honey’s face when she spoke </a:t>
              </a:r>
            </a:p>
          </p:txBody>
        </p:sp>
        <p:sp>
          <p:nvSpPr>
            <p:cNvPr id="56" name="Shape 56"/>
            <p:cNvSpPr/>
            <p:nvPr/>
          </p:nvSpPr>
          <p:spPr>
            <a:xfrm>
              <a:off x="71436" y="1584327"/>
              <a:ext cx="860425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 a confused and homesick newcomer to the class.</a:t>
              </a:r>
            </a:p>
          </p:txBody>
        </p:sp>
        <p:sp>
          <p:nvSpPr>
            <p:cNvPr id="57" name="Shape 57"/>
            <p:cNvSpPr/>
            <p:nvPr/>
          </p:nvSpPr>
          <p:spPr>
            <a:xfrm>
              <a:off x="71435" y="-2"/>
              <a:ext cx="640874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Some curious warmth that was almost</a:t>
              </a:r>
            </a:p>
          </p:txBody>
        </p:sp>
      </p:grpSp>
      <p:sp>
        <p:nvSpPr>
          <p:cNvPr id="59" name="Shape 59"/>
          <p:cNvSpPr txBox="1"/>
          <p:nvPr/>
        </p:nvSpPr>
        <p:spPr>
          <a:xfrm>
            <a:off x="468310" y="5949948"/>
            <a:ext cx="7880667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“tangible”  will appear once in every  945  pages of text.</a:t>
            </a:r>
          </a:p>
        </p:txBody>
      </p:sp>
      <p:sp>
        <p:nvSpPr>
          <p:cNvPr id="60" name="Shape 60"/>
          <p:cNvSpPr/>
          <p:nvPr/>
        </p:nvSpPr>
        <p:spPr>
          <a:xfrm>
            <a:off x="6877050" y="2492374"/>
            <a:ext cx="172720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tangible</a:t>
            </a:r>
          </a:p>
        </p:txBody>
      </p:sp>
      <p:sp>
        <p:nvSpPr>
          <p:cNvPr id="61" name="Shape 62"/>
          <p:cNvSpPr/>
          <p:nvPr/>
        </p:nvSpPr>
        <p:spPr>
          <a:xfrm>
            <a:off x="5795962" y="2492374"/>
            <a:ext cx="172720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tangible</a:t>
            </a:r>
          </a:p>
        </p:txBody>
      </p:sp>
      <p:grpSp>
        <p:nvGrpSpPr>
          <p:cNvPr id="66" name="Group 67"/>
          <p:cNvGrpSpPr/>
          <p:nvPr/>
        </p:nvGrpSpPr>
        <p:grpSpPr>
          <a:xfrm>
            <a:off x="468311" y="2492372"/>
            <a:ext cx="8280405" cy="2588845"/>
            <a:chOff x="0" y="-1"/>
            <a:chExt cx="8280403" cy="2588844"/>
          </a:xfrm>
        </p:grpSpPr>
        <p:sp>
          <p:nvSpPr>
            <p:cNvPr id="62" name="Shape 63"/>
            <p:cNvSpPr/>
            <p:nvPr/>
          </p:nvSpPr>
          <p:spPr>
            <a:xfrm>
              <a:off x="2808287" y="2305052"/>
              <a:ext cx="547211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Richard Connell, </a:t>
              </a:r>
              <a:r>
                <a:rPr i="1"/>
                <a:t>The Most Dangerous Game</a:t>
              </a:r>
            </a:p>
          </p:txBody>
        </p:sp>
        <p:sp>
          <p:nvSpPr>
            <p:cNvPr id="63" name="Shape 64"/>
            <p:cNvSpPr/>
            <p:nvPr/>
          </p:nvSpPr>
          <p:spPr>
            <a:xfrm>
              <a:off x="-1" y="792162"/>
              <a:ext cx="806450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thing-- with wave lengths, just as sound and light</a:t>
              </a:r>
            </a:p>
          </p:txBody>
        </p:sp>
        <p:sp>
          <p:nvSpPr>
            <p:cNvPr id="64" name="Shape 65"/>
            <p:cNvSpPr/>
            <p:nvPr/>
          </p:nvSpPr>
          <p:spPr>
            <a:xfrm>
              <a:off x="71434" y="1584327"/>
              <a:ext cx="122396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have.</a:t>
              </a:r>
            </a:p>
          </p:txBody>
        </p:sp>
        <p:sp>
          <p:nvSpPr>
            <p:cNvPr id="65" name="Shape 66"/>
            <p:cNvSpPr/>
            <p:nvPr/>
          </p:nvSpPr>
          <p:spPr>
            <a:xfrm>
              <a:off x="71434" y="-2"/>
              <a:ext cx="525621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Sometimes I think that evil is a</a:t>
              </a:r>
            </a:p>
          </p:txBody>
        </p:sp>
      </p:grpSp>
      <p:sp>
        <p:nvSpPr>
          <p:cNvPr id="67" name="Shape 68"/>
          <p:cNvSpPr/>
          <p:nvPr/>
        </p:nvSpPr>
        <p:spPr>
          <a:xfrm>
            <a:off x="3492498" y="2492374"/>
            <a:ext cx="187166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tangible,</a:t>
            </a:r>
          </a:p>
        </p:txBody>
      </p:sp>
      <p:grpSp>
        <p:nvGrpSpPr>
          <p:cNvPr id="72" name="Group 73"/>
          <p:cNvGrpSpPr/>
          <p:nvPr/>
        </p:nvGrpSpPr>
        <p:grpSpPr>
          <a:xfrm>
            <a:off x="539746" y="2492372"/>
            <a:ext cx="8280408" cy="2588845"/>
            <a:chOff x="0" y="-1"/>
            <a:chExt cx="8280406" cy="2588844"/>
          </a:xfrm>
        </p:grpSpPr>
        <p:sp>
          <p:nvSpPr>
            <p:cNvPr id="68" name="Shape 69"/>
            <p:cNvSpPr/>
            <p:nvPr/>
          </p:nvSpPr>
          <p:spPr>
            <a:xfrm>
              <a:off x="3095625" y="2305052"/>
              <a:ext cx="3816355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Kathryn Sockett, </a:t>
              </a:r>
              <a:r>
                <a:rPr i="1"/>
                <a:t>The Help</a:t>
              </a:r>
            </a:p>
          </p:txBody>
        </p:sp>
        <p:sp>
          <p:nvSpPr>
            <p:cNvPr id="69" name="Shape 70"/>
            <p:cNvSpPr/>
            <p:nvPr/>
          </p:nvSpPr>
          <p:spPr>
            <a:xfrm>
              <a:off x="4752976" y="-2"/>
              <a:ext cx="352743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as if concrete walls</a:t>
              </a:r>
            </a:p>
          </p:txBody>
        </p:sp>
        <p:sp>
          <p:nvSpPr>
            <p:cNvPr id="70" name="Shape 71"/>
            <p:cNvSpPr/>
            <p:nvPr/>
          </p:nvSpPr>
          <p:spPr>
            <a:xfrm>
              <a:off x="0" y="792162"/>
              <a:ext cx="424815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have formed around me.</a:t>
              </a:r>
            </a:p>
          </p:txBody>
        </p:sp>
        <p:sp>
          <p:nvSpPr>
            <p:cNvPr id="71" name="Shape 72"/>
            <p:cNvSpPr/>
            <p:nvPr/>
          </p:nvSpPr>
          <p:spPr>
            <a:xfrm>
              <a:off x="-1" y="-2"/>
              <a:ext cx="295275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My exclusion is</a:t>
              </a:r>
            </a:p>
          </p:txBody>
        </p:sp>
      </p:grpSp>
      <p:sp>
        <p:nvSpPr>
          <p:cNvPr id="73" name="Shape 74"/>
          <p:cNvSpPr/>
          <p:nvPr/>
        </p:nvSpPr>
        <p:spPr>
          <a:xfrm>
            <a:off x="755648" y="3536734"/>
            <a:ext cx="1944692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tangible,</a:t>
            </a:r>
          </a:p>
        </p:txBody>
      </p:sp>
      <p:grpSp>
        <p:nvGrpSpPr>
          <p:cNvPr id="77" name="Group 78"/>
          <p:cNvGrpSpPr/>
          <p:nvPr/>
        </p:nvGrpSpPr>
        <p:grpSpPr>
          <a:xfrm>
            <a:off x="755650" y="2708272"/>
            <a:ext cx="8280400" cy="2588845"/>
            <a:chOff x="0" y="-1"/>
            <a:chExt cx="8280400" cy="2588844"/>
          </a:xfrm>
        </p:grpSpPr>
        <p:sp>
          <p:nvSpPr>
            <p:cNvPr id="74" name="Shape 75"/>
            <p:cNvSpPr/>
            <p:nvPr/>
          </p:nvSpPr>
          <p:spPr>
            <a:xfrm>
              <a:off x="3095624" y="2305052"/>
              <a:ext cx="460851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Sarah Dessen, </a:t>
              </a:r>
              <a:r>
                <a:rPr i="1"/>
                <a:t>Along for the Ride</a:t>
              </a:r>
            </a:p>
          </p:txBody>
        </p:sp>
        <p:sp>
          <p:nvSpPr>
            <p:cNvPr id="75" name="Shape 76"/>
            <p:cNvSpPr/>
            <p:nvPr/>
          </p:nvSpPr>
          <p:spPr>
            <a:xfrm>
              <a:off x="1944685" y="792162"/>
              <a:ext cx="435610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something you could feel. </a:t>
              </a:r>
            </a:p>
          </p:txBody>
        </p:sp>
        <p:sp>
          <p:nvSpPr>
            <p:cNvPr id="76" name="Shape 77"/>
            <p:cNvSpPr/>
            <p:nvPr/>
          </p:nvSpPr>
          <p:spPr>
            <a:xfrm>
              <a:off x="0" y="-2"/>
              <a:ext cx="828040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Beside me, Eli just stood there, the awkwardness</a:t>
              </a:r>
            </a:p>
          </p:txBody>
        </p:sp>
      </p:grpSp>
      <p:pic>
        <p:nvPicPr>
          <p:cNvPr id="7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432" y="99814"/>
            <a:ext cx="1625602" cy="1612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" grpId="3"/>
      <p:bldP build="whole" bldLvl="1" animBg="1" rev="0" advAuto="0" spid="60" grpId="2"/>
      <p:bldP build="whole" bldLvl="1" animBg="1" rev="0" advAuto="0" spid="72" grpId="9"/>
      <p:bldP build="whole" bldLvl="1" animBg="1" rev="0" advAuto="0" spid="72" grpId="11"/>
      <p:bldP build="whole" bldLvl="1" animBg="1" rev="0" advAuto="0" spid="53" grpId="14"/>
      <p:bldP build="whole" bldLvl="1" animBg="1" rev="0" advAuto="0" spid="77" grpId="13"/>
      <p:bldP build="whole" bldLvl="1" animBg="1" rev="0" advAuto="0" spid="67" grpId="8"/>
      <p:bldP build="whole" bldLvl="1" animBg="1" rev="0" advAuto="0" spid="73" grpId="12"/>
      <p:bldP build="whole" bldLvl="1" animBg="1" rev="0" advAuto="0" spid="67" grpId="10"/>
      <p:bldP build="whole" bldLvl="1" animBg="1" rev="0" advAuto="0" spid="66" grpId="5"/>
      <p:bldP build="whole" bldLvl="1" animBg="1" rev="0" advAuto="0" spid="66" grpId="7"/>
      <p:bldP build="whole" bldLvl="1" animBg="1" rev="0" advAuto="0" spid="61" grpId="4"/>
      <p:bldP build="whole" bldLvl="1" animBg="1" rev="0" advAuto="0" spid="58" grpId="1"/>
      <p:bldP build="whole" bldLvl="1" animBg="1" rev="0" advAuto="0" spid="61" grpId="6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1"/>
          <p:cNvSpPr txBox="1"/>
          <p:nvPr/>
        </p:nvSpPr>
        <p:spPr>
          <a:xfrm>
            <a:off x="3779837" y="-1"/>
            <a:ext cx="5364165" cy="2217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Eccentricity : a human quality or habit that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is out of the ordinary  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oddness, uniqueness, nonconformity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conformity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Forms:  Noun: eccentricity         Verb: 00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Adjective: eccentric       Adverb: 00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Related word: center</a:t>
            </a:r>
          </a:p>
        </p:txBody>
      </p:sp>
      <p:sp>
        <p:nvSpPr>
          <p:cNvPr id="81" name="Shape 82"/>
          <p:cNvSpPr txBox="1"/>
          <p:nvPr/>
        </p:nvSpPr>
        <p:spPr>
          <a:xfrm>
            <a:off x="468311" y="5949948"/>
            <a:ext cx="805814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“eccentric”  will appear once in every  558   pages of text.</a:t>
            </a:r>
          </a:p>
        </p:txBody>
      </p:sp>
      <p:sp>
        <p:nvSpPr>
          <p:cNvPr id="82" name="Shape 83"/>
          <p:cNvSpPr/>
          <p:nvPr/>
        </p:nvSpPr>
        <p:spPr>
          <a:xfrm>
            <a:off x="4140198" y="2492374"/>
            <a:ext cx="2592392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eccentricities</a:t>
            </a:r>
          </a:p>
        </p:txBody>
      </p:sp>
      <p:grpSp>
        <p:nvGrpSpPr>
          <p:cNvPr id="87" name="Group 88"/>
          <p:cNvGrpSpPr/>
          <p:nvPr/>
        </p:nvGrpSpPr>
        <p:grpSpPr>
          <a:xfrm>
            <a:off x="395283" y="2492372"/>
            <a:ext cx="8280406" cy="2588845"/>
            <a:chOff x="-1" y="-1"/>
            <a:chExt cx="8280404" cy="2588844"/>
          </a:xfrm>
        </p:grpSpPr>
        <p:sp>
          <p:nvSpPr>
            <p:cNvPr id="83" name="Shape 84"/>
            <p:cNvSpPr/>
            <p:nvPr/>
          </p:nvSpPr>
          <p:spPr>
            <a:xfrm>
              <a:off x="0" y="865187"/>
              <a:ext cx="806450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appearance, is almost impossible to describe…</a:t>
              </a:r>
            </a:p>
          </p:txBody>
        </p:sp>
        <p:sp>
          <p:nvSpPr>
            <p:cNvPr id="84" name="Shape 85"/>
            <p:cNvSpPr/>
            <p:nvPr/>
          </p:nvSpPr>
          <p:spPr>
            <a:xfrm>
              <a:off x="6264276" y="-2"/>
              <a:ext cx="201612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in her</a:t>
              </a:r>
            </a:p>
          </p:txBody>
        </p:sp>
        <p:sp>
          <p:nvSpPr>
            <p:cNvPr id="85" name="Shape 86"/>
            <p:cNvSpPr/>
            <p:nvPr/>
          </p:nvSpPr>
          <p:spPr>
            <a:xfrm>
              <a:off x="-2" y="-2"/>
              <a:ext cx="381635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This woman, in all her</a:t>
              </a:r>
            </a:p>
          </p:txBody>
        </p:sp>
        <p:sp>
          <p:nvSpPr>
            <p:cNvPr id="86" name="Shape 87"/>
            <p:cNvSpPr/>
            <p:nvPr/>
          </p:nvSpPr>
          <p:spPr>
            <a:xfrm>
              <a:off x="3240087" y="2305052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</p:grpSp>
      <p:sp>
        <p:nvSpPr>
          <p:cNvPr id="88" name="Shape 90"/>
          <p:cNvSpPr/>
          <p:nvPr/>
        </p:nvSpPr>
        <p:spPr>
          <a:xfrm>
            <a:off x="395287" y="3284537"/>
            <a:ext cx="2089151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eccentrics</a:t>
            </a:r>
          </a:p>
        </p:txBody>
      </p:sp>
      <p:grpSp>
        <p:nvGrpSpPr>
          <p:cNvPr id="93" name="Group 95"/>
          <p:cNvGrpSpPr/>
          <p:nvPr/>
        </p:nvGrpSpPr>
        <p:grpSpPr>
          <a:xfrm>
            <a:off x="395284" y="2492372"/>
            <a:ext cx="8569331" cy="2588845"/>
            <a:chOff x="0" y="-1"/>
            <a:chExt cx="8569330" cy="2588844"/>
          </a:xfrm>
        </p:grpSpPr>
        <p:sp>
          <p:nvSpPr>
            <p:cNvPr id="89" name="Shape 91"/>
            <p:cNvSpPr/>
            <p:nvPr/>
          </p:nvSpPr>
          <p:spPr>
            <a:xfrm>
              <a:off x="360362" y="1584327"/>
              <a:ext cx="115252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Trail.</a:t>
              </a:r>
            </a:p>
          </p:txBody>
        </p:sp>
        <p:sp>
          <p:nvSpPr>
            <p:cNvPr id="90" name="Shape 92"/>
            <p:cNvSpPr/>
            <p:nvPr/>
          </p:nvSpPr>
          <p:spPr>
            <a:xfrm>
              <a:off x="2089150" y="792162"/>
              <a:ext cx="6119818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who had meandered off the Oregon</a:t>
              </a:r>
            </a:p>
          </p:txBody>
        </p:sp>
        <p:sp>
          <p:nvSpPr>
            <p:cNvPr id="91" name="Shape 93"/>
            <p:cNvSpPr/>
            <p:nvPr/>
          </p:nvSpPr>
          <p:spPr>
            <a:xfrm>
              <a:off x="-1" y="-2"/>
              <a:ext cx="820897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Settlers arrived—mostly wayward souls and</a:t>
              </a:r>
            </a:p>
          </p:txBody>
        </p:sp>
        <p:sp>
          <p:nvSpPr>
            <p:cNvPr id="92" name="Shape 94"/>
            <p:cNvSpPr/>
            <p:nvPr/>
          </p:nvSpPr>
          <p:spPr>
            <a:xfrm>
              <a:off x="3240087" y="2305052"/>
              <a:ext cx="5329243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David Guterson, </a:t>
              </a:r>
              <a:r>
                <a:rPr i="1"/>
                <a:t>Snow Falling on Cedars</a:t>
              </a:r>
            </a:p>
          </p:txBody>
        </p:sp>
      </p:grpSp>
      <p:sp>
        <p:nvSpPr>
          <p:cNvPr id="94" name="Shape 96"/>
          <p:cNvSpPr/>
          <p:nvPr/>
        </p:nvSpPr>
        <p:spPr>
          <a:xfrm>
            <a:off x="4716462" y="2492374"/>
            <a:ext cx="2232029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eccentric.</a:t>
            </a:r>
          </a:p>
        </p:txBody>
      </p:sp>
      <p:grpSp>
        <p:nvGrpSpPr>
          <p:cNvPr id="97" name="Group 99"/>
          <p:cNvGrpSpPr/>
          <p:nvPr/>
        </p:nvGrpSpPr>
        <p:grpSpPr>
          <a:xfrm>
            <a:off x="395285" y="2492373"/>
            <a:ext cx="6624644" cy="1075956"/>
            <a:chOff x="-1" y="-1"/>
            <a:chExt cx="6624643" cy="1075955"/>
          </a:xfrm>
        </p:grpSpPr>
        <p:sp>
          <p:nvSpPr>
            <p:cNvPr id="95" name="Shape 97"/>
            <p:cNvSpPr/>
            <p:nvPr/>
          </p:nvSpPr>
          <p:spPr>
            <a:xfrm>
              <a:off x="-2" y="-2"/>
              <a:ext cx="432118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You’re turning into an old</a:t>
              </a:r>
            </a:p>
          </p:txBody>
        </p:sp>
        <p:sp>
          <p:nvSpPr>
            <p:cNvPr id="96" name="Shape 98"/>
            <p:cNvSpPr/>
            <p:nvPr/>
          </p:nvSpPr>
          <p:spPr>
            <a:xfrm>
              <a:off x="3529013" y="792163"/>
              <a:ext cx="3095630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Don DeLillo, </a:t>
              </a:r>
              <a:r>
                <a:rPr i="1"/>
                <a:t>Underworld</a:t>
              </a:r>
            </a:p>
          </p:txBody>
        </p:sp>
      </p:grpSp>
      <p:sp>
        <p:nvSpPr>
          <p:cNvPr id="98" name="Shape 100"/>
          <p:cNvSpPr/>
          <p:nvPr/>
        </p:nvSpPr>
        <p:spPr>
          <a:xfrm>
            <a:off x="-2" y="4076699"/>
            <a:ext cx="187166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eccentric</a:t>
            </a:r>
          </a:p>
        </p:txBody>
      </p:sp>
      <p:grpSp>
        <p:nvGrpSpPr>
          <p:cNvPr id="102" name="Group 104"/>
          <p:cNvGrpSpPr/>
          <p:nvPr/>
        </p:nvGrpSpPr>
        <p:grpSpPr>
          <a:xfrm>
            <a:off x="-4" y="3357561"/>
            <a:ext cx="9144008" cy="1723656"/>
            <a:chOff x="0" y="-1"/>
            <a:chExt cx="9144007" cy="1723655"/>
          </a:xfrm>
        </p:grpSpPr>
        <p:sp>
          <p:nvSpPr>
            <p:cNvPr id="99" name="Shape 101"/>
            <p:cNvSpPr/>
            <p:nvPr/>
          </p:nvSpPr>
          <p:spPr>
            <a:xfrm>
              <a:off x="-1" y="-2"/>
              <a:ext cx="914400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eyes narrowed slightly as he took in Dumbledore’s</a:t>
              </a:r>
            </a:p>
          </p:txBody>
        </p:sp>
        <p:sp>
          <p:nvSpPr>
            <p:cNvPr id="100" name="Shape 102"/>
            <p:cNvSpPr/>
            <p:nvPr/>
          </p:nvSpPr>
          <p:spPr>
            <a:xfrm>
              <a:off x="1835150" y="719137"/>
              <a:ext cx="230505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appearance.</a:t>
              </a:r>
            </a:p>
          </p:txBody>
        </p:sp>
        <p:sp>
          <p:nvSpPr>
            <p:cNvPr id="101" name="Shape 103"/>
            <p:cNvSpPr/>
            <p:nvPr/>
          </p:nvSpPr>
          <p:spPr>
            <a:xfrm>
              <a:off x="3635376" y="1439863"/>
              <a:ext cx="550863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J.K. Rowling, </a:t>
              </a:r>
              <a:r>
                <a:rPr i="1"/>
                <a:t>HP and the Half-Blood Prince</a:t>
              </a:r>
            </a:p>
          </p:txBody>
        </p:sp>
      </p:grpSp>
      <p:pic>
        <p:nvPicPr>
          <p:cNvPr id="10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5747" y="9319"/>
            <a:ext cx="2971220" cy="19730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" grpId="2"/>
      <p:bldP build="whole" bldLvl="1" animBg="1" rev="0" advAuto="0" spid="93" grpId="7"/>
      <p:bldP build="whole" bldLvl="1" animBg="1" rev="0" advAuto="0" spid="80" grpId="14"/>
      <p:bldP build="whole" bldLvl="1" animBg="1" rev="0" advAuto="0" spid="94" grpId="8"/>
      <p:bldP build="whole" bldLvl="1" animBg="1" rev="0" advAuto="0" spid="97" grpId="9"/>
      <p:bldP build="whole" bldLvl="1" animBg="1" rev="0" advAuto="0" spid="94" grpId="10"/>
      <p:bldP build="whole" bldLvl="1" animBg="1" rev="0" advAuto="0" spid="97" grpId="11"/>
      <p:bldP build="whole" bldLvl="1" animBg="1" rev="0" advAuto="0" spid="88" grpId="6"/>
      <p:bldP build="whole" bldLvl="1" animBg="1" rev="0" advAuto="0" spid="98" grpId="12"/>
      <p:bldP build="whole" bldLvl="1" animBg="1" rev="0" advAuto="0" spid="88" grpId="4"/>
      <p:bldP build="whole" bldLvl="1" animBg="1" rev="0" advAuto="0" spid="102" grpId="13"/>
      <p:bldP build="whole" bldLvl="1" animBg="1" rev="0" advAuto="0" spid="87" grpId="1"/>
      <p:bldP build="whole" bldLvl="1" animBg="1" rev="0" advAuto="0" spid="93" grpId="5"/>
      <p:bldP build="whole" bldLvl="1" animBg="1" rev="0" advAuto="0" spid="87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7"/>
          <p:cNvSpPr txBox="1"/>
          <p:nvPr/>
        </p:nvSpPr>
        <p:spPr>
          <a:xfrm>
            <a:off x="3779837" y="-1"/>
            <a:ext cx="5364165" cy="2217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Resolute: determined; stubborn    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obstinate, intractable, implacable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wishy-washy, tentative, flexible,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     unsure, uncertain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Forms:  Noun: resolution, resoluteness       	Verb: resolve, resolves, resolved,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	          resolving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Adjective: resolute  Adverb: resolutely </a:t>
            </a:r>
          </a:p>
        </p:txBody>
      </p:sp>
      <p:sp>
        <p:nvSpPr>
          <p:cNvPr id="106" name="Shape 108"/>
          <p:cNvSpPr txBox="1"/>
          <p:nvPr/>
        </p:nvSpPr>
        <p:spPr>
          <a:xfrm>
            <a:off x="468311" y="5949948"/>
            <a:ext cx="7766143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“resolute”  will appear once in every 329 pages of text.</a:t>
            </a:r>
          </a:p>
        </p:txBody>
      </p:sp>
      <p:sp>
        <p:nvSpPr>
          <p:cNvPr id="107" name="Shape 109"/>
          <p:cNvSpPr/>
          <p:nvPr/>
        </p:nvSpPr>
        <p:spPr>
          <a:xfrm>
            <a:off x="3132135" y="2636834"/>
            <a:ext cx="1943102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resolutely</a:t>
            </a:r>
          </a:p>
        </p:txBody>
      </p:sp>
      <p:grpSp>
        <p:nvGrpSpPr>
          <p:cNvPr id="112" name="Group 114"/>
          <p:cNvGrpSpPr/>
          <p:nvPr/>
        </p:nvGrpSpPr>
        <p:grpSpPr>
          <a:xfrm>
            <a:off x="-4" y="2636834"/>
            <a:ext cx="9144008" cy="2444383"/>
            <a:chOff x="-1" y="0"/>
            <a:chExt cx="9144006" cy="2444381"/>
          </a:xfrm>
        </p:grpSpPr>
        <p:sp>
          <p:nvSpPr>
            <p:cNvPr id="108" name="Shape 110"/>
            <p:cNvSpPr/>
            <p:nvPr/>
          </p:nvSpPr>
          <p:spPr>
            <a:xfrm>
              <a:off x="5076826" y="-1"/>
              <a:ext cx="406718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before the Headmistress.</a:t>
              </a:r>
            </a:p>
          </p:txBody>
        </p:sp>
        <p:sp>
          <p:nvSpPr>
            <p:cNvPr id="109" name="Shape 111"/>
            <p:cNvSpPr/>
            <p:nvPr/>
          </p:nvSpPr>
          <p:spPr>
            <a:xfrm>
              <a:off x="-2" y="792162"/>
              <a:ext cx="788511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For once she was not going to be browbeaten. </a:t>
              </a:r>
            </a:p>
          </p:txBody>
        </p:sp>
        <p:sp>
          <p:nvSpPr>
            <p:cNvPr id="110" name="Shape 112"/>
            <p:cNvSpPr/>
            <p:nvPr/>
          </p:nvSpPr>
          <p:spPr>
            <a:xfrm>
              <a:off x="-2" y="-1"/>
              <a:ext cx="316865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Miss Honey stood</a:t>
              </a:r>
            </a:p>
          </p:txBody>
        </p:sp>
        <p:sp>
          <p:nvSpPr>
            <p:cNvPr id="111" name="Shape 113"/>
            <p:cNvSpPr/>
            <p:nvPr/>
          </p:nvSpPr>
          <p:spPr>
            <a:xfrm>
              <a:off x="3635375" y="2160590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</p:grpSp>
      <p:sp>
        <p:nvSpPr>
          <p:cNvPr id="113" name="Shape 115"/>
          <p:cNvSpPr/>
          <p:nvPr/>
        </p:nvSpPr>
        <p:spPr>
          <a:xfrm>
            <a:off x="5795962" y="2781299"/>
            <a:ext cx="194310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resolute</a:t>
            </a:r>
          </a:p>
        </p:txBody>
      </p:sp>
      <p:grpSp>
        <p:nvGrpSpPr>
          <p:cNvPr id="117" name="Group 119"/>
          <p:cNvGrpSpPr/>
          <p:nvPr/>
        </p:nvGrpSpPr>
        <p:grpSpPr>
          <a:xfrm>
            <a:off x="1403349" y="2781298"/>
            <a:ext cx="7488244" cy="2299919"/>
            <a:chOff x="0" y="0"/>
            <a:chExt cx="7488243" cy="2299918"/>
          </a:xfrm>
        </p:grpSpPr>
        <p:sp>
          <p:nvSpPr>
            <p:cNvPr id="114" name="Shape 116"/>
            <p:cNvSpPr/>
            <p:nvPr/>
          </p:nvSpPr>
          <p:spPr>
            <a:xfrm>
              <a:off x="6337303" y="0"/>
              <a:ext cx="1150941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steps.</a:t>
              </a:r>
            </a:p>
          </p:txBody>
        </p:sp>
        <p:sp>
          <p:nvSpPr>
            <p:cNvPr id="115" name="Shape 117"/>
            <p:cNvSpPr/>
            <p:nvPr/>
          </p:nvSpPr>
          <p:spPr>
            <a:xfrm>
              <a:off x="-1" y="0"/>
              <a:ext cx="442754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entered the room with</a:t>
              </a:r>
            </a:p>
          </p:txBody>
        </p:sp>
        <p:sp>
          <p:nvSpPr>
            <p:cNvPr id="116" name="Shape 118"/>
            <p:cNvSpPr/>
            <p:nvPr/>
          </p:nvSpPr>
          <p:spPr>
            <a:xfrm>
              <a:off x="2232025" y="2016127"/>
              <a:ext cx="3600454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Leo Tolstoy, </a:t>
              </a:r>
              <a:r>
                <a:rPr i="1"/>
                <a:t>War and Peace</a:t>
              </a:r>
            </a:p>
          </p:txBody>
        </p:sp>
      </p:grpSp>
      <p:sp>
        <p:nvSpPr>
          <p:cNvPr id="118" name="Shape 120"/>
          <p:cNvSpPr/>
          <p:nvPr/>
        </p:nvSpPr>
        <p:spPr>
          <a:xfrm>
            <a:off x="2700335" y="3428999"/>
            <a:ext cx="1943102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resolute.</a:t>
            </a:r>
          </a:p>
        </p:txBody>
      </p:sp>
      <p:grpSp>
        <p:nvGrpSpPr>
          <p:cNvPr id="122" name="Group 124"/>
          <p:cNvGrpSpPr/>
          <p:nvPr/>
        </p:nvGrpSpPr>
        <p:grpSpPr>
          <a:xfrm>
            <a:off x="121487" y="2635705"/>
            <a:ext cx="8459795" cy="2444383"/>
            <a:chOff x="-1" y="0"/>
            <a:chExt cx="8459793" cy="2444381"/>
          </a:xfrm>
        </p:grpSpPr>
        <p:sp>
          <p:nvSpPr>
            <p:cNvPr id="119" name="Shape 121"/>
            <p:cNvSpPr/>
            <p:nvPr/>
          </p:nvSpPr>
          <p:spPr>
            <a:xfrm>
              <a:off x="-2" y="792162"/>
              <a:ext cx="270034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his eyes were </a:t>
              </a:r>
            </a:p>
          </p:txBody>
        </p:sp>
        <p:sp>
          <p:nvSpPr>
            <p:cNvPr id="120" name="Shape 122"/>
            <p:cNvSpPr/>
            <p:nvPr/>
          </p:nvSpPr>
          <p:spPr>
            <a:xfrm>
              <a:off x="-1" y="-1"/>
              <a:ext cx="845979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Clif had risen, not too steadily, though his voice and</a:t>
              </a:r>
            </a:p>
          </p:txBody>
        </p:sp>
        <p:sp>
          <p:nvSpPr>
            <p:cNvPr id="121" name="Shape 123"/>
            <p:cNvSpPr/>
            <p:nvPr/>
          </p:nvSpPr>
          <p:spPr>
            <a:xfrm>
              <a:off x="3635375" y="2160590"/>
              <a:ext cx="3168653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Sinclair Lewis, </a:t>
              </a:r>
              <a:r>
                <a:rPr i="1"/>
                <a:t>Arrowsmith</a:t>
              </a:r>
            </a:p>
          </p:txBody>
        </p:sp>
      </p:grpSp>
      <p:sp>
        <p:nvSpPr>
          <p:cNvPr id="123" name="Shape 125"/>
          <p:cNvSpPr/>
          <p:nvPr/>
        </p:nvSpPr>
        <p:spPr>
          <a:xfrm>
            <a:off x="5867400" y="3500437"/>
            <a:ext cx="1943100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resolute</a:t>
            </a:r>
          </a:p>
        </p:txBody>
      </p:sp>
      <p:grpSp>
        <p:nvGrpSpPr>
          <p:cNvPr id="127" name="Group 129"/>
          <p:cNvGrpSpPr/>
          <p:nvPr/>
        </p:nvGrpSpPr>
        <p:grpSpPr>
          <a:xfrm>
            <a:off x="900109" y="3500436"/>
            <a:ext cx="7200907" cy="2012581"/>
            <a:chOff x="-1" y="-1"/>
            <a:chExt cx="7200905" cy="2012580"/>
          </a:xfrm>
        </p:grpSpPr>
        <p:sp>
          <p:nvSpPr>
            <p:cNvPr id="124" name="Shape 126"/>
            <p:cNvSpPr/>
            <p:nvPr/>
          </p:nvSpPr>
          <p:spPr>
            <a:xfrm>
              <a:off x="0" y="-2"/>
              <a:ext cx="500380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Her hatred of the town turned </a:t>
              </a:r>
            </a:p>
          </p:txBody>
        </p:sp>
        <p:sp>
          <p:nvSpPr>
            <p:cNvPr id="125" name="Shape 127"/>
            <p:cNvSpPr/>
            <p:nvPr/>
          </p:nvSpPr>
          <p:spPr>
            <a:xfrm>
              <a:off x="-2" y="792162"/>
              <a:ext cx="518478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as she pushed open the door. </a:t>
              </a:r>
            </a:p>
          </p:txBody>
        </p:sp>
        <p:sp>
          <p:nvSpPr>
            <p:cNvPr id="126" name="Shape 128"/>
            <p:cNvSpPr/>
            <p:nvPr/>
          </p:nvSpPr>
          <p:spPr>
            <a:xfrm>
              <a:off x="3743325" y="1728788"/>
              <a:ext cx="3457580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 Sinclair Lewis</a:t>
              </a:r>
              <a:r>
                <a:rPr i="1"/>
                <a:t>, Main Street</a:t>
              </a:r>
            </a:p>
          </p:txBody>
        </p:sp>
      </p:grpSp>
      <p:pic>
        <p:nvPicPr>
          <p:cNvPr id="12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5057" y="50685"/>
            <a:ext cx="2708722" cy="21161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" grpId="8"/>
      <p:bldP build="whole" bldLvl="1" animBg="1" rev="0" advAuto="0" spid="122" grpId="11"/>
      <p:bldP build="whole" bldLvl="1" animBg="1" rev="0" advAuto="0" spid="118" grpId="10"/>
      <p:bldP build="whole" bldLvl="1" animBg="1" rev="0" advAuto="0" spid="123" grpId="12"/>
      <p:bldP build="whole" bldLvl="1" animBg="1" rev="0" advAuto="0" spid="105" grpId="14"/>
      <p:bldP build="whole" bldLvl="1" animBg="1" rev="0" advAuto="0" spid="117" grpId="5"/>
      <p:bldP build="whole" bldLvl="1" animBg="1" rev="0" advAuto="0" spid="117" grpId="7"/>
      <p:bldP build="whole" bldLvl="1" animBg="1" rev="0" advAuto="0" spid="112" grpId="1"/>
      <p:bldP build="whole" bldLvl="1" animBg="1" rev="0" advAuto="0" spid="113" grpId="4"/>
      <p:bldP build="whole" bldLvl="1" animBg="1" rev="0" advAuto="0" spid="112" grpId="3"/>
      <p:bldP build="whole" bldLvl="1" animBg="1" rev="0" advAuto="0" spid="107" grpId="2"/>
      <p:bldP build="whole" bldLvl="1" animBg="1" rev="0" advAuto="0" spid="113" grpId="6"/>
      <p:bldP build="whole" bldLvl="1" animBg="1" rev="0" advAuto="0" spid="127" grpId="13"/>
      <p:bldP build="whole" bldLvl="1" animBg="1" rev="0" advAuto="0" spid="122" grpId="9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2"/>
          <p:cNvSpPr txBox="1"/>
          <p:nvPr/>
        </p:nvSpPr>
        <p:spPr>
          <a:xfrm>
            <a:off x="3563937" y="188912"/>
            <a:ext cx="5364165" cy="61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Brigand: outlaw, especially a thief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miscreant, pirate</a:t>
            </a:r>
          </a:p>
        </p:txBody>
      </p:sp>
      <p:sp>
        <p:nvSpPr>
          <p:cNvPr id="131" name="Shape 133"/>
          <p:cNvSpPr txBox="1"/>
          <p:nvPr/>
        </p:nvSpPr>
        <p:spPr>
          <a:xfrm>
            <a:off x="468311" y="5949948"/>
            <a:ext cx="809665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“brigand”  will appear once in every 1,668    pages of text.</a:t>
            </a:r>
          </a:p>
        </p:txBody>
      </p:sp>
      <p:sp>
        <p:nvSpPr>
          <p:cNvPr id="132" name="Shape 134"/>
          <p:cNvSpPr/>
          <p:nvPr/>
        </p:nvSpPr>
        <p:spPr>
          <a:xfrm>
            <a:off x="6443662" y="1989134"/>
            <a:ext cx="172720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brigand</a:t>
            </a:r>
          </a:p>
        </p:txBody>
      </p:sp>
      <p:grpSp>
        <p:nvGrpSpPr>
          <p:cNvPr id="137" name="Group 139"/>
          <p:cNvGrpSpPr/>
          <p:nvPr/>
        </p:nvGrpSpPr>
        <p:grpSpPr>
          <a:xfrm>
            <a:off x="755649" y="1989133"/>
            <a:ext cx="7345369" cy="3092084"/>
            <a:chOff x="0" y="-1"/>
            <a:chExt cx="7345368" cy="3092082"/>
          </a:xfrm>
        </p:grpSpPr>
        <p:sp>
          <p:nvSpPr>
            <p:cNvPr id="133" name="Shape 135"/>
            <p:cNvSpPr/>
            <p:nvPr/>
          </p:nvSpPr>
          <p:spPr>
            <a:xfrm>
              <a:off x="0" y="792162"/>
              <a:ext cx="734536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sitting with the senior girls and boys in the </a:t>
              </a:r>
            </a:p>
          </p:txBody>
        </p:sp>
        <p:sp>
          <p:nvSpPr>
            <p:cNvPr id="134" name="Shape 136"/>
            <p:cNvSpPr/>
            <p:nvPr/>
          </p:nvSpPr>
          <p:spPr>
            <a:xfrm>
              <a:off x="71436" y="1511300"/>
              <a:ext cx="7273933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top form. Who ever heard of such a thing?</a:t>
              </a:r>
            </a:p>
          </p:txBody>
        </p:sp>
        <p:sp>
          <p:nvSpPr>
            <p:cNvPr id="135" name="Shape 137"/>
            <p:cNvSpPr/>
            <p:nvPr/>
          </p:nvSpPr>
          <p:spPr>
            <a:xfrm>
              <a:off x="71436" y="-2"/>
              <a:ext cx="5689606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I’m not having a little five-year-old</a:t>
              </a:r>
            </a:p>
          </p:txBody>
        </p:sp>
        <p:sp>
          <p:nvSpPr>
            <p:cNvPr id="136" name="Shape 138"/>
            <p:cNvSpPr/>
            <p:nvPr/>
          </p:nvSpPr>
          <p:spPr>
            <a:xfrm>
              <a:off x="2879725" y="2808290"/>
              <a:ext cx="25923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</p:grpSp>
      <p:sp>
        <p:nvSpPr>
          <p:cNvPr id="138" name="Shape 141"/>
          <p:cNvSpPr/>
          <p:nvPr/>
        </p:nvSpPr>
        <p:spPr>
          <a:xfrm>
            <a:off x="468312" y="2781299"/>
            <a:ext cx="2016126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brigands.</a:t>
            </a:r>
          </a:p>
        </p:txBody>
      </p:sp>
      <p:grpSp>
        <p:nvGrpSpPr>
          <p:cNvPr id="141" name="Group 144"/>
          <p:cNvGrpSpPr/>
          <p:nvPr/>
        </p:nvGrpSpPr>
        <p:grpSpPr>
          <a:xfrm>
            <a:off x="395286" y="1989134"/>
            <a:ext cx="8280404" cy="1147394"/>
            <a:chOff x="0" y="0"/>
            <a:chExt cx="8280403" cy="1147392"/>
          </a:xfrm>
        </p:grpSpPr>
        <p:sp>
          <p:nvSpPr>
            <p:cNvPr id="139" name="Shape 142"/>
            <p:cNvSpPr/>
            <p:nvPr/>
          </p:nvSpPr>
          <p:spPr>
            <a:xfrm>
              <a:off x="-1" y="0"/>
              <a:ext cx="8280404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These lands are dangerous: full of foul rebels and </a:t>
              </a:r>
            </a:p>
          </p:txBody>
        </p:sp>
        <p:sp>
          <p:nvSpPr>
            <p:cNvPr id="140" name="Shape 143"/>
            <p:cNvSpPr/>
            <p:nvPr/>
          </p:nvSpPr>
          <p:spPr>
            <a:xfrm>
              <a:off x="2736850" y="863602"/>
              <a:ext cx="4535490" cy="283791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J.R.R.Tolkien </a:t>
              </a:r>
              <a:r>
                <a:rPr i="1"/>
                <a:t>The Two Towers</a:t>
              </a:r>
            </a:p>
          </p:txBody>
        </p:sp>
      </p:grpSp>
      <p:sp>
        <p:nvSpPr>
          <p:cNvPr id="142" name="Shape 145"/>
          <p:cNvSpPr/>
          <p:nvPr/>
        </p:nvSpPr>
        <p:spPr>
          <a:xfrm>
            <a:off x="755648" y="2781299"/>
            <a:ext cx="1944692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brigands.</a:t>
            </a:r>
          </a:p>
        </p:txBody>
      </p:sp>
      <p:grpSp>
        <p:nvGrpSpPr>
          <p:cNvPr id="145" name="Group 148"/>
          <p:cNvGrpSpPr/>
          <p:nvPr/>
        </p:nvGrpSpPr>
        <p:grpSpPr>
          <a:xfrm>
            <a:off x="827086" y="1989134"/>
            <a:ext cx="7848605" cy="1218832"/>
            <a:chOff x="0" y="0"/>
            <a:chExt cx="7848603" cy="1218831"/>
          </a:xfrm>
        </p:grpSpPr>
        <p:sp>
          <p:nvSpPr>
            <p:cNvPr id="143" name="Shape 146"/>
            <p:cNvSpPr/>
            <p:nvPr/>
          </p:nvSpPr>
          <p:spPr>
            <a:xfrm>
              <a:off x="-1" y="-1"/>
              <a:ext cx="784860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 the old days such men turned from soldiers to</a:t>
              </a:r>
            </a:p>
          </p:txBody>
        </p:sp>
        <p:sp>
          <p:nvSpPr>
            <p:cNvPr id="144" name="Shape 147"/>
            <p:cNvSpPr/>
            <p:nvPr/>
          </p:nvSpPr>
          <p:spPr>
            <a:xfrm>
              <a:off x="3816351" y="935040"/>
              <a:ext cx="3960817" cy="283791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Boris Pasternak, </a:t>
              </a:r>
              <a:r>
                <a:rPr i="1"/>
                <a:t>Doctor Zhivago</a:t>
              </a:r>
            </a:p>
          </p:txBody>
        </p:sp>
      </p:grpSp>
      <p:sp>
        <p:nvSpPr>
          <p:cNvPr id="146" name="Shape 149"/>
          <p:cNvSpPr/>
          <p:nvPr/>
        </p:nvSpPr>
        <p:spPr>
          <a:xfrm>
            <a:off x="3779837" y="1989134"/>
            <a:ext cx="187325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brigands</a:t>
            </a:r>
          </a:p>
        </p:txBody>
      </p:sp>
      <p:grpSp>
        <p:nvGrpSpPr>
          <p:cNvPr id="150" name="Group 153"/>
          <p:cNvGrpSpPr/>
          <p:nvPr/>
        </p:nvGrpSpPr>
        <p:grpSpPr>
          <a:xfrm>
            <a:off x="755646" y="1989134"/>
            <a:ext cx="6840544" cy="1939558"/>
            <a:chOff x="-1" y="0"/>
            <a:chExt cx="6840542" cy="1939556"/>
          </a:xfrm>
        </p:grpSpPr>
        <p:sp>
          <p:nvSpPr>
            <p:cNvPr id="147" name="Shape 150"/>
            <p:cNvSpPr/>
            <p:nvPr/>
          </p:nvSpPr>
          <p:spPr>
            <a:xfrm>
              <a:off x="-2" y="792162"/>
              <a:ext cx="604838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who are going to sell her for a slave. </a:t>
              </a:r>
            </a:p>
          </p:txBody>
        </p:sp>
        <p:sp>
          <p:nvSpPr>
            <p:cNvPr id="148" name="Shape 151"/>
            <p:cNvSpPr/>
            <p:nvPr/>
          </p:nvSpPr>
          <p:spPr>
            <a:xfrm>
              <a:off x="71436" y="-1"/>
              <a:ext cx="295275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 thinks we’re</a:t>
              </a:r>
            </a:p>
          </p:txBody>
        </p:sp>
        <p:sp>
          <p:nvSpPr>
            <p:cNvPr id="149" name="Shape 152"/>
            <p:cNvSpPr/>
            <p:nvPr/>
          </p:nvSpPr>
          <p:spPr>
            <a:xfrm>
              <a:off x="3095625" y="1655765"/>
              <a:ext cx="374491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Amy Tan,  </a:t>
              </a:r>
              <a:r>
                <a:rPr i="1"/>
                <a:t>The Joy Luck Club</a:t>
              </a:r>
            </a:p>
          </p:txBody>
        </p:sp>
      </p:grpSp>
      <p:pic>
        <p:nvPicPr>
          <p:cNvPr id="15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329" y="34728"/>
            <a:ext cx="2376092" cy="18748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9"/>
      <p:bldP build="whole" bldLvl="1" animBg="1" rev="0" advAuto="0" spid="146" grpId="12"/>
      <p:bldP build="whole" bldLvl="1" animBg="1" rev="0" advAuto="0" spid="132" grpId="2"/>
      <p:bldP build="whole" bldLvl="1" animBg="1" rev="0" advAuto="0" spid="142" grpId="8"/>
      <p:bldP build="whole" bldLvl="1" animBg="1" rev="0" advAuto="0" spid="145" grpId="11"/>
      <p:bldP build="whole" bldLvl="1" animBg="1" rev="0" advAuto="0" spid="142" grpId="10"/>
      <p:bldP build="whole" bldLvl="1" animBg="1" rev="0" advAuto="0" spid="150" grpId="13"/>
      <p:bldP build="whole" bldLvl="1" animBg="1" rev="0" advAuto="0" spid="141" grpId="5"/>
      <p:bldP build="whole" bldLvl="1" animBg="1" rev="0" advAuto="0" spid="141" grpId="7"/>
      <p:bldP build="whole" bldLvl="1" animBg="1" rev="0" advAuto="0" spid="137" grpId="1"/>
      <p:bldP build="whole" bldLvl="1" animBg="1" rev="0" advAuto="0" spid="130" grpId="14"/>
      <p:bldP build="whole" bldLvl="1" animBg="1" rev="0" advAuto="0" spid="137" grpId="3"/>
      <p:bldP build="whole" bldLvl="1" animBg="1" rev="0" advAuto="0" spid="138" grpId="4"/>
      <p:bldP build="whole" bldLvl="1" animBg="1" rev="0" advAuto="0" spid="138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6"/>
          <p:cNvSpPr txBox="1"/>
          <p:nvPr/>
        </p:nvSpPr>
        <p:spPr>
          <a:xfrm>
            <a:off x="3779837" y="-1"/>
            <a:ext cx="5364165" cy="884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Enthralled: charmed by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Synonyms: rapt, enchanted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Antonyms: uninterested, suspicious, cynical</a:t>
            </a:r>
          </a:p>
        </p:txBody>
      </p:sp>
      <p:sp>
        <p:nvSpPr>
          <p:cNvPr id="154" name="Shape 157"/>
          <p:cNvSpPr txBox="1"/>
          <p:nvPr/>
        </p:nvSpPr>
        <p:spPr>
          <a:xfrm>
            <a:off x="468309" y="5949948"/>
            <a:ext cx="8338091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“enthralled”  will appear once in every 3,678    pages of text.</a:t>
            </a:r>
          </a:p>
        </p:txBody>
      </p:sp>
      <p:sp>
        <p:nvSpPr>
          <p:cNvPr id="155" name="Shape 158"/>
          <p:cNvSpPr/>
          <p:nvPr/>
        </p:nvSpPr>
        <p:spPr>
          <a:xfrm>
            <a:off x="6084887" y="2420934"/>
            <a:ext cx="2879728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enthralled.</a:t>
            </a:r>
          </a:p>
        </p:txBody>
      </p:sp>
      <p:grpSp>
        <p:nvGrpSpPr>
          <p:cNvPr id="160" name="Group 163"/>
          <p:cNvGrpSpPr/>
          <p:nvPr/>
        </p:nvGrpSpPr>
        <p:grpSpPr>
          <a:xfrm>
            <a:off x="395283" y="2420935"/>
            <a:ext cx="8353433" cy="2876182"/>
            <a:chOff x="-1" y="0"/>
            <a:chExt cx="8353432" cy="2876180"/>
          </a:xfrm>
        </p:grpSpPr>
        <p:sp>
          <p:nvSpPr>
            <p:cNvPr id="156" name="Shape 159"/>
            <p:cNvSpPr/>
            <p:nvPr/>
          </p:nvSpPr>
          <p:spPr>
            <a:xfrm>
              <a:off x="-2" y="863600"/>
              <a:ext cx="8353433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was quite clear to them that they were at this</a:t>
              </a:r>
            </a:p>
          </p:txBody>
        </p:sp>
        <p:sp>
          <p:nvSpPr>
            <p:cNvPr id="157" name="Shape 160"/>
            <p:cNvSpPr/>
            <p:nvPr/>
          </p:nvSpPr>
          <p:spPr>
            <a:xfrm>
              <a:off x="-2" y="1584327"/>
              <a:ext cx="777717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moment standing in the presence of a master.</a:t>
              </a:r>
            </a:p>
          </p:txBody>
        </p:sp>
        <p:sp>
          <p:nvSpPr>
            <p:cNvPr id="158" name="Shape 161"/>
            <p:cNvSpPr/>
            <p:nvPr/>
          </p:nvSpPr>
          <p:spPr>
            <a:xfrm>
              <a:off x="144460" y="-1"/>
              <a:ext cx="5545144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Both Matilda and Lavender were </a:t>
              </a:r>
            </a:p>
          </p:txBody>
        </p:sp>
        <p:sp>
          <p:nvSpPr>
            <p:cNvPr id="159" name="Shape 162"/>
            <p:cNvSpPr/>
            <p:nvPr/>
          </p:nvSpPr>
          <p:spPr>
            <a:xfrm>
              <a:off x="3455987" y="2592389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</p:grpSp>
      <p:sp>
        <p:nvSpPr>
          <p:cNvPr id="161" name="Shape 165"/>
          <p:cNvSpPr/>
          <p:nvPr/>
        </p:nvSpPr>
        <p:spPr>
          <a:xfrm>
            <a:off x="1979610" y="2420934"/>
            <a:ext cx="201612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enthralled</a:t>
            </a:r>
          </a:p>
        </p:txBody>
      </p:sp>
      <p:grpSp>
        <p:nvGrpSpPr>
          <p:cNvPr id="165" name="Group 169"/>
          <p:cNvGrpSpPr/>
          <p:nvPr/>
        </p:nvGrpSpPr>
        <p:grpSpPr>
          <a:xfrm>
            <a:off x="539748" y="2420933"/>
            <a:ext cx="7993070" cy="1363295"/>
            <a:chOff x="0" y="-1"/>
            <a:chExt cx="7993068" cy="1363294"/>
          </a:xfrm>
        </p:grpSpPr>
        <p:sp>
          <p:nvSpPr>
            <p:cNvPr id="162" name="Shape 166"/>
            <p:cNvSpPr/>
            <p:nvPr/>
          </p:nvSpPr>
          <p:spPr>
            <a:xfrm>
              <a:off x="3384551" y="-2"/>
              <a:ext cx="280829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by the romance.</a:t>
              </a:r>
            </a:p>
          </p:txBody>
        </p:sp>
        <p:sp>
          <p:nvSpPr>
            <p:cNvPr id="163" name="Shape 167"/>
            <p:cNvSpPr/>
            <p:nvPr/>
          </p:nvSpPr>
          <p:spPr>
            <a:xfrm>
              <a:off x="0" y="-2"/>
              <a:ext cx="143986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She is</a:t>
              </a:r>
            </a:p>
          </p:txBody>
        </p:sp>
        <p:sp>
          <p:nvSpPr>
            <p:cNvPr id="164" name="Shape 168"/>
            <p:cNvSpPr/>
            <p:nvPr/>
          </p:nvSpPr>
          <p:spPr>
            <a:xfrm>
              <a:off x="3960813" y="1079502"/>
              <a:ext cx="4032256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The Notebook</a:t>
              </a:r>
            </a:p>
          </p:txBody>
        </p:sp>
      </p:grpSp>
      <p:sp>
        <p:nvSpPr>
          <p:cNvPr id="166" name="Shape 170"/>
          <p:cNvSpPr/>
          <p:nvPr/>
        </p:nvSpPr>
        <p:spPr>
          <a:xfrm>
            <a:off x="2195509" y="3284537"/>
            <a:ext cx="2374906" cy="394767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enthralled</a:t>
            </a:r>
          </a:p>
        </p:txBody>
      </p:sp>
      <p:grpSp>
        <p:nvGrpSpPr>
          <p:cNvPr id="171" name="Group 175"/>
          <p:cNvGrpSpPr/>
          <p:nvPr/>
        </p:nvGrpSpPr>
        <p:grpSpPr>
          <a:xfrm>
            <a:off x="395286" y="2420933"/>
            <a:ext cx="8424870" cy="2084021"/>
            <a:chOff x="0" y="-1"/>
            <a:chExt cx="8424868" cy="2084019"/>
          </a:xfrm>
        </p:grpSpPr>
        <p:sp>
          <p:nvSpPr>
            <p:cNvPr id="167" name="Shape 171"/>
            <p:cNvSpPr/>
            <p:nvPr/>
          </p:nvSpPr>
          <p:spPr>
            <a:xfrm>
              <a:off x="-1" y="863600"/>
              <a:ext cx="180022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had been</a:t>
              </a:r>
            </a:p>
          </p:txBody>
        </p:sp>
        <p:sp>
          <p:nvSpPr>
            <p:cNvPr id="168" name="Shape 172"/>
            <p:cNvSpPr/>
            <p:nvPr/>
          </p:nvSpPr>
          <p:spPr>
            <a:xfrm>
              <a:off x="144460" y="-2"/>
              <a:ext cx="828040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From the time he was three or four, John Scherzer</a:t>
              </a:r>
            </a:p>
          </p:txBody>
        </p:sp>
        <p:sp>
          <p:nvSpPr>
            <p:cNvPr id="169" name="Shape 173"/>
            <p:cNvSpPr/>
            <p:nvPr/>
          </p:nvSpPr>
          <p:spPr>
            <a:xfrm>
              <a:off x="3455988" y="1800227"/>
              <a:ext cx="403384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Warren St. John, </a:t>
              </a:r>
              <a:r>
                <a:rPr i="1"/>
                <a:t>Outcasts United</a:t>
              </a:r>
            </a:p>
          </p:txBody>
        </p:sp>
        <p:sp>
          <p:nvSpPr>
            <p:cNvPr id="170" name="Shape 174"/>
            <p:cNvSpPr/>
            <p:nvPr/>
          </p:nvSpPr>
          <p:spPr>
            <a:xfrm>
              <a:off x="4176713" y="863600"/>
              <a:ext cx="216059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with soccer.</a:t>
              </a:r>
            </a:p>
          </p:txBody>
        </p:sp>
      </p:grpSp>
      <p:sp>
        <p:nvSpPr>
          <p:cNvPr id="172" name="Shape 176"/>
          <p:cNvSpPr/>
          <p:nvPr/>
        </p:nvSpPr>
        <p:spPr>
          <a:xfrm>
            <a:off x="5003800" y="2420934"/>
            <a:ext cx="2016125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enthralled</a:t>
            </a:r>
          </a:p>
        </p:txBody>
      </p:sp>
      <p:grpSp>
        <p:nvGrpSpPr>
          <p:cNvPr id="176" name="Group 180"/>
          <p:cNvGrpSpPr/>
          <p:nvPr/>
        </p:nvGrpSpPr>
        <p:grpSpPr>
          <a:xfrm>
            <a:off x="395285" y="2420935"/>
            <a:ext cx="7345370" cy="2876182"/>
            <a:chOff x="0" y="0"/>
            <a:chExt cx="7345368" cy="2876180"/>
          </a:xfrm>
        </p:grpSpPr>
        <p:sp>
          <p:nvSpPr>
            <p:cNvPr id="173" name="Shape 177"/>
            <p:cNvSpPr/>
            <p:nvPr/>
          </p:nvSpPr>
          <p:spPr>
            <a:xfrm>
              <a:off x="-1" y="863600"/>
              <a:ext cx="4321179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by her parents’ romance.</a:t>
              </a:r>
            </a:p>
          </p:txBody>
        </p:sp>
        <p:sp>
          <p:nvSpPr>
            <p:cNvPr id="174" name="Shape 178"/>
            <p:cNvSpPr/>
            <p:nvPr/>
          </p:nvSpPr>
          <p:spPr>
            <a:xfrm>
              <a:off x="144459" y="-1"/>
              <a:ext cx="446405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Even as a child, Jane was </a:t>
              </a:r>
            </a:p>
          </p:txBody>
        </p:sp>
        <p:sp>
          <p:nvSpPr>
            <p:cNvPr id="175" name="Shape 179"/>
            <p:cNvSpPr/>
            <p:nvPr/>
          </p:nvSpPr>
          <p:spPr>
            <a:xfrm>
              <a:off x="3455988" y="2592389"/>
              <a:ext cx="388938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Nicholas Sparks, </a:t>
              </a:r>
              <a:r>
                <a:rPr i="1"/>
                <a:t>The Wedding</a:t>
              </a:r>
            </a:p>
          </p:txBody>
        </p:sp>
      </p:grpSp>
      <p:pic>
        <p:nvPicPr>
          <p:cNvPr id="177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266" y="73330"/>
            <a:ext cx="3014374" cy="20017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2"/>
      <p:bldP build="whole" bldLvl="1" animBg="1" rev="0" advAuto="0" spid="172" grpId="12"/>
      <p:bldP build="whole" bldLvl="1" animBg="1" rev="0" advAuto="0" spid="171" grpId="9"/>
      <p:bldP build="whole" bldLvl="1" animBg="1" rev="0" advAuto="0" spid="171" grpId="11"/>
      <p:bldP build="whole" bldLvl="1" animBg="1" rev="0" advAuto="0" spid="176" grpId="13"/>
      <p:bldP build="whole" bldLvl="1" animBg="1" rev="0" advAuto="0" spid="161" grpId="4"/>
      <p:bldP build="whole" bldLvl="1" animBg="1" rev="0" advAuto="0" spid="165" grpId="5"/>
      <p:bldP build="whole" bldLvl="1" animBg="1" rev="0" advAuto="0" spid="166" grpId="10"/>
      <p:bldP build="whole" bldLvl="1" animBg="1" rev="0" advAuto="0" spid="161" grpId="6"/>
      <p:bldP build="whole" bldLvl="1" animBg="1" rev="0" advAuto="0" spid="166" grpId="8"/>
      <p:bldP build="whole" bldLvl="1" animBg="1" rev="0" advAuto="0" spid="165" grpId="7"/>
      <p:bldP build="whole" bldLvl="1" animBg="1" rev="0" advAuto="0" spid="160" grpId="1"/>
      <p:bldP build="whole" bldLvl="1" animBg="1" rev="0" advAuto="0" spid="160" grpId="3"/>
      <p:bldP build="whole" bldLvl="1" animBg="1" rev="0" advAuto="0" spid="153" grpId="1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83"/>
          <p:cNvSpPr txBox="1"/>
          <p:nvPr/>
        </p:nvSpPr>
        <p:spPr>
          <a:xfrm>
            <a:off x="3779837" y="-2"/>
            <a:ext cx="5364165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Culprit: the guilty person; perpetrator                 </a:t>
            </a:r>
          </a:p>
        </p:txBody>
      </p:sp>
      <p:sp>
        <p:nvSpPr>
          <p:cNvPr id="180" name="Shape 184"/>
          <p:cNvSpPr txBox="1"/>
          <p:nvPr/>
        </p:nvSpPr>
        <p:spPr>
          <a:xfrm>
            <a:off x="468311" y="5949948"/>
            <a:ext cx="794384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“culprit”  will appear once in every 1,573    pages of text.</a:t>
            </a:r>
          </a:p>
        </p:txBody>
      </p:sp>
      <p:sp>
        <p:nvSpPr>
          <p:cNvPr id="181" name="Shape 185"/>
          <p:cNvSpPr/>
          <p:nvPr/>
        </p:nvSpPr>
        <p:spPr>
          <a:xfrm>
            <a:off x="5795962" y="2492374"/>
            <a:ext cx="172720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culprit</a:t>
            </a:r>
          </a:p>
        </p:txBody>
      </p:sp>
      <p:grpSp>
        <p:nvGrpSpPr>
          <p:cNvPr id="186" name="Group 190"/>
          <p:cNvGrpSpPr/>
          <p:nvPr/>
        </p:nvGrpSpPr>
        <p:grpSpPr>
          <a:xfrm>
            <a:off x="395286" y="2492372"/>
            <a:ext cx="8497894" cy="2804745"/>
            <a:chOff x="0" y="0"/>
            <a:chExt cx="8497892" cy="2804744"/>
          </a:xfrm>
        </p:grpSpPr>
        <p:sp>
          <p:nvSpPr>
            <p:cNvPr id="182" name="Shape 186"/>
            <p:cNvSpPr/>
            <p:nvPr/>
          </p:nvSpPr>
          <p:spPr>
            <a:xfrm>
              <a:off x="73023" y="1441450"/>
              <a:ext cx="8424870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she’s often right. I was the prime suspect this time…</a:t>
              </a:r>
            </a:p>
          </p:txBody>
        </p:sp>
        <p:sp>
          <p:nvSpPr>
            <p:cNvPr id="183" name="Shape 187"/>
            <p:cNvSpPr/>
            <p:nvPr/>
          </p:nvSpPr>
          <p:spPr>
            <a:xfrm>
              <a:off x="-1" y="720725"/>
              <a:ext cx="828040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is, she makes a guess at it, and the trouble is</a:t>
              </a:r>
            </a:p>
          </p:txBody>
        </p:sp>
        <p:sp>
          <p:nvSpPr>
            <p:cNvPr id="184" name="Shape 188"/>
            <p:cNvSpPr/>
            <p:nvPr/>
          </p:nvSpPr>
          <p:spPr>
            <a:xfrm>
              <a:off x="73023" y="-1"/>
              <a:ext cx="532765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When she doesn’t know who the </a:t>
              </a:r>
            </a:p>
          </p:txBody>
        </p:sp>
        <p:sp>
          <p:nvSpPr>
            <p:cNvPr id="185" name="Shape 189"/>
            <p:cNvSpPr/>
            <p:nvPr/>
          </p:nvSpPr>
          <p:spPr>
            <a:xfrm>
              <a:off x="3455987" y="2520952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</p:grpSp>
      <p:sp>
        <p:nvSpPr>
          <p:cNvPr id="187" name="Shape 192"/>
          <p:cNvSpPr/>
          <p:nvPr/>
        </p:nvSpPr>
        <p:spPr>
          <a:xfrm>
            <a:off x="3708400" y="2492374"/>
            <a:ext cx="1727200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culprit</a:t>
            </a:r>
          </a:p>
        </p:txBody>
      </p:sp>
      <p:grpSp>
        <p:nvGrpSpPr>
          <p:cNvPr id="191" name="Group 196"/>
          <p:cNvGrpSpPr/>
          <p:nvPr/>
        </p:nvGrpSpPr>
        <p:grpSpPr>
          <a:xfrm>
            <a:off x="647698" y="2492373"/>
            <a:ext cx="8496306" cy="1220419"/>
            <a:chOff x="0" y="-1"/>
            <a:chExt cx="8496304" cy="1220418"/>
          </a:xfrm>
        </p:grpSpPr>
        <p:sp>
          <p:nvSpPr>
            <p:cNvPr id="188" name="Shape 193"/>
            <p:cNvSpPr/>
            <p:nvPr/>
          </p:nvSpPr>
          <p:spPr>
            <a:xfrm>
              <a:off x="4824413" y="-2"/>
              <a:ext cx="3671892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bring him to you.</a:t>
              </a:r>
            </a:p>
          </p:txBody>
        </p:sp>
        <p:sp>
          <p:nvSpPr>
            <p:cNvPr id="189" name="Shape 194"/>
            <p:cNvSpPr/>
            <p:nvPr/>
          </p:nvSpPr>
          <p:spPr>
            <a:xfrm>
              <a:off x="-1" y="-2"/>
              <a:ext cx="3311528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 will hunt down the </a:t>
              </a:r>
            </a:p>
          </p:txBody>
        </p:sp>
        <p:sp>
          <p:nvSpPr>
            <p:cNvPr id="190" name="Shape 195"/>
            <p:cNvSpPr/>
            <p:nvPr/>
          </p:nvSpPr>
          <p:spPr>
            <a:xfrm>
              <a:off x="3240087" y="936626"/>
              <a:ext cx="489744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Frank Beddor, </a:t>
              </a:r>
              <a:r>
                <a:rPr i="1"/>
                <a:t>The Looking Glass Wars</a:t>
              </a:r>
            </a:p>
          </p:txBody>
        </p:sp>
      </p:grpSp>
      <p:sp>
        <p:nvSpPr>
          <p:cNvPr id="192" name="Shape 197"/>
          <p:cNvSpPr/>
          <p:nvPr/>
        </p:nvSpPr>
        <p:spPr>
          <a:xfrm>
            <a:off x="2484435" y="2492374"/>
            <a:ext cx="1727202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culprits</a:t>
            </a:r>
          </a:p>
        </p:txBody>
      </p:sp>
      <p:grpSp>
        <p:nvGrpSpPr>
          <p:cNvPr id="197" name="Group 202"/>
          <p:cNvGrpSpPr/>
          <p:nvPr/>
        </p:nvGrpSpPr>
        <p:grpSpPr>
          <a:xfrm>
            <a:off x="323850" y="2492372"/>
            <a:ext cx="8569325" cy="2804745"/>
            <a:chOff x="0" y="0"/>
            <a:chExt cx="8569325" cy="2804744"/>
          </a:xfrm>
        </p:grpSpPr>
        <p:sp>
          <p:nvSpPr>
            <p:cNvPr id="193" name="Shape 198"/>
            <p:cNvSpPr/>
            <p:nvPr/>
          </p:nvSpPr>
          <p:spPr>
            <a:xfrm>
              <a:off x="0" y="1441450"/>
              <a:ext cx="856932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because they are the ones who cause all the trouble.</a:t>
              </a:r>
            </a:p>
          </p:txBody>
        </p:sp>
        <p:sp>
          <p:nvSpPr>
            <p:cNvPr id="194" name="Shape 199"/>
            <p:cNvSpPr/>
            <p:nvPr/>
          </p:nvSpPr>
          <p:spPr>
            <a:xfrm>
              <a:off x="71437" y="720725"/>
              <a:ext cx="8280401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who need to be forgiven; rather it is the victims,</a:t>
              </a:r>
            </a:p>
          </p:txBody>
        </p:sp>
        <p:sp>
          <p:nvSpPr>
            <p:cNvPr id="195" name="Shape 200"/>
            <p:cNvSpPr/>
            <p:nvPr/>
          </p:nvSpPr>
          <p:spPr>
            <a:xfrm>
              <a:off x="144461" y="-1"/>
              <a:ext cx="2016127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is not the </a:t>
              </a:r>
            </a:p>
          </p:txBody>
        </p:sp>
        <p:sp>
          <p:nvSpPr>
            <p:cNvPr id="196" name="Shape 201"/>
            <p:cNvSpPr/>
            <p:nvPr/>
          </p:nvSpPr>
          <p:spPr>
            <a:xfrm>
              <a:off x="3527425" y="2520952"/>
              <a:ext cx="3673478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Margaret Atwood, </a:t>
              </a:r>
              <a:r>
                <a:rPr i="1"/>
                <a:t>Alias Grace</a:t>
              </a:r>
            </a:p>
          </p:txBody>
        </p:sp>
      </p:grpSp>
      <p:sp>
        <p:nvSpPr>
          <p:cNvPr id="198" name="Shape 203"/>
          <p:cNvSpPr/>
          <p:nvPr/>
        </p:nvSpPr>
        <p:spPr>
          <a:xfrm>
            <a:off x="4351337" y="3984624"/>
            <a:ext cx="1727203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culprit.</a:t>
            </a:r>
          </a:p>
        </p:txBody>
      </p:sp>
      <p:grpSp>
        <p:nvGrpSpPr>
          <p:cNvPr id="203" name="Group 208"/>
          <p:cNvGrpSpPr/>
          <p:nvPr/>
        </p:nvGrpSpPr>
        <p:grpSpPr>
          <a:xfrm>
            <a:off x="323847" y="2565397"/>
            <a:ext cx="8353432" cy="2804745"/>
            <a:chOff x="-1" y="0"/>
            <a:chExt cx="8353431" cy="2804744"/>
          </a:xfrm>
        </p:grpSpPr>
        <p:sp>
          <p:nvSpPr>
            <p:cNvPr id="199" name="Shape 204"/>
            <p:cNvSpPr/>
            <p:nvPr/>
          </p:nvSpPr>
          <p:spPr>
            <a:xfrm>
              <a:off x="73023" y="1441450"/>
              <a:ext cx="395922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able to name her as the</a:t>
              </a:r>
            </a:p>
          </p:txBody>
        </p:sp>
        <p:sp>
          <p:nvSpPr>
            <p:cNvPr id="200" name="Shape 205"/>
            <p:cNvSpPr/>
            <p:nvPr/>
          </p:nvSpPr>
          <p:spPr>
            <a:xfrm>
              <a:off x="-2" y="720725"/>
              <a:ext cx="828040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when put under the most severe torture, would be</a:t>
              </a:r>
            </a:p>
          </p:txBody>
        </p:sp>
        <p:sp>
          <p:nvSpPr>
            <p:cNvPr id="201" name="Shape 206"/>
            <p:cNvSpPr/>
            <p:nvPr/>
          </p:nvSpPr>
          <p:spPr>
            <a:xfrm>
              <a:off x="73024" y="-1"/>
              <a:ext cx="8280407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It was better that way because then no one, even </a:t>
              </a:r>
            </a:p>
          </p:txBody>
        </p:sp>
        <p:sp>
          <p:nvSpPr>
            <p:cNvPr id="202" name="Shape 207"/>
            <p:cNvSpPr/>
            <p:nvPr/>
          </p:nvSpPr>
          <p:spPr>
            <a:xfrm>
              <a:off x="3455987" y="2520952"/>
              <a:ext cx="2592392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</p:grpSp>
      <p:pic>
        <p:nvPicPr>
          <p:cNvPr id="20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350" y="131962"/>
            <a:ext cx="2766711" cy="17075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0"/>
      <p:bldP build="whole" bldLvl="1" animBg="1" rev="0" advAuto="0" spid="179" grpId="14"/>
      <p:bldP build="whole" bldLvl="1" animBg="1" rev="0" advAuto="0" spid="203" grpId="13"/>
      <p:bldP build="whole" bldLvl="1" animBg="1" rev="0" advAuto="0" spid="191" grpId="5"/>
      <p:bldP build="whole" bldLvl="1" animBg="1" rev="0" advAuto="0" spid="186" grpId="1"/>
      <p:bldP build="whole" bldLvl="1" animBg="1" rev="0" advAuto="0" spid="191" grpId="7"/>
      <p:bldP build="whole" bldLvl="1" animBg="1" rev="0" advAuto="0" spid="186" grpId="3"/>
      <p:bldP build="whole" bldLvl="1" animBg="1" rev="0" advAuto="0" spid="197" grpId="9"/>
      <p:bldP build="whole" bldLvl="1" animBg="1" rev="0" advAuto="0" spid="197" grpId="11"/>
      <p:bldP build="whole" bldLvl="1" animBg="1" rev="0" advAuto="0" spid="198" grpId="12"/>
      <p:bldP build="whole" bldLvl="1" animBg="1" rev="0" advAuto="0" spid="187" grpId="4"/>
      <p:bldP build="whole" bldLvl="1" animBg="1" rev="0" advAuto="0" spid="187" grpId="6"/>
      <p:bldP build="whole" bldLvl="1" animBg="1" rev="0" advAuto="0" spid="181" grpId="2"/>
      <p:bldP build="whole" bldLvl="1" animBg="1" rev="0" advAuto="0" spid="192" grpId="8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10"/>
          <p:cNvSpPr txBox="1"/>
          <p:nvPr/>
        </p:nvSpPr>
        <p:spPr>
          <a:xfrm>
            <a:off x="3779837" y="-1"/>
            <a:ext cx="5364165" cy="2217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Apprehension: nervousness about a specific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event in the near future                 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Forms:  Noun: apprehension        Verb: 00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  Adjective: apprehensive              Adverb: apprehensively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Related words: (</a:t>
            </a:r>
            <a:r>
              <a:rPr i="1"/>
              <a:t>prehen</a:t>
            </a:r>
            <a:r>
              <a:t>: to hold)</a:t>
            </a:r>
          </a:p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            comprehend, prehensile</a:t>
            </a:r>
          </a:p>
        </p:txBody>
      </p:sp>
      <p:sp>
        <p:nvSpPr>
          <p:cNvPr id="207" name="Shape 211"/>
          <p:cNvSpPr txBox="1"/>
          <p:nvPr/>
        </p:nvSpPr>
        <p:spPr>
          <a:xfrm>
            <a:off x="468310" y="5949948"/>
            <a:ext cx="8528851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Any form of the word “apprehension”  will appear once in every 419    pages of text.</a:t>
            </a:r>
          </a:p>
        </p:txBody>
      </p:sp>
      <p:sp>
        <p:nvSpPr>
          <p:cNvPr id="208" name="Shape 212"/>
          <p:cNvSpPr/>
          <p:nvPr/>
        </p:nvSpPr>
        <p:spPr>
          <a:xfrm>
            <a:off x="468310" y="3141659"/>
            <a:ext cx="273526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apprehension.</a:t>
            </a:r>
          </a:p>
        </p:txBody>
      </p:sp>
      <p:grpSp>
        <p:nvGrpSpPr>
          <p:cNvPr id="211" name="Group 215"/>
          <p:cNvGrpSpPr/>
          <p:nvPr/>
        </p:nvGrpSpPr>
        <p:grpSpPr>
          <a:xfrm>
            <a:off x="468311" y="2565399"/>
            <a:ext cx="8280405" cy="1291855"/>
            <a:chOff x="0" y="0"/>
            <a:chExt cx="8280403" cy="1291854"/>
          </a:xfrm>
        </p:grpSpPr>
        <p:sp>
          <p:nvSpPr>
            <p:cNvPr id="209" name="Shape 213"/>
            <p:cNvSpPr/>
            <p:nvPr/>
          </p:nvSpPr>
          <p:spPr>
            <a:xfrm>
              <a:off x="-1" y="-1"/>
              <a:ext cx="8280405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His plump flabby face had turned grey with fearful</a:t>
              </a:r>
            </a:p>
          </p:txBody>
        </p:sp>
        <p:sp>
          <p:nvSpPr>
            <p:cNvPr id="210" name="Shape 214"/>
            <p:cNvSpPr/>
            <p:nvPr/>
          </p:nvSpPr>
          <p:spPr>
            <a:xfrm>
              <a:off x="2663825" y="1008063"/>
              <a:ext cx="2592391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Roald Dahl, </a:t>
              </a:r>
              <a:r>
                <a:rPr i="1"/>
                <a:t>Matilda</a:t>
              </a:r>
            </a:p>
          </p:txBody>
        </p:sp>
      </p:grpSp>
      <p:sp>
        <p:nvSpPr>
          <p:cNvPr id="212" name="Shape 217"/>
          <p:cNvSpPr/>
          <p:nvPr/>
        </p:nvSpPr>
        <p:spPr>
          <a:xfrm>
            <a:off x="3059109" y="2565399"/>
            <a:ext cx="3025781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apprehensively</a:t>
            </a:r>
          </a:p>
        </p:txBody>
      </p:sp>
      <p:grpSp>
        <p:nvGrpSpPr>
          <p:cNvPr id="219" name="Group 224"/>
          <p:cNvGrpSpPr/>
          <p:nvPr/>
        </p:nvGrpSpPr>
        <p:grpSpPr>
          <a:xfrm>
            <a:off x="468311" y="2565399"/>
            <a:ext cx="8424867" cy="2587255"/>
            <a:chOff x="0" y="0"/>
            <a:chExt cx="8424865" cy="2587254"/>
          </a:xfrm>
        </p:grpSpPr>
        <p:sp>
          <p:nvSpPr>
            <p:cNvPr id="213" name="Shape 218"/>
            <p:cNvSpPr/>
            <p:nvPr/>
          </p:nvSpPr>
          <p:spPr>
            <a:xfrm>
              <a:off x="-1" y="0"/>
              <a:ext cx="2590802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Harry watched</a:t>
              </a:r>
            </a:p>
          </p:txBody>
        </p:sp>
        <p:sp>
          <p:nvSpPr>
            <p:cNvPr id="214" name="Shape 219"/>
            <p:cNvSpPr/>
            <p:nvPr/>
          </p:nvSpPr>
          <p:spPr>
            <a:xfrm>
              <a:off x="2590799" y="2303463"/>
              <a:ext cx="5688017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J. K. Rowling, </a:t>
              </a:r>
              <a:r>
                <a:rPr i="1"/>
                <a:t>HP and the Order of the Phoenix</a:t>
              </a:r>
            </a:p>
          </p:txBody>
        </p:sp>
        <p:sp>
          <p:nvSpPr>
            <p:cNvPr id="215" name="Shape 220"/>
            <p:cNvSpPr/>
            <p:nvPr/>
          </p:nvSpPr>
          <p:spPr>
            <a:xfrm>
              <a:off x="-1" y="576262"/>
              <a:ext cx="8207379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seemed to rise up past the glass windows of the </a:t>
              </a:r>
            </a:p>
          </p:txBody>
        </p:sp>
        <p:sp>
          <p:nvSpPr>
            <p:cNvPr id="216" name="Shape 221"/>
            <p:cNvSpPr/>
            <p:nvPr/>
          </p:nvSpPr>
          <p:spPr>
            <a:xfrm>
              <a:off x="5543550" y="0"/>
              <a:ext cx="288131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the pavement</a:t>
              </a:r>
            </a:p>
          </p:txBody>
        </p:sp>
        <p:sp>
          <p:nvSpPr>
            <p:cNvPr id="217" name="Shape 222"/>
            <p:cNvSpPr/>
            <p:nvPr/>
          </p:nvSpPr>
          <p:spPr>
            <a:xfrm>
              <a:off x="-1" y="1223962"/>
              <a:ext cx="820737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telephone box until darkness closed over their </a:t>
              </a:r>
            </a:p>
          </p:txBody>
        </p:sp>
        <p:sp>
          <p:nvSpPr>
            <p:cNvPr id="218" name="Shape 223"/>
            <p:cNvSpPr/>
            <p:nvPr/>
          </p:nvSpPr>
          <p:spPr>
            <a:xfrm>
              <a:off x="71435" y="1943101"/>
              <a:ext cx="1368429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heads.</a:t>
              </a:r>
            </a:p>
          </p:txBody>
        </p:sp>
      </p:grpSp>
      <p:sp>
        <p:nvSpPr>
          <p:cNvPr id="220" name="Shape 225"/>
          <p:cNvSpPr/>
          <p:nvPr/>
        </p:nvSpPr>
        <p:spPr>
          <a:xfrm>
            <a:off x="2339974" y="2420934"/>
            <a:ext cx="2951167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apprehensive,”</a:t>
            </a:r>
          </a:p>
        </p:txBody>
      </p:sp>
      <p:grpSp>
        <p:nvGrpSpPr>
          <p:cNvPr id="226" name="Group 231"/>
          <p:cNvGrpSpPr/>
          <p:nvPr/>
        </p:nvGrpSpPr>
        <p:grpSpPr>
          <a:xfrm>
            <a:off x="323846" y="2420934"/>
            <a:ext cx="8496308" cy="2299920"/>
            <a:chOff x="0" y="0"/>
            <a:chExt cx="8496306" cy="2299918"/>
          </a:xfrm>
        </p:grpSpPr>
        <p:sp>
          <p:nvSpPr>
            <p:cNvPr id="221" name="Shape 226"/>
            <p:cNvSpPr/>
            <p:nvPr/>
          </p:nvSpPr>
          <p:spPr>
            <a:xfrm>
              <a:off x="-1" y="647700"/>
              <a:ext cx="8280407" cy="394768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that the appropriate descriptive word had finally</a:t>
              </a:r>
            </a:p>
          </p:txBody>
        </p:sp>
        <p:sp>
          <p:nvSpPr>
            <p:cNvPr id="222" name="Shape 227"/>
            <p:cNvSpPr/>
            <p:nvPr/>
          </p:nvSpPr>
          <p:spPr>
            <a:xfrm>
              <a:off x="5327651" y="2016127"/>
              <a:ext cx="3168655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Lois Lowry, </a:t>
              </a:r>
              <a:r>
                <a:rPr i="1"/>
                <a:t>The Giver</a:t>
              </a:r>
            </a:p>
          </p:txBody>
        </p:sp>
        <p:sp>
          <p:nvSpPr>
            <p:cNvPr id="223" name="Shape 228"/>
            <p:cNvSpPr/>
            <p:nvPr/>
          </p:nvSpPr>
          <p:spPr>
            <a:xfrm>
              <a:off x="-1" y="0"/>
              <a:ext cx="2016127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“I’m feeling</a:t>
              </a:r>
            </a:p>
          </p:txBody>
        </p:sp>
        <p:sp>
          <p:nvSpPr>
            <p:cNvPr id="224" name="Shape 229"/>
            <p:cNvSpPr/>
            <p:nvPr/>
          </p:nvSpPr>
          <p:spPr>
            <a:xfrm>
              <a:off x="4895851" y="0"/>
              <a:ext cx="3600455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he confessed, glad</a:t>
              </a:r>
            </a:p>
          </p:txBody>
        </p:sp>
        <p:sp>
          <p:nvSpPr>
            <p:cNvPr id="225" name="Shape 230"/>
            <p:cNvSpPr/>
            <p:nvPr/>
          </p:nvSpPr>
          <p:spPr>
            <a:xfrm>
              <a:off x="-1" y="1368427"/>
              <a:ext cx="2303466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come to him.</a:t>
              </a:r>
            </a:p>
          </p:txBody>
        </p:sp>
      </p:grpSp>
      <p:sp>
        <p:nvSpPr>
          <p:cNvPr id="227" name="Shape 232"/>
          <p:cNvSpPr/>
          <p:nvPr/>
        </p:nvSpPr>
        <p:spPr>
          <a:xfrm>
            <a:off x="3779837" y="2924174"/>
            <a:ext cx="2879728" cy="394768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apprehensively</a:t>
            </a:r>
          </a:p>
        </p:txBody>
      </p:sp>
      <p:grpSp>
        <p:nvGrpSpPr>
          <p:cNvPr id="231" name="Group 236"/>
          <p:cNvGrpSpPr/>
          <p:nvPr/>
        </p:nvGrpSpPr>
        <p:grpSpPr>
          <a:xfrm>
            <a:off x="468311" y="2924174"/>
            <a:ext cx="8208968" cy="1004518"/>
            <a:chOff x="0" y="0"/>
            <a:chExt cx="8208967" cy="1004517"/>
          </a:xfrm>
        </p:grpSpPr>
        <p:sp>
          <p:nvSpPr>
            <p:cNvPr id="228" name="Shape 233"/>
            <p:cNvSpPr/>
            <p:nvPr/>
          </p:nvSpPr>
          <p:spPr>
            <a:xfrm>
              <a:off x="0" y="0"/>
              <a:ext cx="3311527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And then he looked</a:t>
              </a:r>
            </a:p>
          </p:txBody>
        </p:sp>
        <p:sp>
          <p:nvSpPr>
            <p:cNvPr id="229" name="Shape 234"/>
            <p:cNvSpPr/>
            <p:nvPr/>
          </p:nvSpPr>
          <p:spPr>
            <a:xfrm>
              <a:off x="4679951" y="720726"/>
              <a:ext cx="3527429" cy="283792"/>
            </a:xfrm>
            <a:prstGeom prst="rect">
              <a:avLst/>
            </a:prstGeom>
            <a:solidFill>
              <a:srgbClr val="A896E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2000">
                  <a:latin typeface="Arial"/>
                  <a:ea typeface="Arial"/>
                  <a:cs typeface="Arial"/>
                  <a:sym typeface="Arial"/>
                </a:defRPr>
              </a:pPr>
              <a:r>
                <a:t>John Steinbeck, </a:t>
              </a:r>
              <a:r>
                <a:rPr i="1"/>
                <a:t>The Pearl</a:t>
              </a:r>
            </a:p>
          </p:txBody>
        </p:sp>
        <p:sp>
          <p:nvSpPr>
            <p:cNvPr id="230" name="Shape 235"/>
            <p:cNvSpPr/>
            <p:nvPr/>
          </p:nvSpPr>
          <p:spPr>
            <a:xfrm>
              <a:off x="6048377" y="0"/>
              <a:ext cx="2160591" cy="394767"/>
            </a:xfrm>
            <a:prstGeom prst="rect">
              <a:avLst/>
            </a:prstGeom>
            <a:solidFill>
              <a:srgbClr val="AFD7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to the east.</a:t>
              </a:r>
            </a:p>
          </p:txBody>
        </p:sp>
      </p:grpSp>
      <p:pic>
        <p:nvPicPr>
          <p:cNvPr id="23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1470" y="528289"/>
            <a:ext cx="1270001" cy="1625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" grpId="9"/>
      <p:bldP build="whole" bldLvl="1" animBg="1" rev="0" advAuto="0" spid="220" grpId="10"/>
      <p:bldP build="whole" bldLvl="1" animBg="1" rev="0" advAuto="0" spid="219" grpId="7"/>
      <p:bldP build="whole" bldLvl="1" animBg="1" rev="0" advAuto="0" spid="211" grpId="1"/>
      <p:bldP build="whole" bldLvl="1" animBg="1" rev="0" advAuto="0" spid="226" grpId="11"/>
      <p:bldP build="whole" bldLvl="1" animBg="1" rev="0" advAuto="0" spid="211" grpId="3"/>
      <p:bldP build="whole" bldLvl="1" animBg="1" rev="0" advAuto="0" spid="206" grpId="14"/>
      <p:bldP build="whole" bldLvl="1" animBg="1" rev="0" advAuto="0" spid="212" grpId="4"/>
      <p:bldP build="whole" bldLvl="1" animBg="1" rev="0" advAuto="0" spid="212" grpId="6"/>
      <p:bldP build="whole" bldLvl="1" animBg="1" rev="0" advAuto="0" spid="227" grpId="12"/>
      <p:bldP build="whole" bldLvl="1" animBg="1" rev="0" advAuto="0" spid="231" grpId="13"/>
      <p:bldP build="whole" bldLvl="1" animBg="1" rev="0" advAuto="0" spid="208" grpId="2"/>
      <p:bldP build="whole" bldLvl="1" animBg="1" rev="0" advAuto="0" spid="220" grpId="8"/>
      <p:bldP build="whole" bldLvl="1" animBg="1" rev="0" advAuto="0" spid="219" grpId="5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F8F8F"/>
      </a:accent1>
      <a:accent2>
        <a:srgbClr val="8DC6FF"/>
      </a:accent2>
      <a:accent3>
        <a:srgbClr val="EAF9F6"/>
      </a:accent3>
      <a:accent4>
        <a:srgbClr val="707070"/>
      </a:accent4>
      <a:accent5>
        <a:srgbClr val="6E6E6E"/>
      </a:accent5>
      <a:accent6>
        <a:srgbClr val="80B3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F8F8F"/>
      </a:accent1>
      <a:accent2>
        <a:srgbClr val="8DC6FF"/>
      </a:accent2>
      <a:accent3>
        <a:srgbClr val="EAF9F6"/>
      </a:accent3>
      <a:accent4>
        <a:srgbClr val="707070"/>
      </a:accent4>
      <a:accent5>
        <a:srgbClr val="6E6E6E"/>
      </a:accent5>
      <a:accent6>
        <a:srgbClr val="80B3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