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media/image21.jpeg" ContentType="image/jpeg"/>
  <Override PartName="/ppt/media/image2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Neue"/>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Neue"/>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Neue"/>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Neue"/>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Neue"/>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Neue"/>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Neue"/>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Neue"/>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76BA"/>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4D80"/>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b="def" i="def"/>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0" name="Shape 170"/>
          <p:cNvSpPr/>
          <p:nvPr>
            <p:ph type="sldImg"/>
          </p:nvPr>
        </p:nvSpPr>
        <p:spPr>
          <a:xfrm>
            <a:off x="1143000" y="685800"/>
            <a:ext cx="4572000" cy="3429000"/>
          </a:xfrm>
          <a:prstGeom prst="rect">
            <a:avLst/>
          </a:prstGeom>
        </p:spPr>
        <p:txBody>
          <a:bodyPr/>
          <a:lstStyle/>
          <a:p>
            <a:pPr/>
          </a:p>
        </p:txBody>
      </p:sp>
      <p:sp>
        <p:nvSpPr>
          <p:cNvPr id="171" name="Shape 17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778000" y="2298700"/>
            <a:ext cx="20828000" cy="4648200"/>
          </a:xfrm>
          <a:prstGeom prst="rect">
            <a:avLst/>
          </a:prstGeom>
        </p:spPr>
        <p:txBody>
          <a:bodyPr anchor="b"/>
          <a:lstStyle/>
          <a:p>
            <a:pPr/>
            <a:r>
              <a:t>Title Text</a:t>
            </a:r>
          </a:p>
        </p:txBody>
      </p:sp>
      <p:sp>
        <p:nvSpPr>
          <p:cNvPr id="12"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Body Level One…"/>
          <p:cNvSpPr txBox="1"/>
          <p:nvPr>
            <p:ph type="body" sz="quarter" idx="1"/>
          </p:nvPr>
        </p:nvSpPr>
        <p:spPr>
          <a:xfrm>
            <a:off x="2387600" y="8953500"/>
            <a:ext cx="19621500" cy="585521"/>
          </a:xfrm>
          <a:prstGeom prst="rect">
            <a:avLst/>
          </a:prstGeom>
        </p:spPr>
        <p:txBody>
          <a:bodyPr anchor="t"/>
          <a:lstStyle>
            <a:lvl1pPr marL="0" indent="0" algn="ctr">
              <a:spcBef>
                <a:spcPts val="0"/>
              </a:spcBef>
              <a:buSzTx/>
              <a:buNone/>
              <a:defRPr i="1" sz="3200"/>
            </a:lvl1pPr>
            <a:lvl2pPr marL="1025768" indent="-390768" algn="ctr">
              <a:spcBef>
                <a:spcPts val="0"/>
              </a:spcBef>
              <a:defRPr i="1" sz="3200"/>
            </a:lvl2pPr>
            <a:lvl3pPr marL="1660768" indent="-390768" algn="ctr">
              <a:spcBef>
                <a:spcPts val="0"/>
              </a:spcBef>
              <a:defRPr i="1" sz="3200"/>
            </a:lvl3pPr>
            <a:lvl4pPr marL="2295768" indent="-390768" algn="ctr">
              <a:spcBef>
                <a:spcPts val="0"/>
              </a:spcBef>
              <a:defRPr i="1" sz="3200"/>
            </a:lvl4pPr>
            <a:lvl5pPr marL="2930768" indent="-390768" algn="ctr">
              <a:spcBef>
                <a:spcPts val="0"/>
              </a:spcBef>
              <a:defRPr i="1" sz="3200"/>
            </a:lvl5pPr>
          </a:lstStyle>
          <a:p>
            <a:pPr/>
            <a:r>
              <a:t>Body Level One</a:t>
            </a:r>
          </a:p>
          <a:p>
            <a:pPr lvl="1"/>
            <a:r>
              <a:t>Body Level Two</a:t>
            </a:r>
          </a:p>
          <a:p>
            <a:pPr lvl="2"/>
            <a:r>
              <a:t>Body Level Three</a:t>
            </a:r>
          </a:p>
          <a:p>
            <a:pPr lvl="3"/>
            <a:r>
              <a:t>Body Level Four</a:t>
            </a:r>
          </a:p>
          <a:p>
            <a:pPr lvl="4"/>
            <a:r>
              <a:t>Body Level Five</a:t>
            </a:r>
          </a:p>
        </p:txBody>
      </p:sp>
      <p:sp>
        <p:nvSpPr>
          <p:cNvPr id="94" name="“Type a quote here.”"/>
          <p:cNvSpPr txBox="1"/>
          <p:nvPr>
            <p:ph type="body" sz="quarter" idx="21"/>
          </p:nvPr>
        </p:nvSpPr>
        <p:spPr>
          <a:xfrm>
            <a:off x="2387600" y="6076950"/>
            <a:ext cx="19621500" cy="825500"/>
          </a:xfrm>
          <a:prstGeom prst="rect">
            <a:avLst/>
          </a:prstGeom>
        </p:spPr>
        <p:txBody>
          <a:bodyPr/>
          <a:lstStyle/>
          <a:p>
            <a:pP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532241774_2880x1920.jpg"/>
          <p:cNvSpPr/>
          <p:nvPr>
            <p:ph type="pic" idx="21"/>
          </p:nvPr>
        </p:nvSpPr>
        <p:spPr>
          <a:xfrm>
            <a:off x="-50800" y="-1270000"/>
            <a:ext cx="24485600" cy="16323734"/>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17" name="Title Text"/>
          <p:cNvSpPr txBox="1"/>
          <p:nvPr>
            <p:ph type="title"/>
          </p:nvPr>
        </p:nvSpPr>
        <p:spPr>
          <a:xfrm>
            <a:off x="1778000" y="2298700"/>
            <a:ext cx="20828000" cy="4648200"/>
          </a:xfrm>
          <a:prstGeom prst="rect">
            <a:avLst/>
          </a:prstGeom>
        </p:spPr>
        <p:txBody>
          <a:bodyPr anchor="b"/>
          <a:lstStyle/>
          <a:p>
            <a:pPr/>
            <a:r>
              <a:t>Title Text</a:t>
            </a:r>
          </a:p>
        </p:txBody>
      </p:sp>
      <p:sp>
        <p:nvSpPr>
          <p:cNvPr id="118"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26" name="Title Text"/>
          <p:cNvSpPr txBox="1"/>
          <p:nvPr>
            <p:ph type="title"/>
          </p:nvPr>
        </p:nvSpPr>
        <p:spPr>
          <a:xfrm>
            <a:off x="4381498" y="3438525"/>
            <a:ext cx="15621005" cy="3486152"/>
          </a:xfrm>
          <a:prstGeom prst="rect">
            <a:avLst/>
          </a:prstGeom>
        </p:spPr>
        <p:txBody>
          <a:bodyPr lIns="38100" tIns="38100" rIns="38100" bIns="38100" anchor="b"/>
          <a:lstStyle>
            <a:lvl1pPr>
              <a:defRPr sz="10800"/>
            </a:lvl1pPr>
          </a:lstStyle>
          <a:p>
            <a:pPr/>
            <a:r>
              <a:t>Title Text</a:t>
            </a:r>
          </a:p>
        </p:txBody>
      </p:sp>
      <p:sp>
        <p:nvSpPr>
          <p:cNvPr id="127" name="Body Level One…"/>
          <p:cNvSpPr txBox="1"/>
          <p:nvPr>
            <p:ph type="body" sz="quarter" idx="1"/>
          </p:nvPr>
        </p:nvSpPr>
        <p:spPr>
          <a:xfrm>
            <a:off x="4381498" y="7019925"/>
            <a:ext cx="15621005" cy="1190626"/>
          </a:xfrm>
          <a:prstGeom prst="rect">
            <a:avLst/>
          </a:prstGeom>
        </p:spPr>
        <p:txBody>
          <a:bodyPr lIns="38100" tIns="38100" rIns="38100" bIns="38100"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xfrm>
            <a:off x="11987441" y="11525250"/>
            <a:ext cx="399594" cy="410996"/>
          </a:xfrm>
          <a:prstGeom prst="rect">
            <a:avLst/>
          </a:prstGeom>
        </p:spPr>
        <p:txBody>
          <a:bodyPr lIns="38100" tIns="38100" rIns="38100" bIns="38100"/>
          <a:lstStyle>
            <a:lvl1pPr>
              <a:defRPr sz="2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35" name="Title Text"/>
          <p:cNvSpPr txBox="1"/>
          <p:nvPr>
            <p:ph type="title"/>
          </p:nvPr>
        </p:nvSpPr>
        <p:spPr>
          <a:xfrm>
            <a:off x="4833937" y="2303858"/>
            <a:ext cx="14716127" cy="4643440"/>
          </a:xfrm>
          <a:prstGeom prst="rect">
            <a:avLst/>
          </a:prstGeom>
        </p:spPr>
        <p:txBody>
          <a:bodyPr lIns="71433" tIns="71433" rIns="71433" bIns="71433" anchor="b"/>
          <a:lstStyle>
            <a:lvl1pPr defTabSz="821529"/>
          </a:lstStyle>
          <a:p>
            <a:pPr/>
            <a:r>
              <a:t>Title Text</a:t>
            </a:r>
          </a:p>
        </p:txBody>
      </p:sp>
      <p:sp>
        <p:nvSpPr>
          <p:cNvPr id="136" name="Body Level One…"/>
          <p:cNvSpPr txBox="1"/>
          <p:nvPr>
            <p:ph type="body" sz="quarter" idx="1"/>
          </p:nvPr>
        </p:nvSpPr>
        <p:spPr>
          <a:xfrm>
            <a:off x="4833937" y="7090171"/>
            <a:ext cx="14716127" cy="1589490"/>
          </a:xfrm>
          <a:prstGeom prst="rect">
            <a:avLst/>
          </a:prstGeom>
        </p:spPr>
        <p:txBody>
          <a:bodyPr lIns="71433" tIns="71433" rIns="71433" bIns="71433" anchor="t"/>
          <a:lstStyle>
            <a:lvl1pPr marL="0" indent="0" algn="ctr" defTabSz="821529">
              <a:spcBef>
                <a:spcPts val="0"/>
              </a:spcBef>
              <a:buSzTx/>
              <a:buNone/>
              <a:defRPr sz="5200"/>
            </a:lvl1pPr>
            <a:lvl2pPr marL="0" indent="0" algn="ctr" defTabSz="821529">
              <a:spcBef>
                <a:spcPts val="0"/>
              </a:spcBef>
              <a:buSzTx/>
              <a:buNone/>
              <a:defRPr sz="5200"/>
            </a:lvl2pPr>
            <a:lvl3pPr marL="0" indent="0" algn="ctr" defTabSz="821529">
              <a:spcBef>
                <a:spcPts val="0"/>
              </a:spcBef>
              <a:buSzTx/>
              <a:buNone/>
              <a:defRPr sz="5200"/>
            </a:lvl3pPr>
            <a:lvl4pPr marL="0" indent="0" algn="ctr" defTabSz="821529">
              <a:spcBef>
                <a:spcPts val="0"/>
              </a:spcBef>
              <a:buSzTx/>
              <a:buNone/>
              <a:defRPr sz="5200"/>
            </a:lvl4pPr>
            <a:lvl5pPr marL="0" indent="0" algn="ctr" defTabSz="821529">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137" name="Slide Number"/>
          <p:cNvSpPr txBox="1"/>
          <p:nvPr>
            <p:ph type="sldNum" sz="quarter" idx="2"/>
          </p:nvPr>
        </p:nvSpPr>
        <p:spPr>
          <a:xfrm>
            <a:off x="11954107" y="13073062"/>
            <a:ext cx="466261" cy="477664"/>
          </a:xfrm>
          <a:prstGeom prst="rect">
            <a:avLst/>
          </a:prstGeom>
        </p:spPr>
        <p:txBody>
          <a:bodyPr lIns="71433" tIns="71433" rIns="71433" bIns="71433"/>
          <a:lstStyle>
            <a:lvl1pPr defTabSz="821529">
              <a:defRPr sz="2200">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44" name="Title Text"/>
          <p:cNvSpPr txBox="1"/>
          <p:nvPr>
            <p:ph type="title"/>
          </p:nvPr>
        </p:nvSpPr>
        <p:spPr>
          <a:xfrm>
            <a:off x="4381498" y="3438525"/>
            <a:ext cx="15621005" cy="3486152"/>
          </a:xfrm>
          <a:prstGeom prst="rect">
            <a:avLst/>
          </a:prstGeom>
        </p:spPr>
        <p:txBody>
          <a:bodyPr lIns="38100" tIns="38100" rIns="38100" bIns="38100" anchor="b"/>
          <a:lstStyle>
            <a:lvl1pPr>
              <a:defRPr sz="10800"/>
            </a:lvl1pPr>
          </a:lstStyle>
          <a:p>
            <a:pPr/>
            <a:r>
              <a:t>Title Text</a:t>
            </a:r>
          </a:p>
        </p:txBody>
      </p:sp>
      <p:sp>
        <p:nvSpPr>
          <p:cNvPr id="145" name="Body Level One…"/>
          <p:cNvSpPr txBox="1"/>
          <p:nvPr>
            <p:ph type="body" sz="quarter" idx="1"/>
          </p:nvPr>
        </p:nvSpPr>
        <p:spPr>
          <a:xfrm>
            <a:off x="4381498" y="7019925"/>
            <a:ext cx="15621005" cy="1190626"/>
          </a:xfrm>
          <a:prstGeom prst="rect">
            <a:avLst/>
          </a:prstGeom>
        </p:spPr>
        <p:txBody>
          <a:bodyPr lIns="38100" tIns="38100" rIns="38100" bIns="38100" anchor="t"/>
          <a:lstStyle>
            <a:lvl1pPr marL="0" indent="0" algn="ctr">
              <a:spcBef>
                <a:spcPts val="0"/>
              </a:spcBef>
              <a:buSzTx/>
              <a:buNone/>
              <a:defRPr sz="5200"/>
            </a:lvl1pPr>
            <a:lvl2pPr marL="0" indent="0" algn="ctr">
              <a:spcBef>
                <a:spcPts val="0"/>
              </a:spcBef>
              <a:buSzTx/>
              <a:buNone/>
              <a:defRPr sz="5200"/>
            </a:lvl2pPr>
            <a:lvl3pPr marL="0" indent="0" algn="ctr">
              <a:spcBef>
                <a:spcPts val="0"/>
              </a:spcBef>
              <a:buSzTx/>
              <a:buNone/>
              <a:defRPr sz="5200"/>
            </a:lvl3pPr>
            <a:lvl4pPr marL="0" indent="0" algn="ctr">
              <a:spcBef>
                <a:spcPts val="0"/>
              </a:spcBef>
              <a:buSzTx/>
              <a:buNone/>
              <a:defRPr sz="5200"/>
            </a:lvl4pPr>
            <a:lvl5pPr marL="0" indent="0" algn="ctr">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146" name="Slide Number"/>
          <p:cNvSpPr txBox="1"/>
          <p:nvPr>
            <p:ph type="sldNum" sz="quarter" idx="2"/>
          </p:nvPr>
        </p:nvSpPr>
        <p:spPr>
          <a:xfrm>
            <a:off x="11987441" y="11525250"/>
            <a:ext cx="399594" cy="410996"/>
          </a:xfrm>
          <a:prstGeom prst="rect">
            <a:avLst/>
          </a:prstGeom>
        </p:spPr>
        <p:txBody>
          <a:bodyPr lIns="38100" tIns="38100" rIns="38100" bIns="38100"/>
          <a:lstStyle>
            <a:lvl1pPr>
              <a:defRPr sz="2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53" name="Title Text"/>
          <p:cNvSpPr txBox="1"/>
          <p:nvPr>
            <p:ph type="title"/>
          </p:nvPr>
        </p:nvSpPr>
        <p:spPr>
          <a:xfrm>
            <a:off x="1778000" y="2298700"/>
            <a:ext cx="20828000" cy="4648200"/>
          </a:xfrm>
          <a:prstGeom prst="rect">
            <a:avLst/>
          </a:prstGeom>
        </p:spPr>
        <p:txBody>
          <a:bodyPr anchor="b"/>
          <a:lstStyle/>
          <a:p>
            <a:pPr/>
            <a:r>
              <a:t>Title Text</a:t>
            </a:r>
          </a:p>
        </p:txBody>
      </p:sp>
      <p:sp>
        <p:nvSpPr>
          <p:cNvPr id="154"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62" name="Title Text"/>
          <p:cNvSpPr txBox="1"/>
          <p:nvPr>
            <p:ph type="title"/>
          </p:nvPr>
        </p:nvSpPr>
        <p:spPr>
          <a:xfrm>
            <a:off x="4381496" y="3438523"/>
            <a:ext cx="15621008" cy="3486154"/>
          </a:xfrm>
          <a:prstGeom prst="rect">
            <a:avLst/>
          </a:prstGeom>
        </p:spPr>
        <p:txBody>
          <a:bodyPr lIns="38096" tIns="38096" rIns="38096" bIns="38096" anchor="b"/>
          <a:lstStyle>
            <a:lvl1pPr defTabSz="825499">
              <a:defRPr sz="10800"/>
            </a:lvl1pPr>
          </a:lstStyle>
          <a:p>
            <a:pPr/>
            <a:r>
              <a:t>Title Text</a:t>
            </a:r>
          </a:p>
        </p:txBody>
      </p:sp>
      <p:sp>
        <p:nvSpPr>
          <p:cNvPr id="163" name="Body Level One…"/>
          <p:cNvSpPr txBox="1"/>
          <p:nvPr>
            <p:ph type="body" sz="quarter" idx="1"/>
          </p:nvPr>
        </p:nvSpPr>
        <p:spPr>
          <a:xfrm>
            <a:off x="4381496" y="7019924"/>
            <a:ext cx="15621008" cy="1190635"/>
          </a:xfrm>
          <a:prstGeom prst="rect">
            <a:avLst/>
          </a:prstGeom>
        </p:spPr>
        <p:txBody>
          <a:bodyPr lIns="38096" tIns="38096" rIns="38096" bIns="38096" anchor="t"/>
          <a:lstStyle>
            <a:lvl1pPr marL="0" indent="0" algn="ctr" defTabSz="825499">
              <a:spcBef>
                <a:spcPts val="0"/>
              </a:spcBef>
              <a:buSzTx/>
              <a:buNone/>
              <a:defRPr sz="5200"/>
            </a:lvl1pPr>
            <a:lvl2pPr marL="0" indent="0" algn="ctr" defTabSz="825499">
              <a:spcBef>
                <a:spcPts val="0"/>
              </a:spcBef>
              <a:buSzTx/>
              <a:buNone/>
              <a:defRPr sz="5200"/>
            </a:lvl2pPr>
            <a:lvl3pPr marL="0" indent="0" algn="ctr" defTabSz="825499">
              <a:spcBef>
                <a:spcPts val="0"/>
              </a:spcBef>
              <a:buSzTx/>
              <a:buNone/>
              <a:defRPr sz="5200"/>
            </a:lvl3pPr>
            <a:lvl4pPr marL="0" indent="0" algn="ctr" defTabSz="825499">
              <a:spcBef>
                <a:spcPts val="0"/>
              </a:spcBef>
              <a:buSzTx/>
              <a:buNone/>
              <a:defRPr sz="5200"/>
            </a:lvl4pPr>
            <a:lvl5pPr marL="0" indent="0" algn="ctr" defTabSz="825499">
              <a:spcBef>
                <a:spcPts val="0"/>
              </a:spcBef>
              <a:buSzTx/>
              <a:buNone/>
              <a:defRPr sz="5200"/>
            </a:lvl5pPr>
          </a:lstStyle>
          <a:p>
            <a:pPr/>
            <a:r>
              <a:t>Body Level One</a:t>
            </a:r>
          </a:p>
          <a:p>
            <a:pPr lvl="1"/>
            <a:r>
              <a:t>Body Level Two</a:t>
            </a:r>
          </a:p>
          <a:p>
            <a:pPr lvl="2"/>
            <a:r>
              <a:t>Body Level Three</a:t>
            </a:r>
          </a:p>
          <a:p>
            <a:pPr lvl="3"/>
            <a:r>
              <a:t>Body Level Four</a:t>
            </a:r>
          </a:p>
          <a:p>
            <a:pPr lvl="4"/>
            <a:r>
              <a:t>Body Level Five</a:t>
            </a:r>
          </a:p>
        </p:txBody>
      </p:sp>
      <p:sp>
        <p:nvSpPr>
          <p:cNvPr id="164" name="Slide Number"/>
          <p:cNvSpPr txBox="1"/>
          <p:nvPr>
            <p:ph type="sldNum" sz="quarter" idx="2"/>
          </p:nvPr>
        </p:nvSpPr>
        <p:spPr>
          <a:xfrm>
            <a:off x="11987445" y="11525249"/>
            <a:ext cx="399585" cy="410988"/>
          </a:xfrm>
          <a:prstGeom prst="rect">
            <a:avLst/>
          </a:prstGeom>
        </p:spPr>
        <p:txBody>
          <a:bodyPr lIns="38096" tIns="38096" rIns="38096" bIns="38096"/>
          <a:lstStyle>
            <a:lvl1pPr defTabSz="825499">
              <a:defRPr sz="22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532241774_2880x1920.jpg"/>
          <p:cNvSpPr/>
          <p:nvPr>
            <p:ph type="pic" idx="21"/>
          </p:nvPr>
        </p:nvSpPr>
        <p:spPr>
          <a:xfrm>
            <a:off x="3125965" y="-393700"/>
            <a:ext cx="18135607" cy="12090400"/>
          </a:xfrm>
          <a:prstGeom prst="rect">
            <a:avLst/>
          </a:prstGeom>
        </p:spPr>
        <p:txBody>
          <a:bodyPr lIns="91439" tIns="45719" rIns="91439" bIns="45719" anchor="t">
            <a:noAutofit/>
          </a:bodyPr>
          <a:lstStyle/>
          <a:p>
            <a:pPr/>
          </a:p>
        </p:txBody>
      </p:sp>
      <p:sp>
        <p:nvSpPr>
          <p:cNvPr id="21" name="Title Text"/>
          <p:cNvSpPr txBox="1"/>
          <p:nvPr>
            <p:ph type="title"/>
          </p:nvPr>
        </p:nvSpPr>
        <p:spPr>
          <a:xfrm>
            <a:off x="635000" y="9512300"/>
            <a:ext cx="23114000" cy="2006600"/>
          </a:xfrm>
          <a:prstGeom prst="rect">
            <a:avLst/>
          </a:prstGeom>
        </p:spPr>
        <p:txBody>
          <a:bodyPr anchor="b"/>
          <a:lstStyle/>
          <a:p>
            <a:pPr/>
            <a:r>
              <a:t>Title Text</a:t>
            </a:r>
          </a:p>
        </p:txBody>
      </p:sp>
      <p:sp>
        <p:nvSpPr>
          <p:cNvPr id="22"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778000" y="4533900"/>
            <a:ext cx="208280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532204087_1355x1355.jpg"/>
          <p:cNvSpPr/>
          <p:nvPr>
            <p:ph type="pic" sz="half" idx="21"/>
          </p:nvPr>
        </p:nvSpPr>
        <p:spPr>
          <a:xfrm>
            <a:off x="12827000" y="952500"/>
            <a:ext cx="11468100" cy="11468100"/>
          </a:xfrm>
          <a:prstGeom prst="rect">
            <a:avLst/>
          </a:prstGeom>
        </p:spPr>
        <p:txBody>
          <a:bodyPr lIns="91439" tIns="45719" rIns="91439" bIns="45719" anchor="t">
            <a:noAutofit/>
          </a:bodyPr>
          <a:lstStyle/>
          <a:p>
            <a:pPr/>
          </a:p>
        </p:txBody>
      </p:sp>
      <p:sp>
        <p:nvSpPr>
          <p:cNvPr id="39"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532205080_1647x1098.jpg"/>
          <p:cNvSpPr/>
          <p:nvPr>
            <p:ph type="pic" sz="half" idx="21"/>
          </p:nvPr>
        </p:nvSpPr>
        <p:spPr>
          <a:xfrm>
            <a:off x="10960100" y="3149600"/>
            <a:ext cx="13944600" cy="92964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689100" y="1778000"/>
            <a:ext cx="21005800" cy="101600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532205080_1647x1098.jpg"/>
          <p:cNvSpPr/>
          <p:nvPr>
            <p:ph type="pic" sz="quarter" idx="21"/>
          </p:nvPr>
        </p:nvSpPr>
        <p:spPr>
          <a:xfrm>
            <a:off x="15300325" y="7048500"/>
            <a:ext cx="8324850" cy="5549900"/>
          </a:xfrm>
          <a:prstGeom prst="rect">
            <a:avLst/>
          </a:prstGeom>
        </p:spPr>
        <p:txBody>
          <a:bodyPr lIns="91439" tIns="45719" rIns="91439" bIns="45719" anchor="t">
            <a:noAutofit/>
          </a:bodyPr>
          <a:lstStyle/>
          <a:p>
            <a:pPr/>
          </a:p>
        </p:txBody>
      </p:sp>
      <p:sp>
        <p:nvSpPr>
          <p:cNvPr id="84" name="532204087_1355x1355.jpg"/>
          <p:cNvSpPr/>
          <p:nvPr>
            <p:ph type="pic" sz="quarter" idx="22"/>
          </p:nvPr>
        </p:nvSpPr>
        <p:spPr>
          <a:xfrm>
            <a:off x="15760700" y="863600"/>
            <a:ext cx="7404100" cy="7404100"/>
          </a:xfrm>
          <a:prstGeom prst="rect">
            <a:avLst/>
          </a:prstGeom>
        </p:spPr>
        <p:txBody>
          <a:bodyPr lIns="91439" tIns="45719" rIns="91439" bIns="45719" anchor="t">
            <a:noAutofit/>
          </a:bodyPr>
          <a:lstStyle/>
          <a:p>
            <a:pPr/>
          </a:p>
        </p:txBody>
      </p:sp>
      <p:sp>
        <p:nvSpPr>
          <p:cNvPr id="85" name="532241774_2880x1920.jpg"/>
          <p:cNvSpPr/>
          <p:nvPr>
            <p:ph type="pic" idx="23"/>
          </p:nvPr>
        </p:nvSpPr>
        <p:spPr>
          <a:xfrm>
            <a:off x="-990600" y="1130300"/>
            <a:ext cx="17202150" cy="114681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9031" y="13081000"/>
            <a:ext cx="453239" cy="461059"/>
          </a:xfrm>
          <a:prstGeom prst="rect">
            <a:avLst/>
          </a:prstGeom>
          <a:ln w="12700">
            <a:miter lim="400000"/>
          </a:ln>
        </p:spPr>
        <p:txBody>
          <a:bodyPr wrap="none" lIns="50800" tIns="50800" rIns="50800" bIns="50800">
            <a:spAutoFit/>
          </a:bodyPr>
          <a:lstStyle>
            <a:lvl1pPr>
              <a:defRPr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Medium"/>
          <a:ea typeface="Helvetica Neue Medium"/>
          <a:cs typeface="Helvetica Neue Medium"/>
          <a:sym typeface="Helvetica Neue Medium"/>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Medium"/>
          <a:ea typeface="Helvetica Neue Medium"/>
          <a:cs typeface="Helvetica Neue Medium"/>
          <a:sym typeface="Helvetica Neue Medium"/>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Medium"/>
          <a:ea typeface="Helvetica Neue Medium"/>
          <a:cs typeface="Helvetica Neue Medium"/>
          <a:sym typeface="Helvetica Neue Medium"/>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Medium"/>
          <a:ea typeface="Helvetica Neue Medium"/>
          <a:cs typeface="Helvetica Neue Medium"/>
          <a:sym typeface="Helvetica Neue Medium"/>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Medium"/>
          <a:ea typeface="Helvetica Neue Medium"/>
          <a:cs typeface="Helvetica Neue Medium"/>
          <a:sym typeface="Helvetica Neue Medium"/>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Medium"/>
          <a:ea typeface="Helvetica Neue Medium"/>
          <a:cs typeface="Helvetica Neue Medium"/>
          <a:sym typeface="Helvetica Neue Medium"/>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Medium"/>
          <a:ea typeface="Helvetica Neue Medium"/>
          <a:cs typeface="Helvetica Neue Medium"/>
          <a:sym typeface="Helvetica Neue Medium"/>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Medium"/>
          <a:ea typeface="Helvetica Neue Medium"/>
          <a:cs typeface="Helvetica Neue Medium"/>
          <a:sym typeface="Helvetica Neue Medium"/>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Helvetica Neue Medium"/>
          <a:ea typeface="Helvetica Neue Medium"/>
          <a:cs typeface="Helvetica Neue Medium"/>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b="0" baseline="0" cap="none" i="0" spc="0" strike="noStrike" sz="4800" u="none">
          <a:solidFill>
            <a:srgbClr val="000000"/>
          </a:solidFill>
          <a:uFillTx/>
          <a:latin typeface="+mj-lt"/>
          <a:ea typeface="+mj-ea"/>
          <a:cs typeface="+mj-cs"/>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b="0" baseline="0" cap="none" i="0" spc="0" strike="noStrike" sz="4800" u="none">
          <a:solidFill>
            <a:srgbClr val="000000"/>
          </a:solidFill>
          <a:uFillTx/>
          <a:latin typeface="+mj-lt"/>
          <a:ea typeface="+mj-ea"/>
          <a:cs typeface="+mj-cs"/>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b="0" baseline="0" cap="none" i="0" spc="0" strike="noStrike" sz="4800" u="none">
          <a:solidFill>
            <a:srgbClr val="000000"/>
          </a:solidFill>
          <a:uFillTx/>
          <a:latin typeface="+mj-lt"/>
          <a:ea typeface="+mj-ea"/>
          <a:cs typeface="+mj-cs"/>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b="0" baseline="0" cap="none" i="0" spc="0" strike="noStrike" sz="4800" u="none">
          <a:solidFill>
            <a:srgbClr val="000000"/>
          </a:solidFill>
          <a:uFillTx/>
          <a:latin typeface="+mj-lt"/>
          <a:ea typeface="+mj-ea"/>
          <a:cs typeface="+mj-cs"/>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b="0" baseline="0" cap="none" i="0" spc="0" strike="noStrike" sz="4800" u="none">
          <a:solidFill>
            <a:srgbClr val="000000"/>
          </a:solidFill>
          <a:uFillTx/>
          <a:latin typeface="+mj-lt"/>
          <a:ea typeface="+mj-ea"/>
          <a:cs typeface="+mj-cs"/>
          <a:sym typeface="Helvetica Neue"/>
        </a:defRPr>
      </a:lvl5pPr>
      <a:lvl6pPr marL="3761151" marR="0" indent="-586152" algn="l" defTabSz="825500" rtl="0" latinLnBrk="0">
        <a:lnSpc>
          <a:spcPct val="100000"/>
        </a:lnSpc>
        <a:spcBef>
          <a:spcPts val="5900"/>
        </a:spcBef>
        <a:spcAft>
          <a:spcPts val="0"/>
        </a:spcAft>
        <a:buClrTx/>
        <a:buSzPct val="125000"/>
        <a:buFontTx/>
        <a:buChar char="•"/>
        <a:tabLst/>
        <a:defRPr b="0" baseline="0" cap="none" i="0" spc="0" strike="noStrike" sz="4800" u="none">
          <a:solidFill>
            <a:srgbClr val="000000"/>
          </a:solidFill>
          <a:uFillTx/>
          <a:latin typeface="+mj-lt"/>
          <a:ea typeface="+mj-ea"/>
          <a:cs typeface="+mj-cs"/>
          <a:sym typeface="Helvetica Neue"/>
        </a:defRPr>
      </a:lvl6pPr>
      <a:lvl7pPr marL="4396151" marR="0" indent="-586151" algn="l" defTabSz="825500" rtl="0" latinLnBrk="0">
        <a:lnSpc>
          <a:spcPct val="100000"/>
        </a:lnSpc>
        <a:spcBef>
          <a:spcPts val="5900"/>
        </a:spcBef>
        <a:spcAft>
          <a:spcPts val="0"/>
        </a:spcAft>
        <a:buClrTx/>
        <a:buSzPct val="125000"/>
        <a:buFontTx/>
        <a:buChar char="•"/>
        <a:tabLst/>
        <a:defRPr b="0" baseline="0" cap="none" i="0" spc="0" strike="noStrike" sz="4800" u="none">
          <a:solidFill>
            <a:srgbClr val="000000"/>
          </a:solidFill>
          <a:uFillTx/>
          <a:latin typeface="+mj-lt"/>
          <a:ea typeface="+mj-ea"/>
          <a:cs typeface="+mj-cs"/>
          <a:sym typeface="Helvetica Neue"/>
        </a:defRPr>
      </a:lvl7pPr>
      <a:lvl8pPr marL="5031151" marR="0" indent="-586151" algn="l" defTabSz="825500" rtl="0" latinLnBrk="0">
        <a:lnSpc>
          <a:spcPct val="100000"/>
        </a:lnSpc>
        <a:spcBef>
          <a:spcPts val="5900"/>
        </a:spcBef>
        <a:spcAft>
          <a:spcPts val="0"/>
        </a:spcAft>
        <a:buClrTx/>
        <a:buSzPct val="125000"/>
        <a:buFontTx/>
        <a:buChar char="•"/>
        <a:tabLst/>
        <a:defRPr b="0" baseline="0" cap="none" i="0" spc="0" strike="noStrike" sz="4800" u="none">
          <a:solidFill>
            <a:srgbClr val="000000"/>
          </a:solidFill>
          <a:uFillTx/>
          <a:latin typeface="+mj-lt"/>
          <a:ea typeface="+mj-ea"/>
          <a:cs typeface="+mj-cs"/>
          <a:sym typeface="Helvetica Neue"/>
        </a:defRPr>
      </a:lvl8pPr>
      <a:lvl9pPr marL="5666151" marR="0" indent="-586151" algn="l" defTabSz="825500" rtl="0" latinLnBrk="0">
        <a:lnSpc>
          <a:spcPct val="100000"/>
        </a:lnSpc>
        <a:spcBef>
          <a:spcPts val="5900"/>
        </a:spcBef>
        <a:spcAft>
          <a:spcPts val="0"/>
        </a:spcAft>
        <a:buClrTx/>
        <a:buSzPct val="125000"/>
        <a:buFontTx/>
        <a:buChar char="•"/>
        <a:tabLst/>
        <a:defRPr b="0" baseline="0" cap="none" i="0" spc="0" strike="noStrike" sz="4800" u="none">
          <a:solidFill>
            <a:srgbClr val="000000"/>
          </a:solidFill>
          <a:uFillTx/>
          <a:latin typeface="+mj-lt"/>
          <a:ea typeface="+mj-ea"/>
          <a:cs typeface="+mj-cs"/>
          <a:sym typeface="Helvetica Neue"/>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22.png"/><Relationship Id="rId4" Type="http://schemas.openxmlformats.org/officeDocument/2006/relationships/image" Target="../media/image3.tif"/><Relationship Id="rId5" Type="http://schemas.openxmlformats.org/officeDocument/2006/relationships/image" Target="../media/image4.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e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3.png"/><Relationship Id="rId3" Type="http://schemas.openxmlformats.org/officeDocument/2006/relationships/image" Target="../media/image3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5.png"/><Relationship Id="rId3" Type="http://schemas.openxmlformats.org/officeDocument/2006/relationships/image" Target="../media/image36.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7.png"/><Relationship Id="rId3" Type="http://schemas.openxmlformats.org/officeDocument/2006/relationships/image" Target="../media/image36.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4.png"/><Relationship Id="rId3" Type="http://schemas.openxmlformats.org/officeDocument/2006/relationships/image" Target="../media/image38.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9.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vocabulary.com" TargetMode="External"/><Relationship Id="rId3" Type="http://schemas.openxmlformats.org/officeDocument/2006/relationships/image" Target="../media/image3.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0.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41.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42.png"/><Relationship Id="rId8" Type="http://schemas.openxmlformats.org/officeDocument/2006/relationships/image" Target="../media/image12.jpeg"/><Relationship Id="rId9" Type="http://schemas.openxmlformats.org/officeDocument/2006/relationships/image" Target="../media/image13.jpeg"/><Relationship Id="rId10" Type="http://schemas.openxmlformats.org/officeDocument/2006/relationships/image" Target="../media/image41.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3.png"/><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1.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eg"/><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eg"/><Relationship Id="rId8" Type="http://schemas.openxmlformats.org/officeDocument/2006/relationships/image" Target="../media/image41.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jpeg"/><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41.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png"/><Relationship Id="rId3" Type="http://schemas.openxmlformats.org/officeDocument/2006/relationships/image" Target="../media/image47.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png"/><Relationship Id="rId3" Type="http://schemas.openxmlformats.org/officeDocument/2006/relationships/image" Target="../media/image47.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png"/><Relationship Id="rId3" Type="http://schemas.openxmlformats.org/officeDocument/2006/relationships/image" Target="../media/image48.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png"/><Relationship Id="rId3" Type="http://schemas.openxmlformats.org/officeDocument/2006/relationships/image" Target="../media/image48.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png"/><Relationship Id="rId3" Type="http://schemas.openxmlformats.org/officeDocument/2006/relationships/image" Target="../media/image49.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 Id="rId3" Type="http://schemas.openxmlformats.org/officeDocument/2006/relationships/image" Target="../media/image9.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png"/><Relationship Id="rId3" Type="http://schemas.openxmlformats.org/officeDocument/2006/relationships/image" Target="../media/image49.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 Id="rId3" Type="http://schemas.openxmlformats.org/officeDocument/2006/relationships/image" Target="../media/image10.png"/><Relationship Id="rId4" Type="http://schemas.openxmlformats.org/officeDocument/2006/relationships/image" Target="../media/image11.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png"/></Relationships>

</file>

<file path=ppt/slides/_rels/slide5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0.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60.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1.png"/></Relationships>

</file>

<file path=ppt/slides/_rels/slide6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1.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1.png"/></Relationships>

</file>

<file path=ppt/slides/_rels/slide6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1.png"/></Relationships>

</file>

<file path=ppt/slides/_rels/slide6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7.png"/></Relationships>

</file>

<file path=ppt/slides/_rels/slide69.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s>

</file>

<file path=ppt/slides/_rels/slide7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tif"/></Relationships>

</file>

<file path=ppt/slides/_rels/slide7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tif"/></Relationships>

</file>

<file path=ppt/slides/_rels/slide7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tif"/></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png"/><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January 17, 2024…"/>
          <p:cNvSpPr txBox="1"/>
          <p:nvPr/>
        </p:nvSpPr>
        <p:spPr>
          <a:xfrm>
            <a:off x="19804498" y="579267"/>
            <a:ext cx="3637522" cy="10553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100">
                <a:latin typeface="Helvetica Neue Medium"/>
                <a:ea typeface="Helvetica Neue Medium"/>
                <a:cs typeface="Helvetica Neue Medium"/>
                <a:sym typeface="Helvetica Neue Medium"/>
              </a:defRPr>
            </a:pPr>
            <a:r>
              <a:t>December 11, 2024</a:t>
            </a:r>
          </a:p>
          <a:p>
            <a:pPr algn="l">
              <a:defRPr sz="3100">
                <a:latin typeface="Helvetica Neue Medium"/>
                <a:ea typeface="Helvetica Neue Medium"/>
                <a:cs typeface="Helvetica Neue Medium"/>
                <a:sym typeface="Helvetica Neue Medium"/>
              </a:defRPr>
            </a:pPr>
            <a:r>
              <a:t>ES BOCES</a:t>
            </a:r>
          </a:p>
        </p:txBody>
      </p:sp>
      <p:pic>
        <p:nvPicPr>
          <p:cNvPr id="174" name="image3.png" descr="image3.png"/>
          <p:cNvPicPr>
            <a:picLocks noChangeAspect="1"/>
          </p:cNvPicPr>
          <p:nvPr/>
        </p:nvPicPr>
        <p:blipFill>
          <a:blip r:embed="rId2">
            <a:extLst/>
          </a:blip>
          <a:stretch>
            <a:fillRect/>
          </a:stretch>
        </p:blipFill>
        <p:spPr>
          <a:xfrm>
            <a:off x="2833091" y="618005"/>
            <a:ext cx="4826004" cy="977904"/>
          </a:xfrm>
          <a:prstGeom prst="rect">
            <a:avLst/>
          </a:prstGeom>
          <a:ln w="12700">
            <a:miter lim="400000"/>
          </a:ln>
        </p:spPr>
      </p:pic>
      <p:pic>
        <p:nvPicPr>
          <p:cNvPr id="175" name="Image" descr="Image"/>
          <p:cNvPicPr>
            <a:picLocks noChangeAspect="1"/>
          </p:cNvPicPr>
          <p:nvPr/>
        </p:nvPicPr>
        <p:blipFill>
          <a:blip r:embed="rId3">
            <a:extLst/>
          </a:blip>
          <a:stretch>
            <a:fillRect/>
          </a:stretch>
        </p:blipFill>
        <p:spPr>
          <a:xfrm>
            <a:off x="19925252" y="1900122"/>
            <a:ext cx="2287612" cy="3054638"/>
          </a:xfrm>
          <a:prstGeom prst="rect">
            <a:avLst/>
          </a:prstGeom>
          <a:ln w="12700">
            <a:miter lim="400000"/>
          </a:ln>
        </p:spPr>
      </p:pic>
      <p:pic>
        <p:nvPicPr>
          <p:cNvPr id="176" name="Image" descr="Image"/>
          <p:cNvPicPr>
            <a:picLocks noChangeAspect="1"/>
          </p:cNvPicPr>
          <p:nvPr/>
        </p:nvPicPr>
        <p:blipFill>
          <a:blip r:embed="rId4">
            <a:extLst/>
          </a:blip>
          <a:stretch>
            <a:fillRect/>
          </a:stretch>
        </p:blipFill>
        <p:spPr>
          <a:xfrm>
            <a:off x="1927249" y="3041674"/>
            <a:ext cx="4051304" cy="2006601"/>
          </a:xfrm>
          <a:prstGeom prst="rect">
            <a:avLst/>
          </a:prstGeom>
          <a:ln w="12700">
            <a:miter lim="400000"/>
          </a:ln>
        </p:spPr>
      </p:pic>
      <p:pic>
        <p:nvPicPr>
          <p:cNvPr id="177" name="Image" descr="Image"/>
          <p:cNvPicPr>
            <a:picLocks noChangeAspect="1"/>
          </p:cNvPicPr>
          <p:nvPr/>
        </p:nvPicPr>
        <p:blipFill>
          <a:blip r:embed="rId5">
            <a:extLst/>
          </a:blip>
          <a:stretch>
            <a:fillRect/>
          </a:stretch>
        </p:blipFill>
        <p:spPr>
          <a:xfrm>
            <a:off x="6232876" y="2882924"/>
            <a:ext cx="3492505" cy="2324101"/>
          </a:xfrm>
          <a:prstGeom prst="rect">
            <a:avLst/>
          </a:prstGeom>
          <a:ln w="12700">
            <a:miter lim="400000"/>
          </a:ln>
        </p:spPr>
      </p:pic>
      <p:pic>
        <p:nvPicPr>
          <p:cNvPr id="178" name="Image" descr="Image"/>
          <p:cNvPicPr>
            <a:picLocks noChangeAspect="1"/>
          </p:cNvPicPr>
          <p:nvPr/>
        </p:nvPicPr>
        <p:blipFill>
          <a:blip r:embed="rId6">
            <a:extLst/>
          </a:blip>
          <a:stretch>
            <a:fillRect/>
          </a:stretch>
        </p:blipFill>
        <p:spPr>
          <a:xfrm>
            <a:off x="13458753" y="2989577"/>
            <a:ext cx="3492504" cy="2324103"/>
          </a:xfrm>
          <a:prstGeom prst="rect">
            <a:avLst/>
          </a:prstGeom>
          <a:ln w="12700">
            <a:miter lim="400000"/>
          </a:ln>
        </p:spPr>
      </p:pic>
      <p:pic>
        <p:nvPicPr>
          <p:cNvPr id="179" name="Image" descr="Image"/>
          <p:cNvPicPr>
            <a:picLocks noChangeAspect="1"/>
          </p:cNvPicPr>
          <p:nvPr/>
        </p:nvPicPr>
        <p:blipFill>
          <a:blip r:embed="rId7">
            <a:extLst/>
          </a:blip>
          <a:stretch>
            <a:fillRect/>
          </a:stretch>
        </p:blipFill>
        <p:spPr>
          <a:xfrm>
            <a:off x="9979704" y="3186427"/>
            <a:ext cx="4216402" cy="1930403"/>
          </a:xfrm>
          <a:prstGeom prst="rect">
            <a:avLst/>
          </a:prstGeom>
          <a:ln w="12700">
            <a:miter lim="400000"/>
          </a:ln>
        </p:spPr>
      </p:pic>
      <p:pic>
        <p:nvPicPr>
          <p:cNvPr id="180" name="Image" descr="Image"/>
          <p:cNvPicPr>
            <a:picLocks noChangeAspect="1"/>
          </p:cNvPicPr>
          <p:nvPr/>
        </p:nvPicPr>
        <p:blipFill>
          <a:blip r:embed="rId8">
            <a:extLst/>
          </a:blip>
          <a:stretch>
            <a:fillRect/>
          </a:stretch>
        </p:blipFill>
        <p:spPr>
          <a:xfrm>
            <a:off x="6057729" y="9981137"/>
            <a:ext cx="2882903" cy="2819404"/>
          </a:xfrm>
          <a:prstGeom prst="rect">
            <a:avLst/>
          </a:prstGeom>
          <a:ln w="12700">
            <a:miter lim="400000"/>
          </a:ln>
        </p:spPr>
      </p:pic>
      <p:sp>
        <p:nvSpPr>
          <p:cNvPr id="181" name="A Workshop for Secondary ELA, ENL, and Special Education Teachers"/>
          <p:cNvSpPr txBox="1"/>
          <p:nvPr/>
        </p:nvSpPr>
        <p:spPr>
          <a:xfrm>
            <a:off x="2926344" y="6111159"/>
            <a:ext cx="12572620"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Helvetica Neue Medium"/>
                <a:ea typeface="Helvetica Neue Medium"/>
                <a:cs typeface="Helvetica Neue Medium"/>
                <a:sym typeface="Helvetica Neue Medium"/>
              </a:defRPr>
            </a:lvl1pPr>
          </a:lstStyle>
          <a:p>
            <a:pPr/>
            <a:r>
              <a:t>A Workshop for Secondary ELA, ENL, and Special Education Teachers </a:t>
            </a:r>
          </a:p>
        </p:txBody>
      </p:sp>
      <p:sp>
        <p:nvSpPr>
          <p:cNvPr id="182" name="Topics:…"/>
          <p:cNvSpPr txBox="1"/>
          <p:nvPr/>
        </p:nvSpPr>
        <p:spPr>
          <a:xfrm>
            <a:off x="15638687" y="6556329"/>
            <a:ext cx="7984999" cy="47895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latin typeface="Helvetica Neue Medium"/>
                <a:ea typeface="Helvetica Neue Medium"/>
                <a:cs typeface="Helvetica Neue Medium"/>
                <a:sym typeface="Helvetica Neue Medium"/>
              </a:defRPr>
            </a:pPr>
            <a:r>
              <a:t>Topics: </a:t>
            </a:r>
          </a:p>
          <a:p>
            <a:pPr algn="l">
              <a:defRPr>
                <a:latin typeface="Helvetica Neue Medium"/>
                <a:ea typeface="Helvetica Neue Medium"/>
                <a:cs typeface="Helvetica Neue Medium"/>
                <a:sym typeface="Helvetica Neue Medium"/>
              </a:defRPr>
            </a:pPr>
            <a:r>
              <a:t> I. What SoR is and is not</a:t>
            </a:r>
          </a:p>
          <a:p>
            <a:pPr algn="l">
              <a:defRPr>
                <a:latin typeface="Helvetica Neue Medium"/>
                <a:ea typeface="Helvetica Neue Medium"/>
                <a:cs typeface="Helvetica Neue Medium"/>
                <a:sym typeface="Helvetica Neue Medium"/>
              </a:defRPr>
            </a:pPr>
            <a:r>
              <a:t> II. Background: The Controversies</a:t>
            </a:r>
          </a:p>
          <a:p>
            <a:pPr algn="l">
              <a:defRPr>
                <a:latin typeface="Helvetica Neue Medium"/>
                <a:ea typeface="Helvetica Neue Medium"/>
                <a:cs typeface="Helvetica Neue Medium"/>
                <a:sym typeface="Helvetica Neue Medium"/>
              </a:defRPr>
            </a:pPr>
            <a:r>
              <a:t>           </a:t>
            </a:r>
          </a:p>
          <a:p>
            <a:pPr algn="l">
              <a:defRPr>
                <a:latin typeface="Helvetica Neue Medium"/>
                <a:ea typeface="Helvetica Neue Medium"/>
                <a:cs typeface="Helvetica Neue Medium"/>
                <a:sym typeface="Helvetica Neue Medium"/>
              </a:defRPr>
            </a:pPr>
            <a:r>
              <a:t> III. Elements of reading instruction</a:t>
            </a:r>
          </a:p>
          <a:p>
            <a:pPr algn="l">
              <a:defRPr>
                <a:latin typeface="Helvetica Neue Medium"/>
                <a:ea typeface="Helvetica Neue Medium"/>
                <a:cs typeface="Helvetica Neue Medium"/>
                <a:sym typeface="Helvetica Neue Medium"/>
              </a:defRPr>
            </a:pPr>
            <a:r>
              <a:t> IV. Language Arts Skills Relevant to Reading</a:t>
            </a:r>
          </a:p>
          <a:p>
            <a:pPr algn="l">
              <a:defRPr>
                <a:latin typeface="Helvetica Neue Medium"/>
                <a:ea typeface="Helvetica Neue Medium"/>
                <a:cs typeface="Helvetica Neue Medium"/>
                <a:sym typeface="Helvetica Neue Medium"/>
              </a:defRPr>
            </a:pPr>
            <a:r>
              <a:t>         *Building Fluency</a:t>
            </a:r>
          </a:p>
          <a:p>
            <a:pPr algn="l">
              <a:defRPr>
                <a:latin typeface="Helvetica Neue Medium"/>
                <a:ea typeface="Helvetica Neue Medium"/>
                <a:cs typeface="Helvetica Neue Medium"/>
                <a:sym typeface="Helvetica Neue Medium"/>
              </a:defRPr>
            </a:pPr>
            <a:r>
              <a:t>         *Vocabulary Growth</a:t>
            </a:r>
          </a:p>
          <a:p>
            <a:pPr algn="l">
              <a:defRPr>
                <a:latin typeface="Helvetica Neue Medium"/>
                <a:ea typeface="Helvetica Neue Medium"/>
                <a:cs typeface="Helvetica Neue Medium"/>
                <a:sym typeface="Helvetica Neue Medium"/>
              </a:defRPr>
            </a:pPr>
            <a:r>
              <a:t>         *Spelling as a Reading Skill</a:t>
            </a:r>
          </a:p>
          <a:p>
            <a:pPr algn="l">
              <a:defRPr>
                <a:latin typeface="Helvetica Neue Medium"/>
                <a:ea typeface="Helvetica Neue Medium"/>
                <a:cs typeface="Helvetica Neue Medium"/>
                <a:sym typeface="Helvetica Neue Medium"/>
              </a:defRPr>
            </a:pPr>
            <a:r>
              <a:t>         *Grammar to Support Reading Skills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1" name="Line Line" descr="Line Line"/>
          <p:cNvPicPr>
            <a:picLocks noChangeAspect="1"/>
          </p:cNvPicPr>
          <p:nvPr/>
        </p:nvPicPr>
        <p:blipFill>
          <a:blip r:embed="rId2">
            <a:extLst/>
          </a:blip>
          <a:stretch>
            <a:fillRect/>
          </a:stretch>
        </p:blipFill>
        <p:spPr>
          <a:xfrm>
            <a:off x="-9891" y="5527659"/>
            <a:ext cx="24403779" cy="76207"/>
          </a:xfrm>
          <a:prstGeom prst="rect">
            <a:avLst/>
          </a:prstGeom>
          <a:ln w="12700">
            <a:miter lim="400000"/>
          </a:ln>
        </p:spPr>
      </p:pic>
      <p:pic>
        <p:nvPicPr>
          <p:cNvPr id="282" name="Line Line" descr="Line Line"/>
          <p:cNvPicPr>
            <a:picLocks noChangeAspect="1"/>
          </p:cNvPicPr>
          <p:nvPr/>
        </p:nvPicPr>
        <p:blipFill>
          <a:blip r:embed="rId3">
            <a:extLst/>
          </a:blip>
          <a:stretch>
            <a:fillRect/>
          </a:stretch>
        </p:blipFill>
        <p:spPr>
          <a:xfrm rot="16200000">
            <a:off x="466729" y="8258712"/>
            <a:ext cx="11362082" cy="76207"/>
          </a:xfrm>
          <a:prstGeom prst="rect">
            <a:avLst/>
          </a:prstGeom>
          <a:ln w="12700">
            <a:miter lim="400000"/>
          </a:ln>
        </p:spPr>
      </p:pic>
      <p:pic>
        <p:nvPicPr>
          <p:cNvPr id="283" name="Line Line" descr="Line Line"/>
          <p:cNvPicPr>
            <a:picLocks noChangeAspect="1"/>
          </p:cNvPicPr>
          <p:nvPr/>
        </p:nvPicPr>
        <p:blipFill>
          <a:blip r:embed="rId4">
            <a:extLst/>
          </a:blip>
          <a:stretch>
            <a:fillRect/>
          </a:stretch>
        </p:blipFill>
        <p:spPr>
          <a:xfrm rot="16245797">
            <a:off x="6759840" y="8258712"/>
            <a:ext cx="11176418" cy="76207"/>
          </a:xfrm>
          <a:prstGeom prst="rect">
            <a:avLst/>
          </a:prstGeom>
          <a:ln w="12700">
            <a:miter lim="400000"/>
          </a:ln>
        </p:spPr>
      </p:pic>
      <p:sp>
        <p:nvSpPr>
          <p:cNvPr id="284" name="Surprises"/>
          <p:cNvSpPr txBox="1"/>
          <p:nvPr/>
        </p:nvSpPr>
        <p:spPr>
          <a:xfrm>
            <a:off x="2433066" y="3871405"/>
            <a:ext cx="1842898"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Surprises</a:t>
            </a:r>
          </a:p>
        </p:txBody>
      </p:sp>
      <p:pic>
        <p:nvPicPr>
          <p:cNvPr id="285" name="Image" descr="Image"/>
          <p:cNvPicPr>
            <a:picLocks noChangeAspect="1"/>
          </p:cNvPicPr>
          <p:nvPr/>
        </p:nvPicPr>
        <p:blipFill>
          <a:blip r:embed="rId5">
            <a:extLst/>
          </a:blip>
          <a:stretch>
            <a:fillRect/>
          </a:stretch>
        </p:blipFill>
        <p:spPr>
          <a:xfrm>
            <a:off x="2542631" y="235597"/>
            <a:ext cx="2514602" cy="2540003"/>
          </a:xfrm>
          <a:prstGeom prst="rect">
            <a:avLst/>
          </a:prstGeom>
          <a:ln w="12700">
            <a:miter lim="400000"/>
          </a:ln>
        </p:spPr>
      </p:pic>
      <p:sp>
        <p:nvSpPr>
          <p:cNvPr id="286" name="Questions"/>
          <p:cNvSpPr txBox="1"/>
          <p:nvPr/>
        </p:nvSpPr>
        <p:spPr>
          <a:xfrm>
            <a:off x="7558137" y="3778082"/>
            <a:ext cx="1955674"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Questions</a:t>
            </a:r>
          </a:p>
        </p:txBody>
      </p:sp>
      <p:sp>
        <p:nvSpPr>
          <p:cNvPr id="287" name="Affirmations"/>
          <p:cNvSpPr txBox="1"/>
          <p:nvPr/>
        </p:nvSpPr>
        <p:spPr>
          <a:xfrm>
            <a:off x="12645976" y="3778082"/>
            <a:ext cx="2328292"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Affirmations</a:t>
            </a:r>
          </a:p>
        </p:txBody>
      </p:sp>
      <p:sp>
        <p:nvSpPr>
          <p:cNvPr id="288" name="(Hmmmm….I never knew this or thought about it…"/>
          <p:cNvSpPr txBox="1"/>
          <p:nvPr/>
        </p:nvSpPr>
        <p:spPr>
          <a:xfrm>
            <a:off x="373633" y="4406532"/>
            <a:ext cx="5618481" cy="7040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i="1" sz="2000"/>
            </a:pPr>
            <a:r>
              <a:t>(Hmmmm….I never knew this or thought about it</a:t>
            </a:r>
          </a:p>
          <a:p>
            <a:pPr algn="l">
              <a:defRPr i="1" sz="2000"/>
            </a:pPr>
            <a:r>
              <a:t>this way.)</a:t>
            </a:r>
          </a:p>
        </p:txBody>
      </p:sp>
      <p:sp>
        <p:nvSpPr>
          <p:cNvPr id="289" name="(I wonder about; I’m not sure about; I disagree with)"/>
          <p:cNvSpPr txBox="1"/>
          <p:nvPr/>
        </p:nvSpPr>
        <p:spPr>
          <a:xfrm>
            <a:off x="6303419" y="4558932"/>
            <a:ext cx="5934203" cy="3992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i="1" sz="2000"/>
            </a:lvl1pPr>
          </a:lstStyle>
          <a:p>
            <a:pPr/>
            <a:r>
              <a:t>(I wonder about; I’m not sure about; I disagree with)</a:t>
            </a:r>
          </a:p>
        </p:txBody>
      </p:sp>
      <p:sp>
        <p:nvSpPr>
          <p:cNvPr id="290" name="(I already knew this, but it’s good to have it expressed and/or…"/>
          <p:cNvSpPr txBox="1"/>
          <p:nvPr/>
        </p:nvSpPr>
        <p:spPr>
          <a:xfrm>
            <a:off x="12548923" y="4254132"/>
            <a:ext cx="4710685" cy="10088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i="1" sz="2000"/>
            </a:pPr>
            <a:r>
              <a:t>(I already knew this, but it’s good to have</a:t>
            </a:r>
          </a:p>
          <a:p>
            <a:pPr algn="l">
              <a:defRPr i="1" sz="2000"/>
            </a:pPr>
            <a:r>
              <a:t> it expressed and/or</a:t>
            </a:r>
          </a:p>
          <a:p>
            <a:pPr algn="l">
              <a:defRPr i="1" sz="2000"/>
            </a:pPr>
            <a:r>
              <a:t>expanded on by an expert.)</a:t>
            </a:r>
          </a:p>
        </p:txBody>
      </p:sp>
      <p:pic>
        <p:nvPicPr>
          <p:cNvPr id="291" name="Line Line" descr="Line Line"/>
          <p:cNvPicPr>
            <a:picLocks noChangeAspect="1"/>
          </p:cNvPicPr>
          <p:nvPr/>
        </p:nvPicPr>
        <p:blipFill>
          <a:blip r:embed="rId4">
            <a:extLst/>
          </a:blip>
          <a:stretch>
            <a:fillRect/>
          </a:stretch>
        </p:blipFill>
        <p:spPr>
          <a:xfrm rot="16245797">
            <a:off x="13228310" y="8449685"/>
            <a:ext cx="11176423" cy="76207"/>
          </a:xfrm>
          <a:prstGeom prst="rect">
            <a:avLst/>
          </a:prstGeom>
          <a:ln w="12700">
            <a:miter lim="400000"/>
          </a:ln>
        </p:spPr>
      </p:pic>
      <p:sp>
        <p:nvSpPr>
          <p:cNvPr id="292" name="Affirmations"/>
          <p:cNvSpPr txBox="1"/>
          <p:nvPr/>
        </p:nvSpPr>
        <p:spPr>
          <a:xfrm>
            <a:off x="19065622" y="3758428"/>
            <a:ext cx="1263778"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Words</a:t>
            </a:r>
          </a:p>
        </p:txBody>
      </p:sp>
      <p:sp>
        <p:nvSpPr>
          <p:cNvPr id="293" name="(I already knew this, but it’s good to have it expressed and/or…"/>
          <p:cNvSpPr txBox="1"/>
          <p:nvPr/>
        </p:nvSpPr>
        <p:spPr>
          <a:xfrm>
            <a:off x="18968569" y="4386879"/>
            <a:ext cx="4179063" cy="7040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i="1" sz="2000"/>
            </a:pPr>
            <a:r>
              <a:t>(3 words in the text that I would like </a:t>
            </a:r>
          </a:p>
          <a:p>
            <a:pPr algn="l">
              <a:defRPr i="1" sz="2000"/>
            </a:pPr>
            <a:r>
              <a:t>to know more about.)</a:t>
            </a:r>
          </a:p>
        </p:txBody>
      </p:sp>
      <p:sp>
        <p:nvSpPr>
          <p:cNvPr id="294" name="“The Real Magic of Spelling: Improving Reading and Writing”"/>
          <p:cNvSpPr txBox="1"/>
          <p:nvPr/>
        </p:nvSpPr>
        <p:spPr>
          <a:xfrm>
            <a:off x="9202755" y="605092"/>
            <a:ext cx="6911722"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“How To Read Faster” by Malia Wollon</a:t>
            </a:r>
          </a:p>
        </p:txBody>
      </p:sp>
      <p:sp>
        <p:nvSpPr>
          <p:cNvPr id="295" name="From: American Educator, Winter, 2008-2009"/>
          <p:cNvSpPr txBox="1"/>
          <p:nvPr/>
        </p:nvSpPr>
        <p:spPr>
          <a:xfrm>
            <a:off x="10794192" y="1351679"/>
            <a:ext cx="3728848"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NYT, March 17, 2020</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7" name="Line Line" descr="Line Line"/>
          <p:cNvPicPr>
            <a:picLocks noChangeAspect="1"/>
          </p:cNvPicPr>
          <p:nvPr/>
        </p:nvPicPr>
        <p:blipFill>
          <a:blip r:embed="rId2">
            <a:extLst/>
          </a:blip>
          <a:stretch>
            <a:fillRect/>
          </a:stretch>
        </p:blipFill>
        <p:spPr>
          <a:xfrm>
            <a:off x="-9891" y="5527659"/>
            <a:ext cx="24403779" cy="76207"/>
          </a:xfrm>
          <a:prstGeom prst="rect">
            <a:avLst/>
          </a:prstGeom>
          <a:ln w="12700">
            <a:miter lim="400000"/>
          </a:ln>
        </p:spPr>
      </p:pic>
      <p:pic>
        <p:nvPicPr>
          <p:cNvPr id="298" name="Line Line" descr="Line Line"/>
          <p:cNvPicPr>
            <a:picLocks noChangeAspect="1"/>
          </p:cNvPicPr>
          <p:nvPr/>
        </p:nvPicPr>
        <p:blipFill>
          <a:blip r:embed="rId3">
            <a:extLst/>
          </a:blip>
          <a:stretch>
            <a:fillRect/>
          </a:stretch>
        </p:blipFill>
        <p:spPr>
          <a:xfrm rot="16200000">
            <a:off x="466729" y="8258712"/>
            <a:ext cx="11362082" cy="76207"/>
          </a:xfrm>
          <a:prstGeom prst="rect">
            <a:avLst/>
          </a:prstGeom>
          <a:ln w="12700">
            <a:miter lim="400000"/>
          </a:ln>
        </p:spPr>
      </p:pic>
      <p:pic>
        <p:nvPicPr>
          <p:cNvPr id="299" name="Line Line" descr="Line Line"/>
          <p:cNvPicPr>
            <a:picLocks noChangeAspect="1"/>
          </p:cNvPicPr>
          <p:nvPr/>
        </p:nvPicPr>
        <p:blipFill>
          <a:blip r:embed="rId4">
            <a:extLst/>
          </a:blip>
          <a:stretch>
            <a:fillRect/>
          </a:stretch>
        </p:blipFill>
        <p:spPr>
          <a:xfrm rot="16245797">
            <a:off x="6759840" y="8258712"/>
            <a:ext cx="11176418" cy="76207"/>
          </a:xfrm>
          <a:prstGeom prst="rect">
            <a:avLst/>
          </a:prstGeom>
          <a:ln w="12700">
            <a:miter lim="400000"/>
          </a:ln>
        </p:spPr>
      </p:pic>
      <p:sp>
        <p:nvSpPr>
          <p:cNvPr id="300" name="Surprises"/>
          <p:cNvSpPr txBox="1"/>
          <p:nvPr/>
        </p:nvSpPr>
        <p:spPr>
          <a:xfrm>
            <a:off x="2433066" y="3871405"/>
            <a:ext cx="1842898"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Surprises</a:t>
            </a:r>
          </a:p>
        </p:txBody>
      </p:sp>
      <p:pic>
        <p:nvPicPr>
          <p:cNvPr id="301" name="Image" descr="Image"/>
          <p:cNvPicPr>
            <a:picLocks noChangeAspect="1"/>
          </p:cNvPicPr>
          <p:nvPr/>
        </p:nvPicPr>
        <p:blipFill>
          <a:blip r:embed="rId5">
            <a:extLst/>
          </a:blip>
          <a:stretch>
            <a:fillRect/>
          </a:stretch>
        </p:blipFill>
        <p:spPr>
          <a:xfrm>
            <a:off x="2542631" y="235597"/>
            <a:ext cx="2514602" cy="2540003"/>
          </a:xfrm>
          <a:prstGeom prst="rect">
            <a:avLst/>
          </a:prstGeom>
          <a:ln w="12700">
            <a:miter lim="400000"/>
          </a:ln>
        </p:spPr>
      </p:pic>
      <p:sp>
        <p:nvSpPr>
          <p:cNvPr id="302" name="Questions"/>
          <p:cNvSpPr txBox="1"/>
          <p:nvPr/>
        </p:nvSpPr>
        <p:spPr>
          <a:xfrm>
            <a:off x="7558137" y="3778082"/>
            <a:ext cx="1955674"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Questions</a:t>
            </a:r>
          </a:p>
        </p:txBody>
      </p:sp>
      <p:sp>
        <p:nvSpPr>
          <p:cNvPr id="303" name="Affirmations"/>
          <p:cNvSpPr txBox="1"/>
          <p:nvPr/>
        </p:nvSpPr>
        <p:spPr>
          <a:xfrm>
            <a:off x="12645976" y="3778082"/>
            <a:ext cx="2328292"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Affirmations</a:t>
            </a:r>
          </a:p>
        </p:txBody>
      </p:sp>
      <p:sp>
        <p:nvSpPr>
          <p:cNvPr id="304" name="(Hmmmm….I never knew this or thought about it…"/>
          <p:cNvSpPr txBox="1"/>
          <p:nvPr/>
        </p:nvSpPr>
        <p:spPr>
          <a:xfrm>
            <a:off x="373633" y="4406532"/>
            <a:ext cx="5618481" cy="7040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i="1" sz="2000"/>
            </a:pPr>
            <a:r>
              <a:t>(Hmmmm….I never knew this or thought about it</a:t>
            </a:r>
          </a:p>
          <a:p>
            <a:pPr algn="l">
              <a:defRPr i="1" sz="2000"/>
            </a:pPr>
            <a:r>
              <a:t>this way.)</a:t>
            </a:r>
          </a:p>
        </p:txBody>
      </p:sp>
      <p:sp>
        <p:nvSpPr>
          <p:cNvPr id="305" name="(I wonder about; I’m not sure about; I disagree with)"/>
          <p:cNvSpPr txBox="1"/>
          <p:nvPr/>
        </p:nvSpPr>
        <p:spPr>
          <a:xfrm>
            <a:off x="6303419" y="4558932"/>
            <a:ext cx="5934203" cy="3992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i="1" sz="2000"/>
            </a:lvl1pPr>
          </a:lstStyle>
          <a:p>
            <a:pPr/>
            <a:r>
              <a:t>(I wonder about; I’m not sure about; I disagree with)</a:t>
            </a:r>
          </a:p>
        </p:txBody>
      </p:sp>
      <p:sp>
        <p:nvSpPr>
          <p:cNvPr id="306" name="(I already knew this, but it’s good to have it expressed and/or…"/>
          <p:cNvSpPr txBox="1"/>
          <p:nvPr/>
        </p:nvSpPr>
        <p:spPr>
          <a:xfrm>
            <a:off x="12548923" y="4254132"/>
            <a:ext cx="4710685" cy="10088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i="1" sz="2000"/>
            </a:pPr>
            <a:r>
              <a:t>(I already knew this, but it’s good to have</a:t>
            </a:r>
          </a:p>
          <a:p>
            <a:pPr algn="l">
              <a:defRPr i="1" sz="2000"/>
            </a:pPr>
            <a:r>
              <a:t> it expressed and/or</a:t>
            </a:r>
          </a:p>
          <a:p>
            <a:pPr algn="l">
              <a:defRPr i="1" sz="2000"/>
            </a:pPr>
            <a:r>
              <a:t>expanded on by an expert.)</a:t>
            </a:r>
          </a:p>
        </p:txBody>
      </p:sp>
      <p:pic>
        <p:nvPicPr>
          <p:cNvPr id="307" name="Line Line" descr="Line Line"/>
          <p:cNvPicPr>
            <a:picLocks noChangeAspect="1"/>
          </p:cNvPicPr>
          <p:nvPr/>
        </p:nvPicPr>
        <p:blipFill>
          <a:blip r:embed="rId4">
            <a:extLst/>
          </a:blip>
          <a:stretch>
            <a:fillRect/>
          </a:stretch>
        </p:blipFill>
        <p:spPr>
          <a:xfrm rot="16245797">
            <a:off x="13228310" y="8449685"/>
            <a:ext cx="11176423" cy="76207"/>
          </a:xfrm>
          <a:prstGeom prst="rect">
            <a:avLst/>
          </a:prstGeom>
          <a:ln w="12700">
            <a:miter lim="400000"/>
          </a:ln>
        </p:spPr>
      </p:pic>
      <p:sp>
        <p:nvSpPr>
          <p:cNvPr id="308" name="Affirmations"/>
          <p:cNvSpPr txBox="1"/>
          <p:nvPr/>
        </p:nvSpPr>
        <p:spPr>
          <a:xfrm>
            <a:off x="19065622" y="3758428"/>
            <a:ext cx="1263778"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Words</a:t>
            </a:r>
          </a:p>
        </p:txBody>
      </p:sp>
      <p:sp>
        <p:nvSpPr>
          <p:cNvPr id="309" name="(I already knew this, but it’s good to have it expressed and/or…"/>
          <p:cNvSpPr txBox="1"/>
          <p:nvPr/>
        </p:nvSpPr>
        <p:spPr>
          <a:xfrm>
            <a:off x="18968569" y="4386879"/>
            <a:ext cx="4179063" cy="7040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i="1" sz="2000"/>
            </a:pPr>
            <a:r>
              <a:t>(3 words in the text that I would like </a:t>
            </a:r>
          </a:p>
          <a:p>
            <a:pPr algn="l">
              <a:defRPr i="1" sz="2000"/>
            </a:pPr>
            <a:r>
              <a:t>to know more about.)</a:t>
            </a:r>
          </a:p>
        </p:txBody>
      </p:sp>
      <p:sp>
        <p:nvSpPr>
          <p:cNvPr id="310" name="“The Real Magic of Spelling: Improving Reading and Writing”"/>
          <p:cNvSpPr txBox="1"/>
          <p:nvPr/>
        </p:nvSpPr>
        <p:spPr>
          <a:xfrm>
            <a:off x="7254701" y="605092"/>
            <a:ext cx="10807828"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“The Real Magic of Spelling: Improving Reading and Writing”</a:t>
            </a:r>
          </a:p>
        </p:txBody>
      </p:sp>
      <p:sp>
        <p:nvSpPr>
          <p:cNvPr id="311" name="From: American Educator, Winter, 2008-2009"/>
          <p:cNvSpPr txBox="1"/>
          <p:nvPr/>
        </p:nvSpPr>
        <p:spPr>
          <a:xfrm>
            <a:off x="7659761" y="1511660"/>
            <a:ext cx="7864603"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latin typeface="Helvetica Neue Medium"/>
                <a:ea typeface="Helvetica Neue Medium"/>
                <a:cs typeface="Helvetica Neue Medium"/>
                <a:sym typeface="Helvetica Neue Medium"/>
              </a:defRPr>
            </a:pPr>
            <a:r>
              <a:t>From: </a:t>
            </a:r>
            <a:r>
              <a:rPr i="1">
                <a:latin typeface="+mj-lt"/>
                <a:ea typeface="+mj-ea"/>
                <a:cs typeface="+mj-cs"/>
                <a:sym typeface="Helvetica Neue"/>
              </a:rPr>
              <a:t>American Educator</a:t>
            </a:r>
            <a:r>
              <a:t>, Winter, 2008-2009</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3" name="pasted-image.jpeg" descr="pasted-image.jpeg"/>
          <p:cNvPicPr>
            <a:picLocks noChangeAspect="1"/>
          </p:cNvPicPr>
          <p:nvPr/>
        </p:nvPicPr>
        <p:blipFill>
          <a:blip r:embed="rId2">
            <a:extLst/>
          </a:blip>
          <a:stretch>
            <a:fillRect/>
          </a:stretch>
        </p:blipFill>
        <p:spPr>
          <a:xfrm>
            <a:off x="476515" y="522569"/>
            <a:ext cx="7062280" cy="9274558"/>
          </a:xfrm>
          <a:prstGeom prst="rect">
            <a:avLst/>
          </a:prstGeom>
          <a:ln w="12700">
            <a:miter lim="400000"/>
          </a:ln>
        </p:spPr>
      </p:pic>
      <p:sp>
        <p:nvSpPr>
          <p:cNvPr id="314" name="Line"/>
          <p:cNvSpPr/>
          <p:nvPr/>
        </p:nvSpPr>
        <p:spPr>
          <a:xfrm>
            <a:off x="7979178" y="3237633"/>
            <a:ext cx="12709068" cy="1"/>
          </a:xfrm>
          <a:prstGeom prst="line">
            <a:avLst/>
          </a:prstGeom>
          <a:ln w="25400">
            <a:solidFill>
              <a:srgbClr val="000000"/>
            </a:solidFill>
            <a:miter lim="400000"/>
          </a:ln>
        </p:spPr>
        <p:txBody>
          <a:bodyPr lIns="45718" tIns="45718" rIns="45718" bIns="45718"/>
          <a:lstStyle/>
          <a:p>
            <a:pPr/>
          </a:p>
        </p:txBody>
      </p:sp>
      <p:sp>
        <p:nvSpPr>
          <p:cNvPr id="315" name="Line"/>
          <p:cNvSpPr/>
          <p:nvPr/>
        </p:nvSpPr>
        <p:spPr>
          <a:xfrm flipH="1">
            <a:off x="11708440" y="3205622"/>
            <a:ext cx="5" cy="6561389"/>
          </a:xfrm>
          <a:prstGeom prst="line">
            <a:avLst/>
          </a:prstGeom>
          <a:ln w="25400">
            <a:solidFill>
              <a:srgbClr val="000000"/>
            </a:solidFill>
            <a:miter lim="400000"/>
          </a:ln>
        </p:spPr>
        <p:txBody>
          <a:bodyPr lIns="45718" tIns="45718" rIns="45718" bIns="45718"/>
          <a:lstStyle/>
          <a:p>
            <a:pPr/>
          </a:p>
        </p:txBody>
      </p:sp>
      <p:sp>
        <p:nvSpPr>
          <p:cNvPr id="316" name="Line"/>
          <p:cNvSpPr/>
          <p:nvPr/>
        </p:nvSpPr>
        <p:spPr>
          <a:xfrm>
            <a:off x="17568120" y="3205622"/>
            <a:ext cx="5" cy="6561389"/>
          </a:xfrm>
          <a:prstGeom prst="line">
            <a:avLst/>
          </a:prstGeom>
          <a:ln w="25400">
            <a:solidFill>
              <a:srgbClr val="000000"/>
            </a:solidFill>
            <a:miter lim="400000"/>
          </a:ln>
        </p:spPr>
        <p:txBody>
          <a:bodyPr lIns="45718" tIns="45718" rIns="45718" bIns="45718"/>
          <a:lstStyle/>
          <a:p>
            <a:pPr/>
          </a:p>
        </p:txBody>
      </p:sp>
      <p:sp>
        <p:nvSpPr>
          <p:cNvPr id="317" name="Literary Words"/>
          <p:cNvSpPr txBox="1"/>
          <p:nvPr/>
        </p:nvSpPr>
        <p:spPr>
          <a:xfrm>
            <a:off x="8412599" y="2406563"/>
            <a:ext cx="2759584"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Literary Words</a:t>
            </a:r>
          </a:p>
        </p:txBody>
      </p:sp>
      <p:pic>
        <p:nvPicPr>
          <p:cNvPr id="318" name="Screen Shot 2023-08-08 at 5.01.31 PM.png" descr="Screen Shot 2023-08-08 at 5.01.31 PM.png"/>
          <p:cNvPicPr>
            <a:picLocks noChangeAspect="1"/>
          </p:cNvPicPr>
          <p:nvPr/>
        </p:nvPicPr>
        <p:blipFill>
          <a:blip r:embed="rId3">
            <a:extLst/>
          </a:blip>
          <a:stretch>
            <a:fillRect/>
          </a:stretch>
        </p:blipFill>
        <p:spPr>
          <a:xfrm>
            <a:off x="8928341" y="3405359"/>
            <a:ext cx="1952552" cy="3019943"/>
          </a:xfrm>
          <a:prstGeom prst="rect">
            <a:avLst/>
          </a:prstGeom>
          <a:ln w="12700">
            <a:miter lim="400000"/>
          </a:ln>
        </p:spPr>
      </p:pic>
      <p:sp>
        <p:nvSpPr>
          <p:cNvPr id="319" name="Generic Academic…"/>
          <p:cNvSpPr txBox="1"/>
          <p:nvPr/>
        </p:nvSpPr>
        <p:spPr>
          <a:xfrm>
            <a:off x="13037593" y="2288094"/>
            <a:ext cx="3449956" cy="10303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Generic Academic</a:t>
            </a:r>
          </a:p>
          <a:p>
            <a:pPr>
              <a:defRPr b="1"/>
            </a:pPr>
            <a:r>
              <a:t>Words</a:t>
            </a:r>
          </a:p>
        </p:txBody>
      </p:sp>
      <p:pic>
        <p:nvPicPr>
          <p:cNvPr id="320" name="Image" descr="Image"/>
          <p:cNvPicPr>
            <a:picLocks noChangeAspect="1"/>
          </p:cNvPicPr>
          <p:nvPr/>
        </p:nvPicPr>
        <p:blipFill>
          <a:blip r:embed="rId4">
            <a:extLst/>
          </a:blip>
          <a:stretch>
            <a:fillRect/>
          </a:stretch>
        </p:blipFill>
        <p:spPr>
          <a:xfrm>
            <a:off x="13209530" y="3508252"/>
            <a:ext cx="2857506" cy="2857505"/>
          </a:xfrm>
          <a:prstGeom prst="rect">
            <a:avLst/>
          </a:prstGeom>
          <a:ln w="12700">
            <a:miter lim="400000"/>
          </a:ln>
        </p:spPr>
      </p:pic>
      <p:sp>
        <p:nvSpPr>
          <p:cNvPr id="321" name="Glossary…"/>
          <p:cNvSpPr txBox="1"/>
          <p:nvPr/>
        </p:nvSpPr>
        <p:spPr>
          <a:xfrm>
            <a:off x="18674568" y="2171611"/>
            <a:ext cx="1708405" cy="10303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pPr>
            <a:r>
              <a:t>Glossary</a:t>
            </a:r>
          </a:p>
          <a:p>
            <a:pPr>
              <a:defRPr b="1"/>
            </a:pPr>
            <a:r>
              <a:t>Words</a:t>
            </a:r>
          </a:p>
        </p:txBody>
      </p:sp>
      <p:pic>
        <p:nvPicPr>
          <p:cNvPr id="322" name="Image" descr="Image"/>
          <p:cNvPicPr>
            <a:picLocks noChangeAspect="1"/>
          </p:cNvPicPr>
          <p:nvPr/>
        </p:nvPicPr>
        <p:blipFill>
          <a:blip r:embed="rId5">
            <a:extLst/>
          </a:blip>
          <a:stretch>
            <a:fillRect/>
          </a:stretch>
        </p:blipFill>
        <p:spPr>
          <a:xfrm>
            <a:off x="18006696" y="3508252"/>
            <a:ext cx="2857506" cy="2857505"/>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4" name="Image" descr="Image"/>
          <p:cNvPicPr>
            <a:picLocks noChangeAspect="1"/>
          </p:cNvPicPr>
          <p:nvPr/>
        </p:nvPicPr>
        <p:blipFill>
          <a:blip r:embed="rId2">
            <a:extLst/>
          </a:blip>
          <a:stretch>
            <a:fillRect/>
          </a:stretch>
        </p:blipFill>
        <p:spPr>
          <a:xfrm>
            <a:off x="8846794" y="3454586"/>
            <a:ext cx="7186657" cy="7154727"/>
          </a:xfrm>
          <a:prstGeom prst="rect">
            <a:avLst/>
          </a:prstGeom>
          <a:ln w="12700">
            <a:miter lim="400000"/>
          </a:ln>
        </p:spPr>
      </p:pic>
      <p:sp>
        <p:nvSpPr>
          <p:cNvPr id="325" name="Knowing the meaning of…"/>
          <p:cNvSpPr txBox="1"/>
          <p:nvPr/>
        </p:nvSpPr>
        <p:spPr>
          <a:xfrm>
            <a:off x="3656478" y="3540309"/>
            <a:ext cx="6575444" cy="1431584"/>
          </a:xfrm>
          <a:prstGeom prst="rect">
            <a:avLst/>
          </a:prstGeom>
          <a:ln w="12700">
            <a:miter lim="400000"/>
          </a:ln>
          <a:extLst>
            <a:ext uri="{C572A759-6A51-4108-AA02-DFA0A04FC94B}">
              <ma14:wrappingTextBoxFlag xmlns:ma14="http://schemas.microsoft.com/office/mac/drawingml/2011/main" val="1"/>
            </a:ext>
          </a:extLst>
        </p:spPr>
        <p:txBody>
          <a:bodyPr wrap="none" lIns="38096" tIns="38096" rIns="38096" bIns="38096" anchor="ctr">
            <a:spAutoFit/>
          </a:bodyPr>
          <a:lstStyle/>
          <a:p>
            <a:pPr defTabSz="825499">
              <a:defRPr b="1" sz="4400">
                <a:solidFill>
                  <a:srgbClr val="FF3929"/>
                </a:solidFill>
              </a:defRPr>
            </a:pPr>
            <a:r>
              <a:t>Knowing the meaning of</a:t>
            </a:r>
          </a:p>
          <a:p>
            <a:pPr defTabSz="825499">
              <a:defRPr b="1" sz="4400">
                <a:solidFill>
                  <a:srgbClr val="FF3929"/>
                </a:solidFill>
              </a:defRPr>
            </a:pPr>
            <a:r>
              <a:t>individual words</a:t>
            </a:r>
          </a:p>
        </p:txBody>
      </p:sp>
      <p:sp>
        <p:nvSpPr>
          <p:cNvPr id="326" name="Having fun with words"/>
          <p:cNvSpPr txBox="1"/>
          <p:nvPr/>
        </p:nvSpPr>
        <p:spPr>
          <a:xfrm>
            <a:off x="9574640" y="10191614"/>
            <a:ext cx="6018320" cy="745784"/>
          </a:xfrm>
          <a:prstGeom prst="rect">
            <a:avLst/>
          </a:prstGeom>
          <a:ln w="12700">
            <a:miter lim="400000"/>
          </a:ln>
          <a:extLst>
            <a:ext uri="{C572A759-6A51-4108-AA02-DFA0A04FC94B}">
              <ma14:wrappingTextBoxFlag xmlns:ma14="http://schemas.microsoft.com/office/mac/drawingml/2011/main" val="1"/>
            </a:ext>
          </a:extLst>
        </p:spPr>
        <p:txBody>
          <a:bodyPr wrap="none" lIns="38096" tIns="38096" rIns="38096" bIns="38096" anchor="ctr">
            <a:spAutoFit/>
          </a:bodyPr>
          <a:lstStyle>
            <a:lvl1pPr defTabSz="825499">
              <a:defRPr b="1" sz="4400">
                <a:solidFill>
                  <a:srgbClr val="2C4FFF"/>
                </a:solidFill>
              </a:defRPr>
            </a:lvl1pPr>
          </a:lstStyle>
          <a:p>
            <a:pPr/>
            <a:r>
              <a:t>Having fun with words</a:t>
            </a:r>
          </a:p>
        </p:txBody>
      </p:sp>
      <p:sp>
        <p:nvSpPr>
          <p:cNvPr id="327" name="Understanding the…"/>
          <p:cNvSpPr txBox="1"/>
          <p:nvPr/>
        </p:nvSpPr>
        <p:spPr>
          <a:xfrm>
            <a:off x="14553034" y="3884005"/>
            <a:ext cx="5025333" cy="1431584"/>
          </a:xfrm>
          <a:prstGeom prst="rect">
            <a:avLst/>
          </a:prstGeom>
          <a:ln w="12700">
            <a:miter lim="400000"/>
          </a:ln>
          <a:extLst>
            <a:ext uri="{C572A759-6A51-4108-AA02-DFA0A04FC94B}">
              <ma14:wrappingTextBoxFlag xmlns:ma14="http://schemas.microsoft.com/office/mac/drawingml/2011/main" val="1"/>
            </a:ext>
          </a:extLst>
        </p:spPr>
        <p:txBody>
          <a:bodyPr wrap="none" lIns="38096" tIns="38096" rIns="38096" bIns="38096" anchor="ctr">
            <a:spAutoFit/>
          </a:bodyPr>
          <a:lstStyle/>
          <a:p>
            <a:pPr defTabSz="825499">
              <a:defRPr b="1" sz="4400">
                <a:solidFill>
                  <a:srgbClr val="249733"/>
                </a:solidFill>
              </a:defRPr>
            </a:pPr>
            <a:r>
              <a:t>Understanding the</a:t>
            </a:r>
          </a:p>
          <a:p>
            <a:pPr defTabSz="825499">
              <a:defRPr b="1" sz="4400">
                <a:solidFill>
                  <a:srgbClr val="249733"/>
                </a:solidFill>
              </a:defRPr>
            </a:pPr>
            <a:r>
              <a:t>world of words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2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5" grpId="1"/>
      <p:bldP build="whole" bldLvl="1" animBg="1" rev="0" advAuto="0" spid="326" grpId="3"/>
      <p:bldP build="whole" bldLvl="1" animBg="1" rev="0" advAuto="0" spid="327" grpId="2"/>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9" name="Build Semantic Networks"/>
          <p:cNvSpPr txBox="1"/>
          <p:nvPr/>
        </p:nvSpPr>
        <p:spPr>
          <a:xfrm>
            <a:off x="13013529" y="958450"/>
            <a:ext cx="7777432" cy="904871"/>
          </a:xfrm>
          <a:prstGeom prst="rect">
            <a:avLst/>
          </a:prstGeom>
          <a:ln w="12700">
            <a:miter lim="400000"/>
          </a:ln>
          <a:extLst>
            <a:ext uri="{C572A759-6A51-4108-AA02-DFA0A04FC94B}">
              <ma14:wrappingTextBoxFlag xmlns:ma14="http://schemas.microsoft.com/office/mac/drawingml/2011/main" val="1"/>
            </a:ext>
          </a:extLst>
        </p:spPr>
        <p:txBody>
          <a:bodyPr wrap="none" lIns="71434" tIns="71434" rIns="71434" bIns="71434" anchor="ctr">
            <a:spAutoFit/>
          </a:bodyPr>
          <a:lstStyle>
            <a:lvl1pPr algn="l" defTabSz="821529">
              <a:defRPr b="1" sz="5000">
                <a:latin typeface="+mn-lt"/>
                <a:ea typeface="+mn-ea"/>
                <a:cs typeface="+mn-cs"/>
                <a:sym typeface="Helvetica"/>
              </a:defRPr>
            </a:lvl1pPr>
          </a:lstStyle>
          <a:p>
            <a:pPr/>
            <a:r>
              <a:t>Build Semantic Networks</a:t>
            </a:r>
          </a:p>
        </p:txBody>
      </p:sp>
      <p:pic>
        <p:nvPicPr>
          <p:cNvPr id="330" name="pasted-image.jpeg" descr="pasted-image.jpeg"/>
          <p:cNvPicPr>
            <a:picLocks noChangeAspect="1"/>
          </p:cNvPicPr>
          <p:nvPr/>
        </p:nvPicPr>
        <p:blipFill>
          <a:blip r:embed="rId2">
            <a:extLst/>
          </a:blip>
          <a:stretch>
            <a:fillRect/>
          </a:stretch>
        </p:blipFill>
        <p:spPr>
          <a:xfrm>
            <a:off x="3841763" y="675320"/>
            <a:ext cx="8848492" cy="8848491"/>
          </a:xfrm>
          <a:prstGeom prst="rect">
            <a:avLst/>
          </a:prstGeom>
          <a:ln w="12700">
            <a:miter lim="400000"/>
          </a:ln>
        </p:spPr>
      </p:pic>
      <p:sp>
        <p:nvSpPr>
          <p:cNvPr id="331" name="Word"/>
          <p:cNvSpPr txBox="1"/>
          <p:nvPr/>
        </p:nvSpPr>
        <p:spPr>
          <a:xfrm>
            <a:off x="7672674" y="4786825"/>
            <a:ext cx="1186653" cy="625471"/>
          </a:xfrm>
          <a:prstGeom prst="rect">
            <a:avLst/>
          </a:prstGeom>
          <a:ln w="12700">
            <a:miter lim="400000"/>
          </a:ln>
          <a:extLst>
            <a:ext uri="{C572A759-6A51-4108-AA02-DFA0A04FC94B}">
              <ma14:wrappingTextBoxFlag xmlns:ma14="http://schemas.microsoft.com/office/mac/drawingml/2011/main" val="1"/>
            </a:ext>
          </a:extLst>
        </p:spPr>
        <p:txBody>
          <a:bodyPr wrap="none" lIns="71434" tIns="71434" rIns="71434" bIns="71434" anchor="ctr">
            <a:spAutoFit/>
          </a:bodyPr>
          <a:lstStyle>
            <a:lvl1pPr defTabSz="821529">
              <a:defRPr b="1" sz="3200">
                <a:latin typeface="+mn-lt"/>
                <a:ea typeface="+mn-ea"/>
                <a:cs typeface="+mn-cs"/>
                <a:sym typeface="Helvetica"/>
              </a:defRPr>
            </a:lvl1pPr>
          </a:lstStyle>
          <a:p>
            <a:pPr/>
            <a:r>
              <a:t>Word</a:t>
            </a:r>
          </a:p>
        </p:txBody>
      </p:sp>
      <p:grpSp>
        <p:nvGrpSpPr>
          <p:cNvPr id="367" name="Group"/>
          <p:cNvGrpSpPr/>
          <p:nvPr/>
        </p:nvGrpSpPr>
        <p:grpSpPr>
          <a:xfrm>
            <a:off x="4319840" y="2460783"/>
            <a:ext cx="12089541" cy="8524714"/>
            <a:chOff x="-2" y="-1"/>
            <a:chExt cx="12089539" cy="8524713"/>
          </a:xfrm>
        </p:grpSpPr>
        <p:grpSp>
          <p:nvGrpSpPr>
            <p:cNvPr id="334" name="Forms"/>
            <p:cNvGrpSpPr/>
            <p:nvPr/>
          </p:nvGrpSpPr>
          <p:grpSpPr>
            <a:xfrm>
              <a:off x="7058257" y="1486112"/>
              <a:ext cx="1397591" cy="1270006"/>
              <a:chOff x="0" y="0"/>
              <a:chExt cx="1397590" cy="1270004"/>
            </a:xfrm>
          </p:grpSpPr>
          <p:sp>
            <p:nvSpPr>
              <p:cNvPr id="332" name="Line"/>
              <p:cNvSpPr/>
              <p:nvPr/>
            </p:nvSpPr>
            <p:spPr>
              <a:xfrm>
                <a:off x="63796" y="0"/>
                <a:ext cx="1270007" cy="1270005"/>
              </a:xfrm>
              <a:prstGeom prst="line">
                <a:avLst/>
              </a:prstGeom>
              <a:solidFill>
                <a:schemeClr val="accent1"/>
              </a:solidFill>
              <a:ln w="12700" cap="flat">
                <a:solidFill>
                  <a:srgbClr val="F9E12C"/>
                </a:solidFill>
                <a:prstDash val="solid"/>
                <a:round/>
              </a:ln>
              <a:effectLst/>
            </p:spPr>
            <p:txBody>
              <a:bodyPr wrap="square" lIns="45718" tIns="45718" rIns="45718" bIns="45718" numCol="1" anchor="t">
                <a:noAutofit/>
              </a:bodyPr>
              <a:lstStyle/>
              <a:p>
                <a:pPr/>
              </a:p>
            </p:txBody>
          </p:sp>
          <p:sp>
            <p:nvSpPr>
              <p:cNvPr id="333" name="Forms"/>
              <p:cNvSpPr txBox="1"/>
              <p:nvPr/>
            </p:nvSpPr>
            <p:spPr>
              <a:xfrm>
                <a:off x="-1" y="322263"/>
                <a:ext cx="1397591" cy="6254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4" tIns="71434" rIns="71434" bIns="71434" numCol="1" anchor="ctr">
                <a:spAutoFit/>
              </a:bodyPr>
              <a:lstStyle>
                <a:lvl1pPr defTabSz="821529">
                  <a:defRPr b="1" sz="3200">
                    <a:latin typeface="+mn-lt"/>
                    <a:ea typeface="+mn-ea"/>
                    <a:cs typeface="+mn-cs"/>
                    <a:sym typeface="Helvetica"/>
                  </a:defRPr>
                </a:lvl1pPr>
              </a:lstStyle>
              <a:p>
                <a:pPr/>
                <a:r>
                  <a:t>Forms</a:t>
                </a:r>
              </a:p>
            </p:txBody>
          </p:sp>
        </p:grpSp>
        <p:grpSp>
          <p:nvGrpSpPr>
            <p:cNvPr id="337" name="Synonyms/Near Synonyms…"/>
            <p:cNvGrpSpPr/>
            <p:nvPr/>
          </p:nvGrpSpPr>
          <p:grpSpPr>
            <a:xfrm>
              <a:off x="183658" y="7254705"/>
              <a:ext cx="5395512" cy="1270007"/>
              <a:chOff x="0" y="0"/>
              <a:chExt cx="5395510" cy="1270005"/>
            </a:xfrm>
          </p:grpSpPr>
          <p:sp>
            <p:nvSpPr>
              <p:cNvPr id="335" name="Line"/>
              <p:cNvSpPr/>
              <p:nvPr/>
            </p:nvSpPr>
            <p:spPr>
              <a:xfrm>
                <a:off x="2062756" y="-1"/>
                <a:ext cx="1270004" cy="1270006"/>
              </a:xfrm>
              <a:prstGeom prst="line">
                <a:avLst/>
              </a:prstGeom>
              <a:solidFill>
                <a:srgbClr val="31A8FF"/>
              </a:solidFill>
              <a:ln w="12700" cap="flat">
                <a:noFill/>
                <a:miter lim="400000"/>
              </a:ln>
              <a:effectLst/>
            </p:spPr>
            <p:txBody>
              <a:bodyPr wrap="square" lIns="45718" tIns="45718" rIns="45718" bIns="45718" numCol="1" anchor="t">
                <a:noAutofit/>
              </a:bodyPr>
              <a:lstStyle/>
              <a:p>
                <a:pPr/>
              </a:p>
            </p:txBody>
          </p:sp>
          <p:sp>
            <p:nvSpPr>
              <p:cNvPr id="336" name="Synonyms/Near Synonyms…"/>
              <p:cNvSpPr txBox="1"/>
              <p:nvPr/>
            </p:nvSpPr>
            <p:spPr>
              <a:xfrm>
                <a:off x="-1" y="80963"/>
                <a:ext cx="5395512" cy="11080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4" tIns="71434" rIns="71434" bIns="71434" numCol="1" anchor="ctr">
                <a:spAutoFit/>
              </a:bodyPr>
              <a:lstStyle/>
              <a:p>
                <a:pPr defTabSz="821529">
                  <a:defRPr b="1" sz="3200">
                    <a:latin typeface="+mn-lt"/>
                    <a:ea typeface="+mn-ea"/>
                    <a:cs typeface="+mn-cs"/>
                    <a:sym typeface="Helvetica"/>
                  </a:defRPr>
                </a:pPr>
                <a:r>
                  <a:t>Synonyms/Near Synonyms</a:t>
                </a:r>
              </a:p>
              <a:p>
                <a:pPr defTabSz="821529">
                  <a:defRPr b="1" sz="3200">
                    <a:latin typeface="+mn-lt"/>
                    <a:ea typeface="+mn-ea"/>
                    <a:cs typeface="+mn-cs"/>
                    <a:sym typeface="Helvetica"/>
                  </a:defRPr>
                </a:pPr>
                <a:r>
                  <a:t>Antonyms/Near Antonyms</a:t>
                </a:r>
              </a:p>
            </p:txBody>
          </p:sp>
        </p:grpSp>
        <p:grpSp>
          <p:nvGrpSpPr>
            <p:cNvPr id="340" name="Connotation"/>
            <p:cNvGrpSpPr/>
            <p:nvPr/>
          </p:nvGrpSpPr>
          <p:grpSpPr>
            <a:xfrm>
              <a:off x="-3" y="2638756"/>
              <a:ext cx="2548132" cy="1270006"/>
              <a:chOff x="-1" y="0"/>
              <a:chExt cx="2548130" cy="1270004"/>
            </a:xfrm>
          </p:grpSpPr>
          <p:sp>
            <p:nvSpPr>
              <p:cNvPr id="338" name="Line"/>
              <p:cNvSpPr/>
              <p:nvPr/>
            </p:nvSpPr>
            <p:spPr>
              <a:xfrm>
                <a:off x="639066" y="0"/>
                <a:ext cx="1270006" cy="1270005"/>
              </a:xfrm>
              <a:prstGeom prst="line">
                <a:avLst/>
              </a:prstGeom>
              <a:solidFill>
                <a:srgbClr val="3290FF"/>
              </a:solidFill>
              <a:ln w="12700" cap="flat">
                <a:noFill/>
                <a:miter lim="400000"/>
              </a:ln>
              <a:effectLst/>
            </p:spPr>
            <p:txBody>
              <a:bodyPr wrap="square" lIns="45718" tIns="45718" rIns="45718" bIns="45718" numCol="1" anchor="t">
                <a:noAutofit/>
              </a:bodyPr>
              <a:lstStyle/>
              <a:p>
                <a:pPr/>
              </a:p>
            </p:txBody>
          </p:sp>
          <p:sp>
            <p:nvSpPr>
              <p:cNvPr id="339" name="Connotation"/>
              <p:cNvSpPr txBox="1"/>
              <p:nvPr/>
            </p:nvSpPr>
            <p:spPr>
              <a:xfrm>
                <a:off x="-2" y="322263"/>
                <a:ext cx="2548132" cy="6254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4" tIns="71434" rIns="71434" bIns="71434" numCol="1" anchor="ctr">
                <a:spAutoFit/>
              </a:bodyPr>
              <a:lstStyle>
                <a:lvl1pPr defTabSz="821529">
                  <a:defRPr b="1" sz="3200">
                    <a:latin typeface="+mn-lt"/>
                    <a:ea typeface="+mn-ea"/>
                    <a:cs typeface="+mn-cs"/>
                    <a:sym typeface="Helvetica"/>
                  </a:defRPr>
                </a:lvl1pPr>
              </a:lstStyle>
              <a:p>
                <a:pPr/>
                <a:r>
                  <a:t>Connotation</a:t>
                </a:r>
              </a:p>
            </p:txBody>
          </p:sp>
        </p:grpSp>
        <p:grpSp>
          <p:nvGrpSpPr>
            <p:cNvPr id="343" name="Collocation"/>
            <p:cNvGrpSpPr/>
            <p:nvPr/>
          </p:nvGrpSpPr>
          <p:grpSpPr>
            <a:xfrm>
              <a:off x="8573229" y="5200871"/>
              <a:ext cx="2368150" cy="1270006"/>
              <a:chOff x="-1" y="0"/>
              <a:chExt cx="2368148" cy="1270004"/>
            </a:xfrm>
          </p:grpSpPr>
          <p:sp>
            <p:nvSpPr>
              <p:cNvPr id="341" name="Line"/>
              <p:cNvSpPr/>
              <p:nvPr/>
            </p:nvSpPr>
            <p:spPr>
              <a:xfrm>
                <a:off x="549075" y="0"/>
                <a:ext cx="1270004" cy="1270005"/>
              </a:xfrm>
              <a:prstGeom prst="line">
                <a:avLst/>
              </a:prstGeom>
              <a:solidFill>
                <a:srgbClr val="31A8FF"/>
              </a:solidFill>
              <a:ln w="12700" cap="flat">
                <a:noFill/>
                <a:miter lim="400000"/>
              </a:ln>
              <a:effectLst/>
            </p:spPr>
            <p:txBody>
              <a:bodyPr wrap="square" lIns="45718" tIns="45718" rIns="45718" bIns="45718" numCol="1" anchor="t">
                <a:noAutofit/>
              </a:bodyPr>
              <a:lstStyle/>
              <a:p>
                <a:pPr/>
              </a:p>
            </p:txBody>
          </p:sp>
          <p:sp>
            <p:nvSpPr>
              <p:cNvPr id="342" name="Collocation"/>
              <p:cNvSpPr txBox="1"/>
              <p:nvPr/>
            </p:nvSpPr>
            <p:spPr>
              <a:xfrm>
                <a:off x="-2" y="322263"/>
                <a:ext cx="2368150" cy="6254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4" tIns="71434" rIns="71434" bIns="71434" numCol="1" anchor="ctr">
                <a:spAutoFit/>
              </a:bodyPr>
              <a:lstStyle>
                <a:lvl1pPr defTabSz="821529">
                  <a:defRPr b="1" sz="3200">
                    <a:latin typeface="+mn-lt"/>
                    <a:ea typeface="+mn-ea"/>
                    <a:cs typeface="+mn-cs"/>
                    <a:sym typeface="Helvetica"/>
                  </a:defRPr>
                </a:lvl1pPr>
              </a:lstStyle>
              <a:p>
                <a:pPr/>
                <a:r>
                  <a:t>Collocation</a:t>
                </a:r>
              </a:p>
            </p:txBody>
          </p:sp>
        </p:grpSp>
        <p:grpSp>
          <p:nvGrpSpPr>
            <p:cNvPr id="346" name="Context"/>
            <p:cNvGrpSpPr/>
            <p:nvPr/>
          </p:nvGrpSpPr>
          <p:grpSpPr>
            <a:xfrm>
              <a:off x="11307" y="5397324"/>
              <a:ext cx="1668260" cy="1270006"/>
              <a:chOff x="-1" y="0"/>
              <a:chExt cx="1668259" cy="1270004"/>
            </a:xfrm>
          </p:grpSpPr>
          <p:sp>
            <p:nvSpPr>
              <p:cNvPr id="344" name="Line"/>
              <p:cNvSpPr/>
              <p:nvPr/>
            </p:nvSpPr>
            <p:spPr>
              <a:xfrm>
                <a:off x="199130" y="0"/>
                <a:ext cx="1270006" cy="1270005"/>
              </a:xfrm>
              <a:prstGeom prst="line">
                <a:avLst/>
              </a:prstGeom>
              <a:solidFill>
                <a:srgbClr val="41A7FF"/>
              </a:solidFill>
              <a:ln w="12700" cap="flat">
                <a:noFill/>
                <a:miter lim="400000"/>
              </a:ln>
              <a:effectLst/>
            </p:spPr>
            <p:txBody>
              <a:bodyPr wrap="square" lIns="45718" tIns="45718" rIns="45718" bIns="45718" numCol="1" anchor="t">
                <a:noAutofit/>
              </a:bodyPr>
              <a:lstStyle/>
              <a:p>
                <a:pPr/>
              </a:p>
            </p:txBody>
          </p:sp>
          <p:sp>
            <p:nvSpPr>
              <p:cNvPr id="345" name="Context"/>
              <p:cNvSpPr txBox="1"/>
              <p:nvPr/>
            </p:nvSpPr>
            <p:spPr>
              <a:xfrm>
                <a:off x="-2" y="322263"/>
                <a:ext cx="1668260" cy="6254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4" tIns="71434" rIns="71434" bIns="71434" numCol="1" anchor="ctr">
                <a:spAutoFit/>
              </a:bodyPr>
              <a:lstStyle>
                <a:lvl1pPr defTabSz="821529">
                  <a:defRPr b="1" sz="3200">
                    <a:solidFill>
                      <a:srgbClr val="03090E"/>
                    </a:solidFill>
                    <a:latin typeface="+mn-lt"/>
                    <a:ea typeface="+mn-ea"/>
                    <a:cs typeface="+mn-cs"/>
                    <a:sym typeface="Helvetica"/>
                  </a:defRPr>
                </a:lvl1pPr>
              </a:lstStyle>
              <a:p>
                <a:pPr/>
                <a:r>
                  <a:t>Context</a:t>
                </a:r>
              </a:p>
            </p:txBody>
          </p:sp>
        </p:grpSp>
        <p:pic>
          <p:nvPicPr>
            <p:cNvPr id="347" name="Line" descr="Line"/>
            <p:cNvPicPr>
              <a:picLocks noChangeAspect="1"/>
            </p:cNvPicPr>
            <p:nvPr/>
          </p:nvPicPr>
          <p:blipFill>
            <a:blip r:embed="rId3">
              <a:extLst/>
            </a:blip>
            <a:stretch>
              <a:fillRect/>
            </a:stretch>
          </p:blipFill>
          <p:spPr>
            <a:xfrm rot="20020970">
              <a:off x="4500652" y="2178878"/>
              <a:ext cx="2479294" cy="142906"/>
            </a:xfrm>
            <a:prstGeom prst="rect">
              <a:avLst/>
            </a:prstGeom>
            <a:ln w="12700" cap="flat">
              <a:noFill/>
              <a:miter lim="400000"/>
            </a:ln>
            <a:effectLst/>
          </p:spPr>
        </p:pic>
        <p:pic>
          <p:nvPicPr>
            <p:cNvPr id="348" name="Line" descr="Line"/>
            <p:cNvPicPr>
              <a:picLocks noChangeAspect="1"/>
            </p:cNvPicPr>
            <p:nvPr/>
          </p:nvPicPr>
          <p:blipFill>
            <a:blip r:embed="rId4">
              <a:extLst/>
            </a:blip>
            <a:stretch>
              <a:fillRect/>
            </a:stretch>
          </p:blipFill>
          <p:spPr>
            <a:xfrm rot="2036563">
              <a:off x="4143592" y="4107678"/>
              <a:ext cx="4263268" cy="142906"/>
            </a:xfrm>
            <a:prstGeom prst="rect">
              <a:avLst/>
            </a:prstGeom>
            <a:ln w="12700" cap="flat">
              <a:noFill/>
              <a:miter lim="400000"/>
            </a:ln>
            <a:effectLst/>
          </p:spPr>
        </p:pic>
        <p:pic>
          <p:nvPicPr>
            <p:cNvPr id="349" name="Line" descr="Line"/>
            <p:cNvPicPr>
              <a:picLocks noChangeAspect="1"/>
            </p:cNvPicPr>
            <p:nvPr/>
          </p:nvPicPr>
          <p:blipFill>
            <a:blip r:embed="rId5">
              <a:extLst/>
            </a:blip>
            <a:stretch>
              <a:fillRect/>
            </a:stretch>
          </p:blipFill>
          <p:spPr>
            <a:xfrm rot="18900000">
              <a:off x="909601" y="4286272"/>
              <a:ext cx="3173745" cy="142906"/>
            </a:xfrm>
            <a:prstGeom prst="rect">
              <a:avLst/>
            </a:prstGeom>
            <a:ln w="12700" cap="flat">
              <a:noFill/>
              <a:miter lim="400000"/>
            </a:ln>
            <a:effectLst/>
          </p:spPr>
        </p:pic>
        <p:pic>
          <p:nvPicPr>
            <p:cNvPr id="350" name="Line" descr="Line"/>
            <p:cNvPicPr>
              <a:picLocks noChangeAspect="1"/>
            </p:cNvPicPr>
            <p:nvPr/>
          </p:nvPicPr>
          <p:blipFill>
            <a:blip r:embed="rId6">
              <a:extLst/>
            </a:blip>
            <a:stretch>
              <a:fillRect/>
            </a:stretch>
          </p:blipFill>
          <p:spPr>
            <a:xfrm rot="16426710">
              <a:off x="2205672" y="4883866"/>
              <a:ext cx="3480970" cy="142906"/>
            </a:xfrm>
            <a:prstGeom prst="rect">
              <a:avLst/>
            </a:prstGeom>
            <a:ln w="12700" cap="flat">
              <a:noFill/>
              <a:miter lim="400000"/>
            </a:ln>
            <a:effectLst/>
          </p:spPr>
        </p:pic>
        <p:grpSp>
          <p:nvGrpSpPr>
            <p:cNvPr id="353" name="Visuals"/>
            <p:cNvGrpSpPr/>
            <p:nvPr/>
          </p:nvGrpSpPr>
          <p:grpSpPr>
            <a:xfrm>
              <a:off x="8024947" y="3321860"/>
              <a:ext cx="1571621" cy="1270006"/>
              <a:chOff x="0" y="0"/>
              <a:chExt cx="1571619" cy="1270005"/>
            </a:xfrm>
          </p:grpSpPr>
          <p:sp>
            <p:nvSpPr>
              <p:cNvPr id="351" name="Line"/>
              <p:cNvSpPr/>
              <p:nvPr/>
            </p:nvSpPr>
            <p:spPr>
              <a:xfrm>
                <a:off x="150811" y="-1"/>
                <a:ext cx="1270006" cy="1270007"/>
              </a:xfrm>
              <a:prstGeom prst="line">
                <a:avLst/>
              </a:prstGeom>
              <a:solidFill>
                <a:srgbClr val="33BCFF"/>
              </a:solidFill>
              <a:ln w="12700" cap="flat">
                <a:noFill/>
                <a:miter lim="400000"/>
              </a:ln>
              <a:effectLst/>
            </p:spPr>
            <p:txBody>
              <a:bodyPr wrap="square" lIns="45718" tIns="45718" rIns="45718" bIns="45718" numCol="1" anchor="t">
                <a:noAutofit/>
              </a:bodyPr>
              <a:lstStyle/>
              <a:p>
                <a:pPr/>
              </a:p>
            </p:txBody>
          </p:sp>
          <p:sp>
            <p:nvSpPr>
              <p:cNvPr id="352" name="Visuals"/>
              <p:cNvSpPr txBox="1"/>
              <p:nvPr/>
            </p:nvSpPr>
            <p:spPr>
              <a:xfrm>
                <a:off x="-2" y="322263"/>
                <a:ext cx="1571621" cy="6254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4" tIns="71434" rIns="71434" bIns="71434" numCol="1" anchor="ctr">
                <a:spAutoFit/>
              </a:bodyPr>
              <a:lstStyle>
                <a:lvl1pPr defTabSz="821529">
                  <a:defRPr b="1" sz="3200">
                    <a:latin typeface="+mn-lt"/>
                    <a:ea typeface="+mn-ea"/>
                    <a:cs typeface="+mn-cs"/>
                    <a:sym typeface="Helvetica"/>
                  </a:defRPr>
                </a:lvl1pPr>
              </a:lstStyle>
              <a:p>
                <a:pPr/>
                <a:r>
                  <a:t>Visuals</a:t>
                </a:r>
              </a:p>
            </p:txBody>
          </p:sp>
        </p:grpSp>
        <p:grpSp>
          <p:nvGrpSpPr>
            <p:cNvPr id="356" name="Personal connections…"/>
            <p:cNvGrpSpPr/>
            <p:nvPr/>
          </p:nvGrpSpPr>
          <p:grpSpPr>
            <a:xfrm>
              <a:off x="7710820" y="7036621"/>
              <a:ext cx="4378718" cy="1270006"/>
              <a:chOff x="0" y="0"/>
              <a:chExt cx="4378716" cy="1270004"/>
            </a:xfrm>
          </p:grpSpPr>
          <p:sp>
            <p:nvSpPr>
              <p:cNvPr id="354" name="Line"/>
              <p:cNvSpPr/>
              <p:nvPr/>
            </p:nvSpPr>
            <p:spPr>
              <a:xfrm>
                <a:off x="1554359" y="0"/>
                <a:ext cx="1270005" cy="1270005"/>
              </a:xfrm>
              <a:prstGeom prst="line">
                <a:avLst/>
              </a:prstGeom>
              <a:solidFill>
                <a:srgbClr val="33BCFF"/>
              </a:solidFill>
              <a:ln w="12700" cap="flat">
                <a:noFill/>
                <a:miter lim="400000"/>
              </a:ln>
              <a:effectLst/>
            </p:spPr>
            <p:txBody>
              <a:bodyPr wrap="square" lIns="45718" tIns="45718" rIns="45718" bIns="45718" numCol="1" anchor="t">
                <a:noAutofit/>
              </a:bodyPr>
              <a:lstStyle/>
              <a:p>
                <a:pPr/>
              </a:p>
            </p:txBody>
          </p:sp>
          <p:sp>
            <p:nvSpPr>
              <p:cNvPr id="355" name="Personal connections…"/>
              <p:cNvSpPr txBox="1"/>
              <p:nvPr/>
            </p:nvSpPr>
            <p:spPr>
              <a:xfrm>
                <a:off x="0" y="80963"/>
                <a:ext cx="4378717" cy="11080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4" tIns="71434" rIns="71434" bIns="71434" numCol="1" anchor="ctr">
                <a:spAutoFit/>
              </a:bodyPr>
              <a:lstStyle/>
              <a:p>
                <a:pPr defTabSz="821529">
                  <a:defRPr b="1" sz="3200">
                    <a:latin typeface="+mn-lt"/>
                    <a:ea typeface="+mn-ea"/>
                    <a:cs typeface="+mn-cs"/>
                    <a:sym typeface="Helvetica"/>
                  </a:defRPr>
                </a:pPr>
                <a:r>
                  <a:t>Personal connections</a:t>
                </a:r>
              </a:p>
              <a:p>
                <a:pPr defTabSz="821529">
                  <a:defRPr b="1" sz="3200">
                    <a:latin typeface="+mn-lt"/>
                    <a:ea typeface="+mn-ea"/>
                    <a:cs typeface="+mn-cs"/>
                    <a:sym typeface="Helvetica"/>
                  </a:defRPr>
                </a:pPr>
                <a:r>
                  <a:t>and associations</a:t>
                </a:r>
              </a:p>
            </p:txBody>
          </p:sp>
        </p:grpSp>
        <p:pic>
          <p:nvPicPr>
            <p:cNvPr id="357" name="Line" descr="Line"/>
            <p:cNvPicPr>
              <a:picLocks noChangeAspect="1"/>
            </p:cNvPicPr>
            <p:nvPr/>
          </p:nvPicPr>
          <p:blipFill>
            <a:blip r:embed="rId7">
              <a:extLst/>
            </a:blip>
            <a:stretch>
              <a:fillRect/>
            </a:stretch>
          </p:blipFill>
          <p:spPr>
            <a:xfrm rot="2700000">
              <a:off x="3336738" y="4681071"/>
              <a:ext cx="4513192" cy="142906"/>
            </a:xfrm>
            <a:prstGeom prst="rect">
              <a:avLst/>
            </a:prstGeom>
            <a:ln w="12700" cap="flat">
              <a:noFill/>
              <a:miter lim="400000"/>
            </a:ln>
            <a:effectLst/>
          </p:spPr>
        </p:pic>
        <p:pic>
          <p:nvPicPr>
            <p:cNvPr id="358" name="Line" descr="Line"/>
            <p:cNvPicPr>
              <a:picLocks noChangeAspect="1"/>
            </p:cNvPicPr>
            <p:nvPr/>
          </p:nvPicPr>
          <p:blipFill>
            <a:blip r:embed="rId8">
              <a:extLst/>
            </a:blip>
            <a:stretch>
              <a:fillRect/>
            </a:stretch>
          </p:blipFill>
          <p:spPr>
            <a:xfrm rot="640805">
              <a:off x="4597520" y="2966270"/>
              <a:ext cx="2937463" cy="142906"/>
            </a:xfrm>
            <a:prstGeom prst="rect">
              <a:avLst/>
            </a:prstGeom>
            <a:ln w="12700" cap="flat">
              <a:noFill/>
              <a:miter lim="400000"/>
            </a:ln>
            <a:effectLst/>
          </p:spPr>
        </p:pic>
        <p:grpSp>
          <p:nvGrpSpPr>
            <p:cNvPr id="361" name="Etymology"/>
            <p:cNvGrpSpPr/>
            <p:nvPr/>
          </p:nvGrpSpPr>
          <p:grpSpPr>
            <a:xfrm>
              <a:off x="3339615" y="-2"/>
              <a:ext cx="2233013" cy="1270008"/>
              <a:chOff x="0" y="0"/>
              <a:chExt cx="2233012" cy="1270006"/>
            </a:xfrm>
          </p:grpSpPr>
          <p:sp>
            <p:nvSpPr>
              <p:cNvPr id="359" name="Line"/>
              <p:cNvSpPr/>
              <p:nvPr/>
            </p:nvSpPr>
            <p:spPr>
              <a:xfrm>
                <a:off x="481507" y="-1"/>
                <a:ext cx="1270005" cy="1270007"/>
              </a:xfrm>
              <a:prstGeom prst="line">
                <a:avLst/>
              </a:prstGeom>
              <a:solidFill>
                <a:srgbClr val="33BCFF"/>
              </a:solidFill>
              <a:ln w="12700" cap="flat">
                <a:noFill/>
                <a:miter lim="400000"/>
              </a:ln>
              <a:effectLst/>
            </p:spPr>
            <p:txBody>
              <a:bodyPr wrap="square" lIns="45718" tIns="45718" rIns="45718" bIns="45718" numCol="1" anchor="t">
                <a:noAutofit/>
              </a:bodyPr>
              <a:lstStyle/>
              <a:p>
                <a:pPr/>
              </a:p>
            </p:txBody>
          </p:sp>
          <p:sp>
            <p:nvSpPr>
              <p:cNvPr id="360" name="Etymology"/>
              <p:cNvSpPr txBox="1"/>
              <p:nvPr/>
            </p:nvSpPr>
            <p:spPr>
              <a:xfrm>
                <a:off x="0" y="322263"/>
                <a:ext cx="2233013" cy="6254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4" tIns="71434" rIns="71434" bIns="71434" numCol="1" anchor="ctr">
                <a:spAutoFit/>
              </a:bodyPr>
              <a:lstStyle>
                <a:lvl1pPr defTabSz="821529">
                  <a:defRPr b="1" sz="3200">
                    <a:latin typeface="+mn-lt"/>
                    <a:ea typeface="+mn-ea"/>
                    <a:cs typeface="+mn-cs"/>
                    <a:sym typeface="Helvetica"/>
                  </a:defRPr>
                </a:lvl1pPr>
              </a:lstStyle>
              <a:p>
                <a:pPr/>
                <a:r>
                  <a:t>Etymology</a:t>
                </a:r>
              </a:p>
            </p:txBody>
          </p:sp>
        </p:grpSp>
        <p:pic>
          <p:nvPicPr>
            <p:cNvPr id="362" name="Line" descr="Line"/>
            <p:cNvPicPr>
              <a:picLocks noChangeAspect="1"/>
            </p:cNvPicPr>
            <p:nvPr/>
          </p:nvPicPr>
          <p:blipFill>
            <a:blip r:embed="rId9">
              <a:extLst/>
            </a:blip>
            <a:stretch>
              <a:fillRect/>
            </a:stretch>
          </p:blipFill>
          <p:spPr>
            <a:xfrm rot="5400000">
              <a:off x="2667606" y="1414673"/>
              <a:ext cx="2307066" cy="142906"/>
            </a:xfrm>
            <a:prstGeom prst="rect">
              <a:avLst/>
            </a:prstGeom>
            <a:ln w="12700" cap="flat">
              <a:noFill/>
              <a:miter lim="400000"/>
            </a:ln>
            <a:effectLst/>
          </p:spPr>
        </p:pic>
        <p:pic>
          <p:nvPicPr>
            <p:cNvPr id="363" name="Line" descr="Line"/>
            <p:cNvPicPr>
              <a:picLocks noChangeAspect="1"/>
            </p:cNvPicPr>
            <p:nvPr/>
          </p:nvPicPr>
          <p:blipFill>
            <a:blip r:embed="rId10">
              <a:extLst/>
            </a:blip>
            <a:stretch>
              <a:fillRect/>
            </a:stretch>
          </p:blipFill>
          <p:spPr>
            <a:xfrm rot="7615706">
              <a:off x="723128" y="1952810"/>
              <a:ext cx="3855985" cy="142906"/>
            </a:xfrm>
            <a:prstGeom prst="rect">
              <a:avLst/>
            </a:prstGeom>
            <a:ln w="12700" cap="flat">
              <a:noFill/>
              <a:miter lim="400000"/>
            </a:ln>
            <a:effectLst/>
          </p:spPr>
        </p:pic>
        <p:grpSp>
          <p:nvGrpSpPr>
            <p:cNvPr id="366" name="Prefix, Root,…"/>
            <p:cNvGrpSpPr/>
            <p:nvPr/>
          </p:nvGrpSpPr>
          <p:grpSpPr>
            <a:xfrm>
              <a:off x="571011" y="4018378"/>
              <a:ext cx="2549125" cy="1270006"/>
              <a:chOff x="-1" y="0"/>
              <a:chExt cx="2549123" cy="1270005"/>
            </a:xfrm>
          </p:grpSpPr>
          <p:sp>
            <p:nvSpPr>
              <p:cNvPr id="364" name="Line"/>
              <p:cNvSpPr/>
              <p:nvPr/>
            </p:nvSpPr>
            <p:spPr>
              <a:xfrm>
                <a:off x="639562" y="-1"/>
                <a:ext cx="1270005" cy="1270007"/>
              </a:xfrm>
              <a:prstGeom prst="line">
                <a:avLst/>
              </a:prstGeom>
              <a:solidFill>
                <a:srgbClr val="33BCFF"/>
              </a:solidFill>
              <a:ln w="12700" cap="flat">
                <a:noFill/>
                <a:miter lim="400000"/>
              </a:ln>
              <a:effectLst/>
            </p:spPr>
            <p:txBody>
              <a:bodyPr wrap="square" lIns="45718" tIns="45718" rIns="45718" bIns="45718" numCol="1" anchor="t">
                <a:noAutofit/>
              </a:bodyPr>
              <a:lstStyle/>
              <a:p>
                <a:pPr/>
              </a:p>
            </p:txBody>
          </p:sp>
          <p:sp>
            <p:nvSpPr>
              <p:cNvPr id="365" name="Prefix, Root,…"/>
              <p:cNvSpPr txBox="1"/>
              <p:nvPr/>
            </p:nvSpPr>
            <p:spPr>
              <a:xfrm>
                <a:off x="-2" y="80963"/>
                <a:ext cx="2549124" cy="11080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71434" tIns="71434" rIns="71434" bIns="71434" numCol="1" anchor="ctr">
                <a:spAutoFit/>
              </a:bodyPr>
              <a:lstStyle/>
              <a:p>
                <a:pPr defTabSz="821529">
                  <a:defRPr b="1" sz="3200">
                    <a:latin typeface="+mn-lt"/>
                    <a:ea typeface="+mn-ea"/>
                    <a:cs typeface="+mn-cs"/>
                    <a:sym typeface="Helvetica"/>
                  </a:defRPr>
                </a:pPr>
                <a:r>
                  <a:t>Prefix, Root,</a:t>
                </a:r>
              </a:p>
              <a:p>
                <a:pPr defTabSz="821529">
                  <a:defRPr b="1" sz="3200">
                    <a:latin typeface="+mn-lt"/>
                    <a:ea typeface="+mn-ea"/>
                    <a:cs typeface="+mn-cs"/>
                    <a:sym typeface="Helvetica"/>
                  </a:defRPr>
                </a:pPr>
                <a:r>
                  <a:t>Suffix</a:t>
                </a:r>
              </a:p>
            </p:txBody>
          </p:sp>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7"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 name="Draw an Amoeba"/>
          <p:cNvSpPr txBox="1"/>
          <p:nvPr/>
        </p:nvSpPr>
        <p:spPr>
          <a:xfrm>
            <a:off x="10418766" y="955752"/>
            <a:ext cx="3437926" cy="625471"/>
          </a:xfrm>
          <a:prstGeom prst="rect">
            <a:avLst/>
          </a:prstGeom>
          <a:ln w="12700">
            <a:miter lim="400000"/>
          </a:ln>
          <a:extLst>
            <a:ext uri="{C572A759-6A51-4108-AA02-DFA0A04FC94B}">
              <ma14:wrappingTextBoxFlag xmlns:ma14="http://schemas.microsoft.com/office/mac/drawingml/2011/main" val="1"/>
            </a:ext>
          </a:extLst>
        </p:spPr>
        <p:txBody>
          <a:bodyPr wrap="none" lIns="71434" tIns="71434" rIns="71434" bIns="71434" anchor="ctr">
            <a:spAutoFit/>
          </a:bodyPr>
          <a:lstStyle>
            <a:lvl1pPr defTabSz="821529">
              <a:defRPr b="1" sz="3200">
                <a:latin typeface="+mn-lt"/>
                <a:ea typeface="+mn-ea"/>
                <a:cs typeface="+mn-cs"/>
                <a:sym typeface="Helvetica"/>
              </a:defRPr>
            </a:lvl1pPr>
          </a:lstStyle>
          <a:p>
            <a:pPr/>
            <a:r>
              <a:t>Draw an Amoeba</a:t>
            </a:r>
          </a:p>
        </p:txBody>
      </p:sp>
      <p:pic>
        <p:nvPicPr>
          <p:cNvPr id="370" name="Image" descr="Image"/>
          <p:cNvPicPr>
            <a:picLocks noChangeAspect="1"/>
          </p:cNvPicPr>
          <p:nvPr/>
        </p:nvPicPr>
        <p:blipFill>
          <a:blip r:embed="rId2">
            <a:extLst/>
          </a:blip>
          <a:stretch>
            <a:fillRect/>
          </a:stretch>
        </p:blipFill>
        <p:spPr>
          <a:xfrm>
            <a:off x="7836299" y="2538677"/>
            <a:ext cx="7054179" cy="4903836"/>
          </a:xfrm>
          <a:prstGeom prst="rect">
            <a:avLst/>
          </a:prstGeom>
          <a:ln w="12700">
            <a:miter lim="400000"/>
          </a:ln>
        </p:spPr>
      </p:pic>
      <p:sp>
        <p:nvSpPr>
          <p:cNvPr id="371" name="How would you…"/>
          <p:cNvSpPr txBox="1"/>
          <p:nvPr/>
        </p:nvSpPr>
        <p:spPr>
          <a:xfrm>
            <a:off x="15737447" y="4561269"/>
            <a:ext cx="3837182" cy="1590671"/>
          </a:xfrm>
          <a:prstGeom prst="rect">
            <a:avLst/>
          </a:prstGeom>
          <a:ln w="12700">
            <a:miter lim="400000"/>
          </a:ln>
          <a:extLst>
            <a:ext uri="{C572A759-6A51-4108-AA02-DFA0A04FC94B}">
              <ma14:wrappingTextBoxFlag xmlns:ma14="http://schemas.microsoft.com/office/mac/drawingml/2011/main" val="1"/>
            </a:ext>
          </a:extLst>
        </p:spPr>
        <p:txBody>
          <a:bodyPr wrap="none" lIns="71434" tIns="71434" rIns="71434" bIns="71434" anchor="ctr">
            <a:spAutoFit/>
          </a:bodyPr>
          <a:lstStyle/>
          <a:p>
            <a:pPr algn="l" defTabSz="821529">
              <a:defRPr b="1" sz="3200">
                <a:solidFill>
                  <a:srgbClr val="3F8E94"/>
                </a:solidFill>
                <a:latin typeface="+mn-lt"/>
                <a:ea typeface="+mn-ea"/>
                <a:cs typeface="+mn-cs"/>
                <a:sym typeface="Helvetica"/>
              </a:defRPr>
            </a:pPr>
            <a:r>
              <a:t>How would you </a:t>
            </a:r>
          </a:p>
          <a:p>
            <a:pPr algn="l" defTabSz="821529">
              <a:defRPr b="1" sz="3200">
                <a:solidFill>
                  <a:srgbClr val="3F8E94"/>
                </a:solidFill>
                <a:latin typeface="+mn-lt"/>
                <a:ea typeface="+mn-ea"/>
                <a:cs typeface="+mn-cs"/>
                <a:sym typeface="Helvetica"/>
              </a:defRPr>
            </a:pPr>
            <a:r>
              <a:t>describe the shape</a:t>
            </a:r>
          </a:p>
          <a:p>
            <a:pPr algn="l" defTabSz="821529">
              <a:defRPr b="1" sz="3200">
                <a:solidFill>
                  <a:srgbClr val="3F8E94"/>
                </a:solidFill>
                <a:latin typeface="+mn-lt"/>
                <a:ea typeface="+mn-ea"/>
                <a:cs typeface="+mn-cs"/>
                <a:sym typeface="Helvetica"/>
              </a:defRPr>
            </a:pPr>
            <a:r>
              <a:t>of an amoeba?</a:t>
            </a:r>
          </a:p>
        </p:txBody>
      </p:sp>
      <p:sp>
        <p:nvSpPr>
          <p:cNvPr id="372" name="asymmetrical"/>
          <p:cNvSpPr txBox="1"/>
          <p:nvPr/>
        </p:nvSpPr>
        <p:spPr>
          <a:xfrm>
            <a:off x="9967169" y="9203517"/>
            <a:ext cx="2753713" cy="625471"/>
          </a:xfrm>
          <a:prstGeom prst="rect">
            <a:avLst/>
          </a:prstGeom>
          <a:ln w="12700">
            <a:miter lim="400000"/>
          </a:ln>
          <a:extLst>
            <a:ext uri="{C572A759-6A51-4108-AA02-DFA0A04FC94B}">
              <ma14:wrappingTextBoxFlag xmlns:ma14="http://schemas.microsoft.com/office/mac/drawingml/2011/main" val="1"/>
            </a:ext>
          </a:extLst>
        </p:spPr>
        <p:txBody>
          <a:bodyPr wrap="none" lIns="71434" tIns="71434" rIns="71434" bIns="71434" anchor="ctr">
            <a:spAutoFit/>
          </a:bodyPr>
          <a:lstStyle>
            <a:lvl1pPr algn="l" defTabSz="821529">
              <a:defRPr b="1" sz="3200">
                <a:solidFill>
                  <a:srgbClr val="3F8E94"/>
                </a:solidFill>
                <a:latin typeface="+mn-lt"/>
                <a:ea typeface="+mn-ea"/>
                <a:cs typeface="+mn-cs"/>
                <a:sym typeface="Helvetica"/>
              </a:defRPr>
            </a:lvl1pPr>
          </a:lstStyle>
          <a:p>
            <a:pPr/>
            <a:r>
              <a:t>asymmetrical</a:t>
            </a:r>
          </a:p>
        </p:txBody>
      </p:sp>
      <p:sp>
        <p:nvSpPr>
          <p:cNvPr id="373" name="blobby…"/>
          <p:cNvSpPr txBox="1"/>
          <p:nvPr/>
        </p:nvSpPr>
        <p:spPr>
          <a:xfrm>
            <a:off x="4662373" y="8343426"/>
            <a:ext cx="1826414" cy="1108071"/>
          </a:xfrm>
          <a:prstGeom prst="rect">
            <a:avLst/>
          </a:prstGeom>
          <a:ln w="12700">
            <a:miter lim="400000"/>
          </a:ln>
          <a:extLst>
            <a:ext uri="{C572A759-6A51-4108-AA02-DFA0A04FC94B}">
              <ma14:wrappingTextBoxFlag xmlns:ma14="http://schemas.microsoft.com/office/mac/drawingml/2011/main" val="1"/>
            </a:ext>
          </a:extLst>
        </p:spPr>
        <p:txBody>
          <a:bodyPr wrap="none" lIns="71434" tIns="71434" rIns="71434" bIns="71434" anchor="ctr">
            <a:spAutoFit/>
          </a:bodyPr>
          <a:lstStyle/>
          <a:p>
            <a:pPr algn="l" defTabSz="821529">
              <a:defRPr b="1" sz="3200">
                <a:solidFill>
                  <a:srgbClr val="3F8E94"/>
                </a:solidFill>
                <a:latin typeface="+mn-lt"/>
                <a:ea typeface="+mn-ea"/>
                <a:cs typeface="+mn-cs"/>
                <a:sym typeface="Helvetica"/>
              </a:defRPr>
            </a:pPr>
            <a:r>
              <a:t>blobby</a:t>
            </a:r>
          </a:p>
          <a:p>
            <a:pPr algn="l" defTabSz="821529">
              <a:defRPr b="1" sz="3200">
                <a:solidFill>
                  <a:srgbClr val="3F8E94"/>
                </a:solidFill>
                <a:latin typeface="+mn-lt"/>
                <a:ea typeface="+mn-ea"/>
                <a:cs typeface="+mn-cs"/>
                <a:sym typeface="Helvetica"/>
              </a:defRPr>
            </a:pPr>
            <a:r>
              <a:t>blob-like</a:t>
            </a:r>
          </a:p>
        </p:txBody>
      </p:sp>
      <p:sp>
        <p:nvSpPr>
          <p:cNvPr id="374" name="shapeless"/>
          <p:cNvSpPr txBox="1"/>
          <p:nvPr/>
        </p:nvSpPr>
        <p:spPr>
          <a:xfrm>
            <a:off x="4662370" y="9685859"/>
            <a:ext cx="2121094" cy="625471"/>
          </a:xfrm>
          <a:prstGeom prst="rect">
            <a:avLst/>
          </a:prstGeom>
          <a:ln w="12700">
            <a:miter lim="400000"/>
          </a:ln>
          <a:extLst>
            <a:ext uri="{C572A759-6A51-4108-AA02-DFA0A04FC94B}">
              <ma14:wrappingTextBoxFlag xmlns:ma14="http://schemas.microsoft.com/office/mac/drawingml/2011/main" val="1"/>
            </a:ext>
          </a:extLst>
        </p:spPr>
        <p:txBody>
          <a:bodyPr wrap="none" lIns="71434" tIns="71434" rIns="71434" bIns="71434" anchor="ctr">
            <a:spAutoFit/>
          </a:bodyPr>
          <a:lstStyle>
            <a:lvl1pPr algn="l" defTabSz="821529">
              <a:defRPr b="1" sz="3200">
                <a:solidFill>
                  <a:srgbClr val="3F8E94"/>
                </a:solidFill>
                <a:latin typeface="+mn-lt"/>
                <a:ea typeface="+mn-ea"/>
                <a:cs typeface="+mn-cs"/>
                <a:sym typeface="Helvetica"/>
              </a:defRPr>
            </a:lvl1pPr>
          </a:lstStyle>
          <a:p>
            <a:pPr/>
            <a:r>
              <a:t>shapeless</a:t>
            </a:r>
          </a:p>
        </p:txBody>
      </p:sp>
      <p:sp>
        <p:nvSpPr>
          <p:cNvPr id="375" name="amorphous"/>
          <p:cNvSpPr txBox="1"/>
          <p:nvPr/>
        </p:nvSpPr>
        <p:spPr>
          <a:xfrm>
            <a:off x="9923819" y="10701142"/>
            <a:ext cx="2368347" cy="625471"/>
          </a:xfrm>
          <a:prstGeom prst="rect">
            <a:avLst/>
          </a:prstGeom>
          <a:ln w="12700">
            <a:miter lim="400000"/>
          </a:ln>
          <a:extLst>
            <a:ext uri="{C572A759-6A51-4108-AA02-DFA0A04FC94B}">
              <ma14:wrappingTextBoxFlag xmlns:ma14="http://schemas.microsoft.com/office/mac/drawingml/2011/main" val="1"/>
            </a:ext>
          </a:extLst>
        </p:spPr>
        <p:txBody>
          <a:bodyPr wrap="none" lIns="71434" tIns="71434" rIns="71434" bIns="71434" anchor="ctr">
            <a:spAutoFit/>
          </a:bodyPr>
          <a:lstStyle>
            <a:lvl1pPr algn="l" defTabSz="821529">
              <a:defRPr b="1" sz="3200">
                <a:solidFill>
                  <a:srgbClr val="3F8E94"/>
                </a:solidFill>
                <a:latin typeface="+mn-lt"/>
                <a:ea typeface="+mn-ea"/>
                <a:cs typeface="+mn-cs"/>
                <a:sym typeface="Helvetica"/>
              </a:defRPr>
            </a:lvl1pPr>
          </a:lstStyle>
          <a:p>
            <a:pPr/>
            <a:r>
              <a:t>amorphous</a:t>
            </a:r>
          </a:p>
        </p:txBody>
      </p:sp>
      <p:sp>
        <p:nvSpPr>
          <p:cNvPr id="376" name="New Words:"/>
          <p:cNvSpPr txBox="1"/>
          <p:nvPr/>
        </p:nvSpPr>
        <p:spPr>
          <a:xfrm>
            <a:off x="9856216" y="8218512"/>
            <a:ext cx="2496538" cy="625471"/>
          </a:xfrm>
          <a:prstGeom prst="rect">
            <a:avLst/>
          </a:prstGeom>
          <a:ln w="12700">
            <a:miter lim="400000"/>
          </a:ln>
          <a:extLst>
            <a:ext uri="{C572A759-6A51-4108-AA02-DFA0A04FC94B}">
              <ma14:wrappingTextBoxFlag xmlns:ma14="http://schemas.microsoft.com/office/mac/drawingml/2011/main" val="1"/>
            </a:ext>
          </a:extLst>
        </p:spPr>
        <p:txBody>
          <a:bodyPr wrap="none" lIns="71434" tIns="71434" rIns="71434" bIns="71434" anchor="ctr">
            <a:spAutoFit/>
          </a:bodyPr>
          <a:lstStyle>
            <a:lvl1pPr algn="l" defTabSz="821529">
              <a:defRPr b="1" sz="3200" u="sng">
                <a:solidFill>
                  <a:srgbClr val="3F8E94"/>
                </a:solidFill>
                <a:latin typeface="+mn-lt"/>
                <a:ea typeface="+mn-ea"/>
                <a:cs typeface="+mn-cs"/>
                <a:sym typeface="Helvetica"/>
              </a:defRPr>
            </a:lvl1pPr>
          </a:lstStyle>
          <a:p>
            <a:pPr/>
            <a:r>
              <a:t>New Words:</a:t>
            </a:r>
          </a:p>
        </p:txBody>
      </p:sp>
      <p:sp>
        <p:nvSpPr>
          <p:cNvPr id="377" name="atypical…"/>
          <p:cNvSpPr txBox="1"/>
          <p:nvPr/>
        </p:nvSpPr>
        <p:spPr>
          <a:xfrm>
            <a:off x="14729987" y="8154847"/>
            <a:ext cx="2256627" cy="2073271"/>
          </a:xfrm>
          <a:prstGeom prst="rect">
            <a:avLst/>
          </a:prstGeom>
          <a:ln w="12700">
            <a:miter lim="400000"/>
          </a:ln>
          <a:extLst>
            <a:ext uri="{C572A759-6A51-4108-AA02-DFA0A04FC94B}">
              <ma14:wrappingTextBoxFlag xmlns:ma14="http://schemas.microsoft.com/office/mac/drawingml/2011/main" val="1"/>
            </a:ext>
          </a:extLst>
        </p:spPr>
        <p:txBody>
          <a:bodyPr wrap="none" lIns="71434" tIns="71434" rIns="71434" bIns="71434" anchor="ctr">
            <a:spAutoFit/>
          </a:bodyPr>
          <a:lstStyle/>
          <a:p>
            <a:pPr algn="l" defTabSz="821529">
              <a:defRPr sz="3200">
                <a:latin typeface="+mn-lt"/>
                <a:ea typeface="+mn-ea"/>
                <a:cs typeface="+mn-cs"/>
                <a:sym typeface="Helvetica"/>
              </a:defRPr>
            </a:pPr>
            <a:r>
              <a:t>atypical</a:t>
            </a:r>
          </a:p>
          <a:p>
            <a:pPr algn="l" defTabSz="821529">
              <a:defRPr sz="3200">
                <a:latin typeface="+mn-lt"/>
                <a:ea typeface="+mn-ea"/>
                <a:cs typeface="+mn-cs"/>
                <a:sym typeface="Helvetica"/>
              </a:defRPr>
            </a:pPr>
            <a:r>
              <a:t>atheist</a:t>
            </a:r>
          </a:p>
          <a:p>
            <a:pPr algn="l" defTabSz="821529">
              <a:defRPr sz="3200">
                <a:latin typeface="+mn-lt"/>
                <a:ea typeface="+mn-ea"/>
                <a:cs typeface="+mn-cs"/>
                <a:sym typeface="Helvetica"/>
              </a:defRPr>
            </a:pPr>
            <a:r>
              <a:t>anarchy</a:t>
            </a:r>
          </a:p>
          <a:p>
            <a:pPr algn="l" defTabSz="821529">
              <a:defRPr sz="3200">
                <a:latin typeface="+mn-lt"/>
                <a:ea typeface="+mn-ea"/>
                <a:cs typeface="+mn-cs"/>
                <a:sym typeface="Helvetica"/>
              </a:defRPr>
            </a:pPr>
            <a:r>
              <a:t>anonymous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372"/>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0" presetID="1" grpId="7" fill="hold">
                                  <p:stCondLst>
                                    <p:cond delay="0"/>
                                  </p:stCondLst>
                                  <p:iterate type="el" backwards="0">
                                    <p:tmAbs val="0"/>
                                  </p:iterate>
                                  <p:childTnLst>
                                    <p:set>
                                      <p:cBhvr>
                                        <p:cTn id="29" fill="hold"/>
                                        <p:tgtEl>
                                          <p:spTgt spid="37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0" presetID="1" grpId="8" fill="hold">
                                  <p:stCondLst>
                                    <p:cond delay="0"/>
                                  </p:stCondLst>
                                  <p:iterate type="el" backwards="0">
                                    <p:tmAbs val="0"/>
                                  </p:iterate>
                                  <p:childTnLst>
                                    <p:set>
                                      <p:cBhvr>
                                        <p:cTn id="33" fill="hold"/>
                                        <p:tgtEl>
                                          <p:spTgt spid="3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73" grpId="3"/>
      <p:bldP build="whole" bldLvl="1" animBg="1" rev="0" advAuto="0" spid="374" grpId="4"/>
      <p:bldP build="whole" bldLvl="1" animBg="1" rev="0" advAuto="0" spid="371" grpId="2"/>
      <p:bldP build="whole" bldLvl="1" animBg="1" rev="0" advAuto="0" spid="370" grpId="1"/>
      <p:bldP build="whole" bldLvl="1" animBg="1" rev="0" advAuto="0" spid="372" grpId="6"/>
      <p:bldP build="whole" bldLvl="1" animBg="1" rev="0" advAuto="0" spid="376" grpId="5"/>
      <p:bldP build="whole" bldLvl="1" animBg="1" rev="0" advAuto="0" spid="375" grpId="7"/>
      <p:bldP build="whole" bldLvl="1" animBg="1" rev="0" advAuto="0" spid="377" grpId="8"/>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79" name="Screen Shot 2024-01-22 at 6.32.31 AM.png" descr="Screen Shot 2024-01-22 at 6.32.31 AM.png"/>
          <p:cNvPicPr>
            <a:picLocks noChangeAspect="1"/>
          </p:cNvPicPr>
          <p:nvPr/>
        </p:nvPicPr>
        <p:blipFill>
          <a:blip r:embed="rId2">
            <a:extLst/>
          </a:blip>
          <a:stretch>
            <a:fillRect/>
          </a:stretch>
        </p:blipFill>
        <p:spPr>
          <a:xfrm>
            <a:off x="4627674" y="1897471"/>
            <a:ext cx="14832210" cy="9921057"/>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1" name="More Numbers:"/>
          <p:cNvSpPr txBox="1"/>
          <p:nvPr>
            <p:ph type="title" idx="4294967295"/>
          </p:nvPr>
        </p:nvSpPr>
        <p:spPr>
          <a:xfrm>
            <a:off x="3984623" y="-4"/>
            <a:ext cx="16459205" cy="2286008"/>
          </a:xfrm>
          <a:prstGeom prst="rect">
            <a:avLst/>
          </a:prstGeom>
        </p:spPr>
        <p:txBody>
          <a:bodyPr lIns="91436" tIns="91436" rIns="91436" bIns="91436"/>
          <a:lstStyle>
            <a:lvl1pPr defTabSz="1828800">
              <a:defRPr sz="8600">
                <a:latin typeface="Arial"/>
                <a:ea typeface="Arial"/>
                <a:cs typeface="Arial"/>
                <a:sym typeface="Arial"/>
              </a:defRPr>
            </a:lvl1pPr>
          </a:lstStyle>
          <a:p>
            <a:pPr/>
            <a:r>
              <a:t>More Numbers: </a:t>
            </a:r>
          </a:p>
        </p:txBody>
      </p:sp>
      <p:sp>
        <p:nvSpPr>
          <p:cNvPr id="382" name="6;30"/>
          <p:cNvSpPr txBox="1"/>
          <p:nvPr/>
        </p:nvSpPr>
        <p:spPr>
          <a:xfrm>
            <a:off x="3406754" y="1673222"/>
            <a:ext cx="1925824" cy="1169789"/>
          </a:xfrm>
          <a:prstGeom prst="rect">
            <a:avLst/>
          </a:prstGeom>
          <a:solidFill>
            <a:srgbClr val="FF6600"/>
          </a:solidFill>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lvl1pPr algn="l" defTabSz="1828800">
              <a:defRPr sz="7000">
                <a:latin typeface="Arial"/>
                <a:ea typeface="Arial"/>
                <a:cs typeface="Arial"/>
                <a:sym typeface="Arial"/>
              </a:defRPr>
            </a:lvl1pPr>
          </a:lstStyle>
          <a:p>
            <a:pPr/>
            <a:r>
              <a:t>6;30</a:t>
            </a:r>
          </a:p>
        </p:txBody>
      </p:sp>
      <p:sp>
        <p:nvSpPr>
          <p:cNvPr id="383" name="Number of exposures to a new word during the initial lesson;…"/>
          <p:cNvSpPr txBox="1"/>
          <p:nvPr/>
        </p:nvSpPr>
        <p:spPr>
          <a:xfrm>
            <a:off x="5422896" y="1673223"/>
            <a:ext cx="15624184" cy="1109377"/>
          </a:xfrm>
          <a:prstGeom prst="rect">
            <a:avLst/>
          </a:prstGeom>
          <a:solidFill>
            <a:srgbClr val="FEB4A0"/>
          </a:solidFill>
          <a:ln w="12700">
            <a:miter lim="400000"/>
          </a:ln>
          <a:extLst>
            <a:ext uri="{C572A759-6A51-4108-AA02-DFA0A04FC94B}">
              <ma14:wrappingTextBoxFlag xmlns:ma14="http://schemas.microsoft.com/office/mac/drawingml/2011/main" val="1"/>
            </a:ext>
          </a:extLst>
        </p:spPr>
        <p:txBody>
          <a:bodyPr lIns="91436" tIns="91436" rIns="91436" bIns="91436">
            <a:spAutoFit/>
          </a:bodyPr>
          <a:lstStyle/>
          <a:p>
            <a:pPr algn="l" defTabSz="1828800">
              <a:defRPr sz="3200">
                <a:latin typeface="Arial"/>
                <a:ea typeface="Arial"/>
                <a:cs typeface="Arial"/>
                <a:sym typeface="Arial"/>
              </a:defRPr>
            </a:pPr>
            <a:r>
              <a:t>Number of exposures to a new word during the initial lesson;</a:t>
            </a:r>
          </a:p>
          <a:p>
            <a:pPr algn="l" defTabSz="1828800">
              <a:defRPr sz="3200">
                <a:latin typeface="Arial"/>
                <a:ea typeface="Arial"/>
                <a:cs typeface="Arial"/>
                <a:sym typeface="Arial"/>
              </a:defRPr>
            </a:pPr>
            <a:r>
              <a:t>Number of  exposures during the ensuing month</a:t>
            </a:r>
          </a:p>
        </p:txBody>
      </p:sp>
      <p:sp>
        <p:nvSpPr>
          <p:cNvPr id="384" name="10-15%"/>
          <p:cNvSpPr txBox="1"/>
          <p:nvPr/>
        </p:nvSpPr>
        <p:spPr>
          <a:xfrm>
            <a:off x="3047985" y="3257544"/>
            <a:ext cx="3259758" cy="1169789"/>
          </a:xfrm>
          <a:prstGeom prst="rect">
            <a:avLst/>
          </a:prstGeom>
          <a:solidFill>
            <a:srgbClr val="F7F721"/>
          </a:solidFill>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lvl1pPr algn="l" defTabSz="1828800">
              <a:defRPr sz="7000">
                <a:latin typeface="Arial"/>
                <a:ea typeface="Arial"/>
                <a:cs typeface="Arial"/>
                <a:sym typeface="Arial"/>
              </a:defRPr>
            </a:lvl1pPr>
          </a:lstStyle>
          <a:p>
            <a:pPr/>
            <a:r>
              <a:t>10-15%</a:t>
            </a:r>
          </a:p>
        </p:txBody>
      </p:sp>
      <p:sp>
        <p:nvSpPr>
          <p:cNvPr id="385" name="Your chances of learning a word after a single exposure in context"/>
          <p:cNvSpPr txBox="1"/>
          <p:nvPr/>
        </p:nvSpPr>
        <p:spPr>
          <a:xfrm>
            <a:off x="6575420" y="3257544"/>
            <a:ext cx="14760585" cy="639477"/>
          </a:xfrm>
          <a:prstGeom prst="rect">
            <a:avLst/>
          </a:prstGeom>
          <a:solidFill>
            <a:srgbClr val="F1FEA0"/>
          </a:solidFill>
          <a:ln w="12700">
            <a:miter lim="400000"/>
          </a:ln>
          <a:extLst>
            <a:ext uri="{C572A759-6A51-4108-AA02-DFA0A04FC94B}">
              <ma14:wrappingTextBoxFlag xmlns:ma14="http://schemas.microsoft.com/office/mac/drawingml/2011/main" val="1"/>
            </a:ext>
          </a:extLst>
        </p:spPr>
        <p:txBody>
          <a:bodyPr lIns="91436" tIns="91436" rIns="91436" bIns="91436">
            <a:spAutoFit/>
          </a:bodyPr>
          <a:lstStyle>
            <a:lvl1pPr algn="l" defTabSz="1828800">
              <a:defRPr sz="3200">
                <a:latin typeface="Arial"/>
                <a:ea typeface="Arial"/>
                <a:cs typeface="Arial"/>
                <a:sym typeface="Arial"/>
              </a:defRPr>
            </a:lvl1pPr>
          </a:lstStyle>
          <a:p>
            <a:pPr/>
            <a:r>
              <a:t>Your chances of learning a word after a single exposure in context</a:t>
            </a:r>
          </a:p>
        </p:txBody>
      </p:sp>
      <p:sp>
        <p:nvSpPr>
          <p:cNvPr id="386" name="2-3"/>
          <p:cNvSpPr txBox="1"/>
          <p:nvPr/>
        </p:nvSpPr>
        <p:spPr>
          <a:xfrm>
            <a:off x="3406768" y="4698998"/>
            <a:ext cx="1480455" cy="1169789"/>
          </a:xfrm>
          <a:prstGeom prst="rect">
            <a:avLst/>
          </a:prstGeom>
          <a:solidFill>
            <a:srgbClr val="492EEA"/>
          </a:solidFill>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lvl1pPr algn="l" defTabSz="1828800">
              <a:defRPr sz="7000">
                <a:solidFill>
                  <a:srgbClr val="FFFFFF"/>
                </a:solidFill>
                <a:latin typeface="Arial"/>
                <a:ea typeface="Arial"/>
                <a:cs typeface="Arial"/>
                <a:sym typeface="Arial"/>
              </a:defRPr>
            </a:lvl1pPr>
          </a:lstStyle>
          <a:p>
            <a:pPr/>
            <a:r>
              <a:t>2-3</a:t>
            </a:r>
          </a:p>
        </p:txBody>
      </p:sp>
      <p:sp>
        <p:nvSpPr>
          <p:cNvPr id="387" name="20"/>
          <p:cNvSpPr txBox="1"/>
          <p:nvPr/>
        </p:nvSpPr>
        <p:spPr>
          <a:xfrm>
            <a:off x="3549648" y="7578721"/>
            <a:ext cx="1184411" cy="1169789"/>
          </a:xfrm>
          <a:prstGeom prst="rect">
            <a:avLst/>
          </a:prstGeom>
          <a:solidFill>
            <a:srgbClr val="2FCAE9"/>
          </a:solidFill>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lvl1pPr algn="l" defTabSz="1828800">
              <a:defRPr sz="7000">
                <a:latin typeface="Arial"/>
                <a:ea typeface="Arial"/>
                <a:cs typeface="Arial"/>
                <a:sym typeface="Arial"/>
              </a:defRPr>
            </a:lvl1pPr>
          </a:lstStyle>
          <a:p>
            <a:pPr/>
            <a:r>
              <a:t>20</a:t>
            </a:r>
          </a:p>
        </p:txBody>
      </p:sp>
      <p:sp>
        <p:nvSpPr>
          <p:cNvPr id="388" name="8-3000"/>
          <p:cNvSpPr txBox="1"/>
          <p:nvPr/>
        </p:nvSpPr>
        <p:spPr>
          <a:xfrm>
            <a:off x="4416419" y="9016996"/>
            <a:ext cx="2963714" cy="1169789"/>
          </a:xfrm>
          <a:prstGeom prst="rect">
            <a:avLst/>
          </a:prstGeom>
          <a:solidFill>
            <a:srgbClr val="EC74D5"/>
          </a:solidFill>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lvl1pPr algn="l" defTabSz="1828800">
              <a:defRPr sz="7000">
                <a:latin typeface="Arial"/>
                <a:ea typeface="Arial"/>
                <a:cs typeface="Arial"/>
                <a:sym typeface="Arial"/>
              </a:defRPr>
            </a:lvl1pPr>
          </a:lstStyle>
          <a:p>
            <a:pPr/>
            <a:r>
              <a:t>8-3000</a:t>
            </a:r>
          </a:p>
        </p:txBody>
      </p:sp>
      <p:sp>
        <p:nvSpPr>
          <p:cNvPr id="389" name="Number of words that schoolchildren need to learn every day…"/>
          <p:cNvSpPr txBox="1"/>
          <p:nvPr/>
        </p:nvSpPr>
        <p:spPr>
          <a:xfrm>
            <a:off x="7585071" y="9016996"/>
            <a:ext cx="11264615" cy="1109377"/>
          </a:xfrm>
          <a:prstGeom prst="rect">
            <a:avLst/>
          </a:prstGeom>
          <a:solidFill>
            <a:srgbClr val="FFE5FE"/>
          </a:solidFill>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p>
            <a:pPr algn="l" defTabSz="1828800">
              <a:defRPr sz="3200">
                <a:latin typeface="Arial"/>
                <a:ea typeface="Arial"/>
                <a:cs typeface="Arial"/>
                <a:sym typeface="Arial"/>
              </a:defRPr>
            </a:pPr>
            <a:r>
              <a:t>Number of words that schoolchildren need to learn every day </a:t>
            </a:r>
          </a:p>
          <a:p>
            <a:pPr algn="l" defTabSz="1828800">
              <a:defRPr sz="3200">
                <a:latin typeface="Arial"/>
                <a:ea typeface="Arial"/>
                <a:cs typeface="Arial"/>
                <a:sym typeface="Arial"/>
              </a:defRPr>
            </a:pPr>
            <a:r>
              <a:t>(3000 words per year)</a:t>
            </a:r>
          </a:p>
        </p:txBody>
      </p:sp>
      <p:sp>
        <p:nvSpPr>
          <p:cNvPr id="390" name="Number of paragraphs of instructional level text that need to be read to…"/>
          <p:cNvSpPr txBox="1"/>
          <p:nvPr/>
        </p:nvSpPr>
        <p:spPr>
          <a:xfrm>
            <a:off x="4848202" y="7578721"/>
            <a:ext cx="12914424" cy="1109377"/>
          </a:xfrm>
          <a:prstGeom prst="rect">
            <a:avLst/>
          </a:prstGeom>
          <a:solidFill>
            <a:srgbClr val="DDF9FF"/>
          </a:solidFill>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p>
            <a:pPr algn="l" defTabSz="1828800">
              <a:defRPr sz="3200">
                <a:latin typeface="Arial"/>
                <a:ea typeface="Arial"/>
                <a:cs typeface="Arial"/>
                <a:sym typeface="Arial"/>
              </a:defRPr>
            </a:pPr>
            <a:r>
              <a:t>Number of paragraphs of instructional level text that need to be read to</a:t>
            </a:r>
          </a:p>
          <a:p>
            <a:pPr algn="l" defTabSz="1828800">
              <a:defRPr sz="3200">
                <a:latin typeface="Arial"/>
                <a:ea typeface="Arial"/>
                <a:cs typeface="Arial"/>
                <a:sym typeface="Arial"/>
              </a:defRPr>
            </a:pPr>
            <a:r>
              <a:t>add one word to your vocabulary</a:t>
            </a:r>
          </a:p>
        </p:txBody>
      </p:sp>
      <p:sp>
        <p:nvSpPr>
          <p:cNvPr id="391" name="Realistic number of words learned in a school day through explicit instruction"/>
          <p:cNvSpPr txBox="1"/>
          <p:nvPr/>
        </p:nvSpPr>
        <p:spPr>
          <a:xfrm>
            <a:off x="5133962" y="4698998"/>
            <a:ext cx="16202048" cy="639477"/>
          </a:xfrm>
          <a:prstGeom prst="rect">
            <a:avLst/>
          </a:prstGeom>
          <a:solidFill>
            <a:srgbClr val="D1CAFE"/>
          </a:solidFill>
          <a:ln w="12700">
            <a:miter lim="400000"/>
          </a:ln>
          <a:extLst>
            <a:ext uri="{C572A759-6A51-4108-AA02-DFA0A04FC94B}">
              <ma14:wrappingTextBoxFlag xmlns:ma14="http://schemas.microsoft.com/office/mac/drawingml/2011/main" val="1"/>
            </a:ext>
          </a:extLst>
        </p:spPr>
        <p:txBody>
          <a:bodyPr lIns="91436" tIns="91436" rIns="91436" bIns="91436">
            <a:spAutoFit/>
          </a:bodyPr>
          <a:lstStyle>
            <a:lvl1pPr algn="l" defTabSz="1828800">
              <a:defRPr sz="3200">
                <a:latin typeface="Arial"/>
                <a:ea typeface="Arial"/>
                <a:cs typeface="Arial"/>
                <a:sym typeface="Arial"/>
              </a:defRPr>
            </a:lvl1pPr>
          </a:lstStyle>
          <a:p>
            <a:pPr/>
            <a:r>
              <a:t>Realistic number of words learned in a school day through explicit instruction</a:t>
            </a:r>
          </a:p>
        </p:txBody>
      </p:sp>
      <p:sp>
        <p:nvSpPr>
          <p:cNvPr id="392" name="90-95%"/>
          <p:cNvSpPr txBox="1"/>
          <p:nvPr/>
        </p:nvSpPr>
        <p:spPr>
          <a:xfrm>
            <a:off x="3047985" y="6137271"/>
            <a:ext cx="3259758" cy="1169789"/>
          </a:xfrm>
          <a:prstGeom prst="rect">
            <a:avLst/>
          </a:prstGeom>
          <a:solidFill>
            <a:srgbClr val="22F673"/>
          </a:solidFill>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lvl1pPr algn="l" defTabSz="1828800">
              <a:defRPr sz="7000">
                <a:latin typeface="Arial"/>
                <a:ea typeface="Arial"/>
                <a:cs typeface="Arial"/>
                <a:sym typeface="Arial"/>
              </a:defRPr>
            </a:lvl1pPr>
          </a:lstStyle>
          <a:p>
            <a:pPr/>
            <a:r>
              <a:t>90-95%</a:t>
            </a:r>
          </a:p>
        </p:txBody>
      </p:sp>
      <p:sp>
        <p:nvSpPr>
          <p:cNvPr id="393" name="Percentage of words that need to be known for the text to be…"/>
          <p:cNvSpPr txBox="1"/>
          <p:nvPr/>
        </p:nvSpPr>
        <p:spPr>
          <a:xfrm>
            <a:off x="6575417" y="6137271"/>
            <a:ext cx="11085029" cy="1109377"/>
          </a:xfrm>
          <a:prstGeom prst="rect">
            <a:avLst/>
          </a:prstGeom>
          <a:solidFill>
            <a:srgbClr val="A6FF9F"/>
          </a:solidFill>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p>
            <a:pPr algn="l" defTabSz="1828800">
              <a:defRPr sz="3200">
                <a:latin typeface="Arial"/>
                <a:ea typeface="Arial"/>
                <a:cs typeface="Arial"/>
                <a:sym typeface="Arial"/>
              </a:defRPr>
            </a:pPr>
            <a:r>
              <a:t>Percentage of words that need to be known for the text to be</a:t>
            </a:r>
          </a:p>
          <a:p>
            <a:pPr algn="l" defTabSz="1828800">
              <a:defRPr sz="3200">
                <a:latin typeface="Arial"/>
                <a:ea typeface="Arial"/>
                <a:cs typeface="Arial"/>
                <a:sym typeface="Arial"/>
              </a:defRPr>
            </a:pPr>
            <a:r>
              <a:t>considered “instructional level” for that reader</a:t>
            </a:r>
          </a:p>
        </p:txBody>
      </p:sp>
      <p:sp>
        <p:nvSpPr>
          <p:cNvPr id="394" name="25-1-1000"/>
          <p:cNvSpPr txBox="1"/>
          <p:nvPr/>
        </p:nvSpPr>
        <p:spPr>
          <a:xfrm>
            <a:off x="3047974" y="10458446"/>
            <a:ext cx="4248596" cy="1169789"/>
          </a:xfrm>
          <a:prstGeom prst="rect">
            <a:avLst/>
          </a:prstGeom>
          <a:solidFill>
            <a:srgbClr val="F917DE"/>
          </a:solidFill>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lvl1pPr algn="l" defTabSz="1828800">
              <a:defRPr sz="7000">
                <a:latin typeface="Arial"/>
                <a:ea typeface="Arial"/>
                <a:cs typeface="Arial"/>
                <a:sym typeface="Arial"/>
              </a:defRPr>
            </a:lvl1pPr>
          </a:lstStyle>
          <a:p>
            <a:pPr/>
            <a:r>
              <a:t>25-1-1000</a:t>
            </a:r>
          </a:p>
        </p:txBody>
      </p:sp>
      <p:sp>
        <p:nvSpPr>
          <p:cNvPr id="395" name="A fifth grader who spends 25 minutes a day reading will grow…"/>
          <p:cNvSpPr txBox="1"/>
          <p:nvPr/>
        </p:nvSpPr>
        <p:spPr>
          <a:xfrm>
            <a:off x="7585070" y="10458446"/>
            <a:ext cx="11129281" cy="1109377"/>
          </a:xfrm>
          <a:prstGeom prst="rect">
            <a:avLst/>
          </a:prstGeom>
          <a:solidFill>
            <a:srgbClr val="FFD5F7"/>
          </a:solidFill>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p>
            <a:pPr algn="l" defTabSz="1828800">
              <a:defRPr sz="3200">
                <a:latin typeface="Arial"/>
                <a:ea typeface="Arial"/>
                <a:cs typeface="Arial"/>
                <a:sym typeface="Arial"/>
              </a:defRPr>
            </a:pPr>
            <a:r>
              <a:t>A fifth grader who spends 25 minutes a day reading will grow</a:t>
            </a:r>
          </a:p>
          <a:p>
            <a:pPr algn="l" defTabSz="1828800">
              <a:defRPr sz="3200">
                <a:latin typeface="Arial"/>
                <a:ea typeface="Arial"/>
                <a:cs typeface="Arial"/>
                <a:sym typeface="Arial"/>
              </a:defRPr>
            </a:pPr>
            <a:r>
              <a:t>her vocabulary by 1,000 words in a year.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83"/>
                                        </p:tgtEl>
                                        <p:attrNameLst>
                                          <p:attrName>style.visibility</p:attrName>
                                        </p:attrNameLst>
                                      </p:cBhvr>
                                      <p:to>
                                        <p:strVal val="visible"/>
                                      </p:to>
                                    </p:set>
                                    <p:animEffect filter="fade" transition="in">
                                      <p:cBhvr>
                                        <p:cTn id="7" dur="500"/>
                                        <p:tgtEl>
                                          <p:spTgt spid="38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85"/>
                                        </p:tgtEl>
                                        <p:attrNameLst>
                                          <p:attrName>style.visibility</p:attrName>
                                        </p:attrNameLst>
                                      </p:cBhvr>
                                      <p:to>
                                        <p:strVal val="visible"/>
                                      </p:to>
                                    </p:set>
                                    <p:animEffect filter="fade" transition="in">
                                      <p:cBhvr>
                                        <p:cTn id="12" dur="500"/>
                                        <p:tgtEl>
                                          <p:spTgt spid="38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391"/>
                                        </p:tgtEl>
                                        <p:attrNameLst>
                                          <p:attrName>style.visibility</p:attrName>
                                        </p:attrNameLst>
                                      </p:cBhvr>
                                      <p:to>
                                        <p:strVal val="visible"/>
                                      </p:to>
                                    </p:set>
                                    <p:animEffect filter="fade" transition="in">
                                      <p:cBhvr>
                                        <p:cTn id="17" dur="500"/>
                                        <p:tgtEl>
                                          <p:spTgt spid="39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393"/>
                                        </p:tgtEl>
                                        <p:attrNameLst>
                                          <p:attrName>style.visibility</p:attrName>
                                        </p:attrNameLst>
                                      </p:cBhvr>
                                      <p:to>
                                        <p:strVal val="visible"/>
                                      </p:to>
                                    </p:set>
                                    <p:animEffect filter="fade" transition="in">
                                      <p:cBhvr>
                                        <p:cTn id="22" dur="500"/>
                                        <p:tgtEl>
                                          <p:spTgt spid="393"/>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390"/>
                                        </p:tgtEl>
                                        <p:attrNameLst>
                                          <p:attrName>style.visibility</p:attrName>
                                        </p:attrNameLst>
                                      </p:cBhvr>
                                      <p:to>
                                        <p:strVal val="visible"/>
                                      </p:to>
                                    </p:set>
                                    <p:animEffect filter="fade" transition="in">
                                      <p:cBhvr>
                                        <p:cTn id="27" dur="500"/>
                                        <p:tgtEl>
                                          <p:spTgt spid="390"/>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6" fill="hold">
                                  <p:stCondLst>
                                    <p:cond delay="0"/>
                                  </p:stCondLst>
                                  <p:iterate type="el" backwards="0">
                                    <p:tmAbs val="0"/>
                                  </p:iterate>
                                  <p:childTnLst>
                                    <p:set>
                                      <p:cBhvr>
                                        <p:cTn id="31" fill="hold"/>
                                        <p:tgtEl>
                                          <p:spTgt spid="389"/>
                                        </p:tgtEl>
                                        <p:attrNameLst>
                                          <p:attrName>style.visibility</p:attrName>
                                        </p:attrNameLst>
                                      </p:cBhvr>
                                      <p:to>
                                        <p:strVal val="visible"/>
                                      </p:to>
                                    </p:set>
                                    <p:animEffect filter="fade" transition="in">
                                      <p:cBhvr>
                                        <p:cTn id="32" dur="500"/>
                                        <p:tgtEl>
                                          <p:spTgt spid="389"/>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10" grpId="7" fill="hold">
                                  <p:stCondLst>
                                    <p:cond delay="0"/>
                                  </p:stCondLst>
                                  <p:iterate type="el" backwards="0">
                                    <p:tmAbs val="0"/>
                                  </p:iterate>
                                  <p:childTnLst>
                                    <p:set>
                                      <p:cBhvr>
                                        <p:cTn id="36" fill="hold"/>
                                        <p:tgtEl>
                                          <p:spTgt spid="395"/>
                                        </p:tgtEl>
                                        <p:attrNameLst>
                                          <p:attrName>style.visibility</p:attrName>
                                        </p:attrNameLst>
                                      </p:cBhvr>
                                      <p:to>
                                        <p:strVal val="visible"/>
                                      </p:to>
                                    </p:set>
                                    <p:animEffect filter="fade" transition="in">
                                      <p:cBhvr>
                                        <p:cTn id="37" dur="500"/>
                                        <p:tgtEl>
                                          <p:spTgt spid="3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5" grpId="2"/>
      <p:bldP build="whole" bldLvl="1" animBg="1" rev="0" advAuto="0" spid="389" grpId="6"/>
      <p:bldP build="whole" bldLvl="1" animBg="1" rev="0" advAuto="0" spid="390" grpId="5"/>
      <p:bldP build="whole" bldLvl="1" animBg="1" rev="0" advAuto="0" spid="391" grpId="3"/>
      <p:bldP build="whole" bldLvl="1" animBg="1" rev="0" advAuto="0" spid="383" grpId="1"/>
      <p:bldP build="whole" bldLvl="1" animBg="1" rev="0" advAuto="0" spid="395" grpId="7"/>
      <p:bldP build="whole" bldLvl="1" animBg="1" rev="0" advAuto="0" spid="393" grpId="4"/>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97" name="Screenshot 2018-01-28 15.17.41.png" descr="Screenshot 2018-01-28 15.17.41.png"/>
          <p:cNvPicPr>
            <a:picLocks noChangeAspect="1"/>
          </p:cNvPicPr>
          <p:nvPr/>
        </p:nvPicPr>
        <p:blipFill>
          <a:blip r:embed="rId2">
            <a:extLst/>
          </a:blip>
          <a:stretch>
            <a:fillRect/>
          </a:stretch>
        </p:blipFill>
        <p:spPr>
          <a:xfrm>
            <a:off x="7977185" y="737535"/>
            <a:ext cx="8429630" cy="11787190"/>
          </a:xfrm>
          <a:prstGeom prst="rect">
            <a:avLst/>
          </a:prstGeom>
          <a:ln w="12700">
            <a:miter lim="400000"/>
          </a:ln>
        </p:spPr>
      </p:pic>
      <p:pic>
        <p:nvPicPr>
          <p:cNvPr id="398" name="pasted-image.png" descr="pasted-image.png"/>
          <p:cNvPicPr>
            <a:picLocks noChangeAspect="1"/>
          </p:cNvPicPr>
          <p:nvPr/>
        </p:nvPicPr>
        <p:blipFill>
          <a:blip r:embed="rId3">
            <a:extLst/>
          </a:blip>
          <a:stretch>
            <a:fillRect/>
          </a:stretch>
        </p:blipFill>
        <p:spPr>
          <a:xfrm>
            <a:off x="3069137" y="829760"/>
            <a:ext cx="4786319" cy="3357566"/>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0" name="Screenshot 2018-01-28 15.16.44.png" descr="Screenshot 2018-01-28 15.16.44.png"/>
          <p:cNvPicPr>
            <a:picLocks noChangeAspect="1"/>
          </p:cNvPicPr>
          <p:nvPr/>
        </p:nvPicPr>
        <p:blipFill>
          <a:blip r:embed="rId2">
            <a:extLst/>
          </a:blip>
          <a:stretch>
            <a:fillRect/>
          </a:stretch>
        </p:blipFill>
        <p:spPr>
          <a:xfrm>
            <a:off x="4762500" y="581193"/>
            <a:ext cx="15305485" cy="12037226"/>
          </a:xfrm>
          <a:prstGeom prst="rect">
            <a:avLst/>
          </a:prstGeom>
          <a:ln w="12700">
            <a:miter lim="400000"/>
          </a:ln>
        </p:spPr>
      </p:pic>
      <p:pic>
        <p:nvPicPr>
          <p:cNvPr id="401" name="pasted-image.png" descr="pasted-image.png"/>
          <p:cNvPicPr>
            <a:picLocks noChangeAspect="1"/>
          </p:cNvPicPr>
          <p:nvPr/>
        </p:nvPicPr>
        <p:blipFill>
          <a:blip r:embed="rId3">
            <a:extLst/>
          </a:blip>
          <a:stretch>
            <a:fillRect/>
          </a:stretch>
        </p:blipFill>
        <p:spPr>
          <a:xfrm>
            <a:off x="4891351" y="393600"/>
            <a:ext cx="9661926" cy="1660932"/>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Image" descr="Image"/>
          <p:cNvPicPr>
            <a:picLocks noChangeAspect="1"/>
          </p:cNvPicPr>
          <p:nvPr/>
        </p:nvPicPr>
        <p:blipFill>
          <a:blip r:embed="rId2">
            <a:extLst/>
          </a:blip>
          <a:stretch>
            <a:fillRect/>
          </a:stretch>
        </p:blipFill>
        <p:spPr>
          <a:xfrm>
            <a:off x="10436714" y="161388"/>
            <a:ext cx="4737104" cy="1714501"/>
          </a:xfrm>
          <a:prstGeom prst="rect">
            <a:avLst/>
          </a:prstGeom>
          <a:ln w="12700">
            <a:miter lim="400000"/>
          </a:ln>
        </p:spPr>
      </p:pic>
      <p:sp>
        <p:nvSpPr>
          <p:cNvPr id="185" name="“Science of Reading” is an approach to reading instruction that integrates findings from cognitive…"/>
          <p:cNvSpPr txBox="1"/>
          <p:nvPr/>
        </p:nvSpPr>
        <p:spPr>
          <a:xfrm>
            <a:off x="3368983" y="1441718"/>
            <a:ext cx="17217010" cy="15002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br/>
            <a:r>
              <a:t>“Science of Reading” is an approach to reading instruction that integrates findings from cognitive</a:t>
            </a:r>
          </a:p>
          <a:p>
            <a:pPr algn="l">
              <a:defRPr>
                <a:latin typeface="Helvetica Neue Medium"/>
                <a:ea typeface="Helvetica Neue Medium"/>
                <a:cs typeface="Helvetica Neue Medium"/>
                <a:sym typeface="Helvetica Neue Medium"/>
              </a:defRPr>
            </a:pPr>
            <a:r>
              <a:t>science (how the human brain learns), linguistics, and education. </a:t>
            </a:r>
          </a:p>
        </p:txBody>
      </p:sp>
      <p:sp>
        <p:nvSpPr>
          <p:cNvPr id="186" name="“Science of Reading” emphasizes the development of the following skills, which evolves throughout…"/>
          <p:cNvSpPr txBox="1"/>
          <p:nvPr/>
        </p:nvSpPr>
        <p:spPr>
          <a:xfrm>
            <a:off x="3266653" y="3008559"/>
            <a:ext cx="17661637" cy="15002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p>
          <a:p>
            <a:pPr algn="l">
              <a:defRPr>
                <a:latin typeface="Helvetica Neue Medium"/>
                <a:ea typeface="Helvetica Neue Medium"/>
                <a:cs typeface="Helvetica Neue Medium"/>
                <a:sym typeface="Helvetica Neue Medium"/>
              </a:defRPr>
            </a:pPr>
            <a:r>
              <a:t>“Science of Reading” emphasizes the development of the following skills, which evolves throughout</a:t>
            </a:r>
          </a:p>
          <a:p>
            <a:pPr algn="l">
              <a:defRPr>
                <a:latin typeface="Helvetica Neue Medium"/>
                <a:ea typeface="Helvetica Neue Medium"/>
                <a:cs typeface="Helvetica Neue Medium"/>
                <a:sym typeface="Helvetica Neue Medium"/>
              </a:defRPr>
            </a:pPr>
            <a:r>
              <a:t>the years of education: </a:t>
            </a:r>
          </a:p>
        </p:txBody>
      </p:sp>
      <p:sp>
        <p:nvSpPr>
          <p:cNvPr id="187" name="Phonemic awareness:"/>
          <p:cNvSpPr txBox="1"/>
          <p:nvPr/>
        </p:nvSpPr>
        <p:spPr>
          <a:xfrm>
            <a:off x="6004959" y="5131202"/>
            <a:ext cx="4081654"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Phonemic awareness: </a:t>
            </a:r>
          </a:p>
        </p:txBody>
      </p:sp>
      <p:sp>
        <p:nvSpPr>
          <p:cNvPr id="188" name="The auditory skill of being able to differentiate sounds in words"/>
          <p:cNvSpPr txBox="1"/>
          <p:nvPr/>
        </p:nvSpPr>
        <p:spPr>
          <a:xfrm>
            <a:off x="10390616" y="5131202"/>
            <a:ext cx="11154538"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Helvetica Neue Medium"/>
                <a:ea typeface="Helvetica Neue Medium"/>
                <a:cs typeface="Helvetica Neue Medium"/>
                <a:sym typeface="Helvetica Neue Medium"/>
              </a:defRPr>
            </a:lvl1pPr>
          </a:lstStyle>
          <a:p>
            <a:pPr/>
            <a:r>
              <a:t>The auditory skill of being able to differentiate sounds in words</a:t>
            </a:r>
          </a:p>
        </p:txBody>
      </p:sp>
      <p:sp>
        <p:nvSpPr>
          <p:cNvPr id="189" name="Recognizing rhyming and non-rhyming groups of words"/>
          <p:cNvSpPr txBox="1"/>
          <p:nvPr/>
        </p:nvSpPr>
        <p:spPr>
          <a:xfrm>
            <a:off x="11768749" y="6018244"/>
            <a:ext cx="9897238"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Helvetica Neue Medium"/>
                <a:ea typeface="Helvetica Neue Medium"/>
                <a:cs typeface="Helvetica Neue Medium"/>
                <a:sym typeface="Helvetica Neue Medium"/>
              </a:defRPr>
            </a:lvl1pPr>
          </a:lstStyle>
          <a:p>
            <a:pPr/>
            <a:r>
              <a:t>Recognizing rhyming and non-rhyming groups of words</a:t>
            </a:r>
          </a:p>
        </p:txBody>
      </p:sp>
      <p:sp>
        <p:nvSpPr>
          <p:cNvPr id="190" name="Recognizing words having the same sounds:…"/>
          <p:cNvSpPr txBox="1"/>
          <p:nvPr/>
        </p:nvSpPr>
        <p:spPr>
          <a:xfrm>
            <a:off x="11778712" y="6644177"/>
            <a:ext cx="8820913" cy="1945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Recognizing words having the same sounds:</a:t>
            </a:r>
          </a:p>
          <a:p>
            <a:pPr algn="l">
              <a:defRPr>
                <a:latin typeface="Helvetica Neue Medium"/>
                <a:ea typeface="Helvetica Neue Medium"/>
                <a:cs typeface="Helvetica Neue Medium"/>
                <a:sym typeface="Helvetica Neue Medium"/>
              </a:defRPr>
            </a:pPr>
            <a:r>
              <a:t>         </a:t>
            </a:r>
            <a:r>
              <a:rPr i="1">
                <a:solidFill>
                  <a:srgbClr val="3538F0"/>
                </a:solidFill>
                <a:latin typeface="+mj-lt"/>
                <a:ea typeface="+mj-ea"/>
                <a:cs typeface="+mj-cs"/>
                <a:sym typeface="Helvetica Neue"/>
              </a:rPr>
              <a:t>cat, kite, quiche, chord, chemistry</a:t>
            </a:r>
            <a:endParaRPr i="1">
              <a:solidFill>
                <a:srgbClr val="3538F0"/>
              </a:solidFill>
              <a:latin typeface="+mj-lt"/>
              <a:ea typeface="+mj-ea"/>
              <a:cs typeface="+mj-cs"/>
              <a:sym typeface="Helvetica Neue"/>
            </a:endParaRPr>
          </a:p>
          <a:p>
            <a:pPr algn="l">
              <a:defRPr i="1"/>
            </a:pPr>
            <a:r>
              <a:t>        </a:t>
            </a:r>
            <a:r>
              <a:rPr>
                <a:solidFill>
                  <a:srgbClr val="F55039"/>
                </a:solidFill>
              </a:rPr>
              <a:t> beat, read, clear, creek, steam</a:t>
            </a:r>
            <a:endParaRPr>
              <a:solidFill>
                <a:srgbClr val="F55039"/>
              </a:solidFill>
            </a:endParaRPr>
          </a:p>
          <a:p>
            <a:pPr algn="l">
              <a:defRPr i="1"/>
            </a:pPr>
            <a:r>
              <a:t>        </a:t>
            </a:r>
            <a:r>
              <a:rPr>
                <a:solidFill>
                  <a:srgbClr val="279E22"/>
                </a:solidFill>
              </a:rPr>
              <a:t> biology, ecology, geology, astrology, radiology</a:t>
            </a:r>
          </a:p>
        </p:txBody>
      </p:sp>
      <p:sp>
        <p:nvSpPr>
          <p:cNvPr id="191" name="Recognizing words in a group that don’t belong, based on…"/>
          <p:cNvSpPr txBox="1"/>
          <p:nvPr/>
        </p:nvSpPr>
        <p:spPr>
          <a:xfrm>
            <a:off x="11707362" y="9146050"/>
            <a:ext cx="10419970" cy="14879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Recognizing words in a group that don’t belong, based on </a:t>
            </a:r>
          </a:p>
          <a:p>
            <a:pPr algn="l">
              <a:defRPr>
                <a:latin typeface="Helvetica Neue Medium"/>
                <a:ea typeface="Helvetica Neue Medium"/>
                <a:cs typeface="Helvetica Neue Medium"/>
                <a:sym typeface="Helvetica Neue Medium"/>
              </a:defRPr>
            </a:pPr>
            <a:r>
              <a:t>their sounds:</a:t>
            </a:r>
          </a:p>
          <a:p>
            <a:pPr algn="l">
              <a:defRPr i="1"/>
            </a:pPr>
            <a:r>
              <a:t>           </a:t>
            </a:r>
            <a:r>
              <a:rPr>
                <a:solidFill>
                  <a:srgbClr val="AF45B5"/>
                </a:solidFill>
              </a:rPr>
              <a:t>scatter, matter, batter, other, chatter, tatter</a:t>
            </a:r>
          </a:p>
        </p:txBody>
      </p:sp>
      <p:sp>
        <p:nvSpPr>
          <p:cNvPr id="192" name="Being able to sort words based on similarity of sound:…"/>
          <p:cNvSpPr txBox="1"/>
          <p:nvPr/>
        </p:nvSpPr>
        <p:spPr>
          <a:xfrm>
            <a:off x="11666894" y="10949423"/>
            <a:ext cx="9594343" cy="14879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Being able to sort words based on similarity of sound:</a:t>
            </a:r>
          </a:p>
          <a:p>
            <a:pPr algn="l">
              <a:defRPr>
                <a:latin typeface="Helvetica Neue Medium"/>
                <a:ea typeface="Helvetica Neue Medium"/>
                <a:cs typeface="Helvetica Neue Medium"/>
                <a:sym typeface="Helvetica Neue Medium"/>
              </a:defRPr>
            </a:pPr>
            <a:r>
              <a:t>           </a:t>
            </a:r>
            <a:r>
              <a:rPr i="1">
                <a:solidFill>
                  <a:srgbClr val="7577D4"/>
                </a:solidFill>
                <a:latin typeface="+mj-lt"/>
                <a:ea typeface="+mj-ea"/>
                <a:cs typeface="+mj-cs"/>
                <a:sym typeface="Helvetica Neue"/>
              </a:rPr>
              <a:t>mother, gather, other, leather, brother,</a:t>
            </a:r>
            <a:endParaRPr i="1">
              <a:solidFill>
                <a:srgbClr val="7577D4"/>
              </a:solidFill>
              <a:latin typeface="+mj-lt"/>
              <a:ea typeface="+mj-ea"/>
              <a:cs typeface="+mj-cs"/>
              <a:sym typeface="Helvetica Neue"/>
            </a:endParaRPr>
          </a:p>
          <a:p>
            <a:pPr algn="l">
              <a:defRPr i="1">
                <a:solidFill>
                  <a:srgbClr val="7577D4"/>
                </a:solidFill>
              </a:defRPr>
            </a:pPr>
            <a:r>
              <a:t>           heather, rather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9" grpId="4"/>
      <p:bldP build="whole" bldLvl="1" animBg="1" rev="0" advAuto="0" spid="188" grpId="3"/>
      <p:bldP build="whole" bldLvl="1" animBg="1" rev="0" advAuto="0" spid="191" grpId="6"/>
      <p:bldP build="whole" bldLvl="1" animBg="1" rev="0" advAuto="0" spid="190" grpId="5"/>
      <p:bldP build="whole" bldLvl="1" animBg="1" rev="0" advAuto="0" spid="187" grpId="2"/>
      <p:bldP build="whole" bldLvl="1" animBg="1" rev="0" advAuto="0" spid="192" grpId="7"/>
      <p:bldP build="whole" bldLvl="1" animBg="1" rev="0" advAuto="0" spid="186"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3" name="Screenshot 2018-01-28 15.22.30.png" descr="Screenshot 2018-01-28 15.22.30.png"/>
          <p:cNvPicPr>
            <a:picLocks noChangeAspect="1"/>
          </p:cNvPicPr>
          <p:nvPr/>
        </p:nvPicPr>
        <p:blipFill>
          <a:blip r:embed="rId2">
            <a:extLst/>
          </a:blip>
          <a:stretch>
            <a:fillRect/>
          </a:stretch>
        </p:blipFill>
        <p:spPr>
          <a:xfrm>
            <a:off x="5455037" y="2223491"/>
            <a:ext cx="9679787" cy="12555143"/>
          </a:xfrm>
          <a:prstGeom prst="rect">
            <a:avLst/>
          </a:prstGeom>
          <a:ln w="12700">
            <a:miter lim="400000"/>
          </a:ln>
        </p:spPr>
      </p:pic>
      <p:pic>
        <p:nvPicPr>
          <p:cNvPr id="404" name="pasted-image.png" descr="pasted-image.png"/>
          <p:cNvPicPr>
            <a:picLocks noChangeAspect="1"/>
          </p:cNvPicPr>
          <p:nvPr/>
        </p:nvPicPr>
        <p:blipFill>
          <a:blip r:embed="rId3">
            <a:extLst/>
          </a:blip>
          <a:stretch>
            <a:fillRect/>
          </a:stretch>
        </p:blipFill>
        <p:spPr>
          <a:xfrm>
            <a:off x="4891351" y="393600"/>
            <a:ext cx="9661926" cy="1660932"/>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6" name="pasted-image.png" descr="pasted-image.png"/>
          <p:cNvPicPr>
            <a:picLocks noChangeAspect="1"/>
          </p:cNvPicPr>
          <p:nvPr/>
        </p:nvPicPr>
        <p:blipFill>
          <a:blip r:embed="rId2">
            <a:extLst/>
          </a:blip>
          <a:stretch>
            <a:fillRect/>
          </a:stretch>
        </p:blipFill>
        <p:spPr>
          <a:xfrm>
            <a:off x="3069137" y="829760"/>
            <a:ext cx="4786319" cy="3357566"/>
          </a:xfrm>
          <a:prstGeom prst="rect">
            <a:avLst/>
          </a:prstGeom>
          <a:ln w="12700">
            <a:miter lim="400000"/>
          </a:ln>
        </p:spPr>
      </p:pic>
      <p:pic>
        <p:nvPicPr>
          <p:cNvPr id="407" name="Screenshot 2018-01-28 15.21.17.png" descr="Screenshot 2018-01-28 15.21.17.png"/>
          <p:cNvPicPr>
            <a:picLocks noChangeAspect="1"/>
          </p:cNvPicPr>
          <p:nvPr/>
        </p:nvPicPr>
        <p:blipFill>
          <a:blip r:embed="rId3">
            <a:extLst/>
          </a:blip>
          <a:stretch>
            <a:fillRect/>
          </a:stretch>
        </p:blipFill>
        <p:spPr>
          <a:xfrm>
            <a:off x="8472227" y="2644157"/>
            <a:ext cx="8179604" cy="7733123"/>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9" name="Image" descr="Image"/>
          <p:cNvPicPr>
            <a:picLocks noChangeAspect="1"/>
          </p:cNvPicPr>
          <p:nvPr/>
        </p:nvPicPr>
        <p:blipFill>
          <a:blip r:embed="rId2">
            <a:extLst/>
          </a:blip>
          <a:stretch>
            <a:fillRect/>
          </a:stretch>
        </p:blipFill>
        <p:spPr>
          <a:xfrm>
            <a:off x="11010900" y="237406"/>
            <a:ext cx="3292684" cy="4797408"/>
          </a:xfrm>
          <a:prstGeom prst="rect">
            <a:avLst/>
          </a:prstGeom>
          <a:ln w="12700">
            <a:miter lim="400000"/>
          </a:ln>
        </p:spPr>
      </p:pic>
      <p:sp>
        <p:nvSpPr>
          <p:cNvPr id="410" name="The police were summoned, and the whole of Little…"/>
          <p:cNvSpPr txBox="1"/>
          <p:nvPr/>
        </p:nvSpPr>
        <p:spPr>
          <a:xfrm>
            <a:off x="655483" y="1734990"/>
            <a:ext cx="13673329" cy="106065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555625" indent="-555625" algn="l">
              <a:buSzPct val="100000"/>
              <a:buAutoNum type="arabicParenBoth" startAt="1"/>
            </a:pPr>
            <a:r>
              <a:t>   The police were summoned, and the whole of Little</a:t>
            </a:r>
          </a:p>
          <a:p>
            <a:pPr algn="l"/>
            <a:r>
              <a:t>Hangleton had seethed with shocked curiosity and</a:t>
            </a:r>
          </a:p>
          <a:p>
            <a:pPr algn="l"/>
            <a:r>
              <a:t>ill-disguised excitement.  Nobody wasted their breath </a:t>
            </a:r>
          </a:p>
          <a:p>
            <a:pPr algn="l"/>
            <a:r>
              <a:t>pretending to feel very sad about the riddles, for they had</a:t>
            </a:r>
          </a:p>
          <a:p>
            <a:pPr algn="l"/>
            <a:r>
              <a:t>been most unpopular.  Elderly Mr. ad Mrs. Ridddle had been</a:t>
            </a:r>
          </a:p>
          <a:p>
            <a:pPr algn="l"/>
            <a:r>
              <a:t>rich, snobbish, and rude, and their grown-up son, Tom, </a:t>
            </a:r>
          </a:p>
          <a:p>
            <a:pPr algn="l"/>
            <a:r>
              <a:t>had been, if anything, worse.  All the villagers cared about</a:t>
            </a:r>
          </a:p>
          <a:p>
            <a:pPr algn="l"/>
            <a:r>
              <a:t>was the identity of their murderer for plainly, three</a:t>
            </a:r>
          </a:p>
          <a:p>
            <a:pPr algn="l"/>
            <a:r>
              <a:t>apparently healthy people did not all drop dead of natural</a:t>
            </a:r>
          </a:p>
          <a:p>
            <a:pPr algn="l"/>
            <a:r>
              <a:t>causes on the same night.</a:t>
            </a:r>
          </a:p>
          <a:p>
            <a:pPr algn="l"/>
          </a:p>
          <a:p>
            <a:pPr algn="l"/>
            <a:r>
              <a:t>(2)     The Hanged Man, the village pub, did a roaring trade</a:t>
            </a:r>
          </a:p>
          <a:p>
            <a:pPr algn="l"/>
            <a:r>
              <a:t>that night; the whole village seemed to have turned out to discus the murders.</a:t>
            </a:r>
          </a:p>
          <a:p>
            <a:pPr algn="l"/>
            <a:r>
              <a:t>They were rewarded for leaving their firesides when the Riddles’ cook arrived</a:t>
            </a:r>
          </a:p>
          <a:p>
            <a:pPr algn="l"/>
            <a:r>
              <a:t>dramatically in their midst and announced to the suddenly silent pub that a man</a:t>
            </a:r>
          </a:p>
          <a:p>
            <a:pPr algn="l"/>
            <a:r>
              <a:t>called Frank Bryce had just been arrested.</a:t>
            </a:r>
          </a:p>
          <a:p>
            <a:pPr lvl="1" indent="457200" algn="l"/>
          </a:p>
          <a:p>
            <a:pPr lvl="1" indent="457200" algn="l"/>
            <a:r>
              <a:t>“Frank!” cried several people. “Never!”</a:t>
            </a:r>
          </a:p>
          <a:p>
            <a:pPr lvl="1" indent="457200" algn="l"/>
          </a:p>
          <a:p>
            <a:pPr lvl="1" indent="457200" algn="l"/>
            <a:r>
              <a:t>(3)     Frank Bryce was the Riddles’ gardener.  He lived alone in a rundown </a:t>
            </a:r>
          </a:p>
          <a:p>
            <a:pPr lvl="1" indent="457200" algn="l"/>
            <a:r>
              <a:t>cottage on the grounds of the Riddle House.  Frank had come back from the</a:t>
            </a:r>
          </a:p>
          <a:p>
            <a:pPr lvl="1" indent="457200" algn="l"/>
            <a:r>
              <a:t>war with a very stiff leg and a great dislike for crowds and loud noises, and</a:t>
            </a:r>
          </a:p>
          <a:p>
            <a:pPr lvl="1" indent="457200" algn="l"/>
            <a:r>
              <a:t>had been working for the Riddles ever since.</a:t>
            </a:r>
          </a:p>
        </p:txBody>
      </p:sp>
      <p:sp>
        <p:nvSpPr>
          <p:cNvPr id="411" name="Find the word that means:…"/>
          <p:cNvSpPr txBox="1"/>
          <p:nvPr/>
        </p:nvSpPr>
        <p:spPr>
          <a:xfrm>
            <a:off x="14961418" y="1013956"/>
            <a:ext cx="8081011" cy="106065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r>
              <a:t>Find the word that means: </a:t>
            </a:r>
          </a:p>
          <a:p>
            <a:pPr algn="l"/>
          </a:p>
          <a:p>
            <a:pPr algn="l"/>
            <a:r>
              <a:t>In Paragraph 1: called in____________________</a:t>
            </a:r>
          </a:p>
          <a:p>
            <a:pPr algn="l"/>
            <a:r>
              <a:t> </a:t>
            </a:r>
          </a:p>
          <a:p>
            <a:pPr algn="l"/>
            <a:r>
              <a:t>boiled over________________________</a:t>
            </a:r>
          </a:p>
          <a:p>
            <a:pPr algn="l"/>
          </a:p>
          <a:p>
            <a:pPr algn="l"/>
            <a:r>
              <a:t>obvious___________________________</a:t>
            </a:r>
          </a:p>
          <a:p>
            <a:pPr algn="l"/>
          </a:p>
          <a:p>
            <a:pPr algn="l"/>
            <a:r>
              <a:t>bothered (3 words)________________________</a:t>
            </a:r>
          </a:p>
          <a:p>
            <a:pPr algn="l"/>
          </a:p>
          <a:p>
            <a:pPr algn="l"/>
            <a:r>
              <a:t>obviously___________________________</a:t>
            </a:r>
          </a:p>
          <a:p>
            <a:pPr algn="l"/>
          </a:p>
          <a:p>
            <a:pPr algn="l"/>
            <a:r>
              <a:t>seemingly___________________________</a:t>
            </a:r>
          </a:p>
          <a:p>
            <a:pPr algn="l"/>
          </a:p>
          <a:p>
            <a:pPr algn="l"/>
            <a:r>
              <a:t>In Paragraph 2: bar___________________</a:t>
            </a:r>
          </a:p>
          <a:p>
            <a:pPr algn="l"/>
          </a:p>
          <a:p>
            <a:pPr algn="l"/>
            <a:r>
              <a:t>lively business (2 words)___________________</a:t>
            </a:r>
          </a:p>
          <a:p>
            <a:pPr algn="l"/>
          </a:p>
          <a:p>
            <a:pPr algn="l"/>
            <a:r>
              <a:t>shown up (2 words)_______________________</a:t>
            </a:r>
          </a:p>
          <a:p>
            <a:pPr algn="l"/>
          </a:p>
          <a:p>
            <a:pPr algn="l"/>
            <a:r>
              <a:t>emotionally_______________________________</a:t>
            </a:r>
          </a:p>
          <a:p>
            <a:pPr algn="l"/>
          </a:p>
          <a:p>
            <a:pPr algn="l"/>
            <a:r>
              <a:t>In Paragraph 3: shabby_____________________</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3" name="Complete sentence of at least 10 words:…"/>
          <p:cNvSpPr txBox="1"/>
          <p:nvPr/>
        </p:nvSpPr>
        <p:spPr>
          <a:xfrm>
            <a:off x="2926110" y="9486255"/>
            <a:ext cx="13716008" cy="938313"/>
          </a:xfrm>
          <a:prstGeom prst="rect">
            <a:avLst/>
          </a:prstGeom>
          <a:ln w="12700">
            <a:miter lim="400000"/>
          </a:ln>
          <a:extLst>
            <a:ext uri="{C572A759-6A51-4108-AA02-DFA0A04FC94B}">
              <ma14:wrappingTextBoxFlag xmlns:ma14="http://schemas.microsoft.com/office/mac/drawingml/2011/main" val="1"/>
            </a:ext>
          </a:extLst>
        </p:spPr>
        <p:txBody>
          <a:bodyPr lIns="68573" tIns="68573" rIns="68573" bIns="68573">
            <a:spAutoFit/>
          </a:bodyPr>
          <a:lstStyle/>
          <a:p>
            <a:pPr algn="l" defTabSz="1828800">
              <a:defRPr sz="2800">
                <a:latin typeface="Arial"/>
                <a:ea typeface="Arial"/>
                <a:cs typeface="Arial"/>
                <a:sym typeface="Arial"/>
              </a:defRPr>
            </a:pPr>
            <a:r>
              <a:t>Complete sentence of at least 10 words: </a:t>
            </a:r>
          </a:p>
          <a:p>
            <a:pPr algn="l" defTabSz="1828800">
              <a:defRPr sz="2800">
                <a:latin typeface="Arial"/>
                <a:ea typeface="Arial"/>
                <a:cs typeface="Arial"/>
                <a:sym typeface="Arial"/>
              </a:defRPr>
            </a:pPr>
            <a:r>
              <a:t>	Must contain an action verb and a visual image.</a:t>
            </a:r>
          </a:p>
        </p:txBody>
      </p:sp>
      <p:sp>
        <p:nvSpPr>
          <p:cNvPr id="414" name="The word I would like to get to know is:"/>
          <p:cNvSpPr txBox="1"/>
          <p:nvPr/>
        </p:nvSpPr>
        <p:spPr>
          <a:xfrm>
            <a:off x="2180058" y="1814683"/>
            <a:ext cx="5054341" cy="556482"/>
          </a:xfrm>
          <a:prstGeom prst="rect">
            <a:avLst/>
          </a:prstGeom>
          <a:ln w="12700">
            <a:miter lim="400000"/>
          </a:ln>
          <a:extLst>
            <a:ext uri="{C572A759-6A51-4108-AA02-DFA0A04FC94B}">
              <ma14:wrappingTextBoxFlag xmlns:ma14="http://schemas.microsoft.com/office/mac/drawingml/2011/main" val="1"/>
            </a:ext>
          </a:extLst>
        </p:spPr>
        <p:txBody>
          <a:bodyPr wrap="none" lIns="68573" tIns="68573" rIns="68573" bIns="68573">
            <a:spAutoFit/>
          </a:bodyPr>
          <a:lstStyle/>
          <a:p>
            <a:pPr algn="l" defTabSz="1828800">
              <a:defRPr i="1" sz="2200">
                <a:latin typeface="Arial"/>
                <a:ea typeface="Arial"/>
                <a:cs typeface="Arial"/>
                <a:sym typeface="Arial"/>
              </a:defRPr>
            </a:pPr>
            <a:r>
              <a:t>The word I would like to get to know is:</a:t>
            </a:r>
            <a:r>
              <a:rPr i="0" sz="3000"/>
              <a:t> </a:t>
            </a:r>
          </a:p>
        </p:txBody>
      </p:sp>
      <p:sp>
        <p:nvSpPr>
          <p:cNvPr id="415" name="Line"/>
          <p:cNvSpPr/>
          <p:nvPr/>
        </p:nvSpPr>
        <p:spPr>
          <a:xfrm>
            <a:off x="12615049" y="2864161"/>
            <a:ext cx="4686326" cy="23"/>
          </a:xfrm>
          <a:prstGeom prst="line">
            <a:avLst/>
          </a:prstGeom>
          <a:ln w="3175">
            <a:solidFill>
              <a:srgbClr val="000000"/>
            </a:solidFill>
          </a:ln>
        </p:spPr>
        <p:txBody>
          <a:bodyPr lIns="45718" tIns="45718" rIns="45718" bIns="45718"/>
          <a:lstStyle/>
          <a:p>
            <a:pPr/>
          </a:p>
        </p:txBody>
      </p:sp>
      <p:sp>
        <p:nvSpPr>
          <p:cNvPr id="416" name="Line"/>
          <p:cNvSpPr/>
          <p:nvPr/>
        </p:nvSpPr>
        <p:spPr>
          <a:xfrm flipH="1" flipV="1">
            <a:off x="2227813" y="2864160"/>
            <a:ext cx="4686317" cy="26"/>
          </a:xfrm>
          <a:prstGeom prst="line">
            <a:avLst/>
          </a:prstGeom>
          <a:ln w="3175">
            <a:solidFill>
              <a:srgbClr val="000000"/>
            </a:solidFill>
          </a:ln>
        </p:spPr>
        <p:txBody>
          <a:bodyPr lIns="45718" tIns="45718" rIns="45718" bIns="45718"/>
          <a:lstStyle/>
          <a:p>
            <a:pPr/>
          </a:p>
        </p:txBody>
      </p:sp>
      <p:sp>
        <p:nvSpPr>
          <p:cNvPr id="417" name="Visual:…"/>
          <p:cNvSpPr txBox="1"/>
          <p:nvPr/>
        </p:nvSpPr>
        <p:spPr>
          <a:xfrm>
            <a:off x="13584488" y="2856988"/>
            <a:ext cx="4744543" cy="988282"/>
          </a:xfrm>
          <a:prstGeom prst="rect">
            <a:avLst/>
          </a:prstGeom>
          <a:ln w="12700">
            <a:miter lim="400000"/>
          </a:ln>
          <a:extLst>
            <a:ext uri="{C572A759-6A51-4108-AA02-DFA0A04FC94B}">
              <ma14:wrappingTextBoxFlag xmlns:ma14="http://schemas.microsoft.com/office/mac/drawingml/2011/main" val="1"/>
            </a:ext>
          </a:extLst>
        </p:spPr>
        <p:txBody>
          <a:bodyPr wrap="none" lIns="68573" tIns="68573" rIns="68573" bIns="68573">
            <a:spAutoFit/>
          </a:bodyPr>
          <a:lstStyle/>
          <a:p>
            <a:pPr algn="l" defTabSz="1828800">
              <a:defRPr>
                <a:latin typeface="Arial"/>
                <a:ea typeface="Arial"/>
                <a:cs typeface="Arial"/>
                <a:sym typeface="Arial"/>
              </a:defRPr>
            </a:pPr>
            <a:r>
              <a:t>Visual:</a:t>
            </a:r>
          </a:p>
          <a:p>
            <a:pPr algn="l" defTabSz="1828800">
              <a:defRPr>
                <a:latin typeface="Arial"/>
                <a:ea typeface="Arial"/>
                <a:cs typeface="Arial"/>
                <a:sym typeface="Arial"/>
              </a:defRPr>
            </a:pPr>
            <a:r>
              <a:t>Draw a </a:t>
            </a:r>
            <a:r>
              <a:rPr i="1"/>
              <a:t>very quick</a:t>
            </a:r>
            <a:r>
              <a:t> picture:  </a:t>
            </a:r>
          </a:p>
        </p:txBody>
      </p:sp>
      <p:sp>
        <p:nvSpPr>
          <p:cNvPr id="418" name="Line"/>
          <p:cNvSpPr/>
          <p:nvPr/>
        </p:nvSpPr>
        <p:spPr>
          <a:xfrm flipH="1">
            <a:off x="7949623" y="2902293"/>
            <a:ext cx="20" cy="5943621"/>
          </a:xfrm>
          <a:prstGeom prst="line">
            <a:avLst/>
          </a:prstGeom>
          <a:ln w="3175">
            <a:solidFill>
              <a:srgbClr val="000000"/>
            </a:solidFill>
          </a:ln>
        </p:spPr>
        <p:txBody>
          <a:bodyPr lIns="45718" tIns="45718" rIns="45718" bIns="45718"/>
          <a:lstStyle/>
          <a:p>
            <a:pPr/>
          </a:p>
        </p:txBody>
      </p:sp>
      <p:sp>
        <p:nvSpPr>
          <p:cNvPr id="419" name="Line"/>
          <p:cNvSpPr/>
          <p:nvPr/>
        </p:nvSpPr>
        <p:spPr>
          <a:xfrm>
            <a:off x="7967953" y="2864161"/>
            <a:ext cx="4686316" cy="23"/>
          </a:xfrm>
          <a:prstGeom prst="line">
            <a:avLst/>
          </a:prstGeom>
          <a:ln w="3175">
            <a:solidFill>
              <a:srgbClr val="000000"/>
            </a:solidFill>
          </a:ln>
        </p:spPr>
        <p:txBody>
          <a:bodyPr lIns="45718" tIns="45718" rIns="45718" bIns="45718"/>
          <a:lstStyle/>
          <a:p>
            <a:pPr/>
          </a:p>
        </p:txBody>
      </p:sp>
      <p:sp>
        <p:nvSpPr>
          <p:cNvPr id="420" name="Line"/>
          <p:cNvSpPr/>
          <p:nvPr/>
        </p:nvSpPr>
        <p:spPr>
          <a:xfrm flipH="1">
            <a:off x="13147641" y="3033704"/>
            <a:ext cx="20" cy="5829334"/>
          </a:xfrm>
          <a:prstGeom prst="line">
            <a:avLst/>
          </a:prstGeom>
          <a:ln w="3175">
            <a:solidFill>
              <a:srgbClr val="000000"/>
            </a:solidFill>
          </a:ln>
        </p:spPr>
        <p:txBody>
          <a:bodyPr lIns="45718" tIns="45718" rIns="45718" bIns="45718"/>
          <a:lstStyle/>
          <a:p>
            <a:pPr/>
          </a:p>
        </p:txBody>
      </p:sp>
      <p:sp>
        <p:nvSpPr>
          <p:cNvPr id="421" name="My guess:"/>
          <p:cNvSpPr txBox="1"/>
          <p:nvPr/>
        </p:nvSpPr>
        <p:spPr>
          <a:xfrm>
            <a:off x="3225026" y="3040724"/>
            <a:ext cx="1991967" cy="556482"/>
          </a:xfrm>
          <a:prstGeom prst="rect">
            <a:avLst/>
          </a:prstGeom>
          <a:ln w="12700">
            <a:miter lim="400000"/>
          </a:ln>
          <a:extLst>
            <a:ext uri="{C572A759-6A51-4108-AA02-DFA0A04FC94B}">
              <ma14:wrappingTextBoxFlag xmlns:ma14="http://schemas.microsoft.com/office/mac/drawingml/2011/main" val="1"/>
            </a:ext>
          </a:extLst>
        </p:spPr>
        <p:txBody>
          <a:bodyPr wrap="none" lIns="68573" tIns="68573" rIns="68573" bIns="68573">
            <a:spAutoFit/>
          </a:bodyPr>
          <a:lstStyle>
            <a:lvl1pPr algn="l" defTabSz="1828800">
              <a:defRPr>
                <a:latin typeface="Arial"/>
                <a:ea typeface="Arial"/>
                <a:cs typeface="Arial"/>
                <a:sym typeface="Arial"/>
              </a:defRPr>
            </a:lvl1pPr>
          </a:lstStyle>
          <a:p>
            <a:pPr/>
            <a:r>
              <a:t>My guess: </a:t>
            </a:r>
          </a:p>
        </p:txBody>
      </p:sp>
      <p:sp>
        <p:nvSpPr>
          <p:cNvPr id="422" name="Dictionary Definition:…"/>
          <p:cNvSpPr txBox="1"/>
          <p:nvPr/>
        </p:nvSpPr>
        <p:spPr>
          <a:xfrm>
            <a:off x="8290841" y="2906128"/>
            <a:ext cx="4321611" cy="890006"/>
          </a:xfrm>
          <a:prstGeom prst="rect">
            <a:avLst/>
          </a:prstGeom>
          <a:ln w="12700">
            <a:miter lim="400000"/>
          </a:ln>
          <a:extLst>
            <a:ext uri="{C572A759-6A51-4108-AA02-DFA0A04FC94B}">
              <ma14:wrappingTextBoxFlag xmlns:ma14="http://schemas.microsoft.com/office/mac/drawingml/2011/main" val="1"/>
            </a:ext>
          </a:extLst>
        </p:spPr>
        <p:txBody>
          <a:bodyPr wrap="none" lIns="68573" tIns="68573" rIns="68573" bIns="68573">
            <a:spAutoFit/>
          </a:bodyPr>
          <a:lstStyle/>
          <a:p>
            <a:pPr algn="l" defTabSz="1828800">
              <a:defRPr>
                <a:latin typeface="Arial"/>
                <a:ea typeface="Arial"/>
                <a:cs typeface="Arial"/>
                <a:sym typeface="Arial"/>
              </a:defRPr>
            </a:pPr>
            <a:r>
              <a:t>Dictionary Definition:</a:t>
            </a:r>
          </a:p>
          <a:p>
            <a:pPr algn="l" defTabSz="1828800">
              <a:defRPr sz="2200">
                <a:latin typeface="Arial"/>
                <a:ea typeface="Arial"/>
                <a:cs typeface="Arial"/>
                <a:sym typeface="Arial"/>
              </a:defRPr>
            </a:pPr>
            <a:r>
              <a:t>(Use </a:t>
            </a:r>
            <a:r>
              <a:rPr u="sng">
                <a:solidFill>
                  <a:srgbClr val="0000FF"/>
                </a:solidFill>
                <a:uFill>
                  <a:solidFill>
                    <a:srgbClr val="0000FF"/>
                  </a:solidFill>
                </a:uFill>
                <a:hlinkClick r:id="rId2" invalidUrl="" action="" tgtFrame="" tooltip="" history="1" highlightClick="0" endSnd="0"/>
              </a:rPr>
              <a:t>vocabulary.com</a:t>
            </a:r>
            <a:r>
              <a:t>, preferably) </a:t>
            </a:r>
          </a:p>
        </p:txBody>
      </p:sp>
      <p:sp>
        <p:nvSpPr>
          <p:cNvPr id="423" name="Line"/>
          <p:cNvSpPr/>
          <p:nvPr/>
        </p:nvSpPr>
        <p:spPr>
          <a:xfrm>
            <a:off x="3097557" y="9032562"/>
            <a:ext cx="13373116" cy="8"/>
          </a:xfrm>
          <a:prstGeom prst="line">
            <a:avLst/>
          </a:prstGeom>
          <a:ln w="3175">
            <a:solidFill>
              <a:srgbClr val="000000"/>
            </a:solidFill>
          </a:ln>
        </p:spPr>
        <p:txBody>
          <a:bodyPr lIns="45718" tIns="45718" rIns="45718" bIns="45718"/>
          <a:lstStyle/>
          <a:p>
            <a:pPr/>
          </a:p>
        </p:txBody>
      </p:sp>
      <p:sp>
        <p:nvSpPr>
          <p:cNvPr id="424" name="Getting to Know the Words We Meet in Reading:"/>
          <p:cNvSpPr txBox="1"/>
          <p:nvPr/>
        </p:nvSpPr>
        <p:spPr>
          <a:xfrm>
            <a:off x="2077147" y="766793"/>
            <a:ext cx="8352695" cy="556482"/>
          </a:xfrm>
          <a:prstGeom prst="rect">
            <a:avLst/>
          </a:prstGeom>
          <a:ln w="12700">
            <a:miter lim="400000"/>
          </a:ln>
          <a:extLst>
            <a:ext uri="{C572A759-6A51-4108-AA02-DFA0A04FC94B}">
              <ma14:wrappingTextBoxFlag xmlns:ma14="http://schemas.microsoft.com/office/mac/drawingml/2011/main" val="1"/>
            </a:ext>
          </a:extLst>
        </p:spPr>
        <p:txBody>
          <a:bodyPr wrap="none" lIns="68573" tIns="68573" rIns="68573" bIns="68573">
            <a:spAutoFit/>
          </a:bodyPr>
          <a:lstStyle>
            <a:lvl1pPr algn="l" defTabSz="1828800">
              <a:defRPr>
                <a:latin typeface="Arial"/>
                <a:ea typeface="Arial"/>
                <a:cs typeface="Arial"/>
                <a:sym typeface="Arial"/>
              </a:defRPr>
            </a:lvl1pPr>
          </a:lstStyle>
          <a:p>
            <a:pPr/>
            <a:r>
              <a:t>Getting to Know the Words We Meet in Reading:</a:t>
            </a:r>
          </a:p>
        </p:txBody>
      </p:sp>
      <p:sp>
        <p:nvSpPr>
          <p:cNvPr id="425" name="Line"/>
          <p:cNvSpPr/>
          <p:nvPr/>
        </p:nvSpPr>
        <p:spPr>
          <a:xfrm>
            <a:off x="8191496" y="6057886"/>
            <a:ext cx="3886211" cy="20"/>
          </a:xfrm>
          <a:prstGeom prst="line">
            <a:avLst/>
          </a:prstGeom>
          <a:ln w="3175">
            <a:solidFill>
              <a:srgbClr val="000000"/>
            </a:solidFill>
          </a:ln>
        </p:spPr>
        <p:txBody>
          <a:bodyPr lIns="45718" tIns="45718" rIns="45718" bIns="45718"/>
          <a:lstStyle/>
          <a:p>
            <a:pPr/>
          </a:p>
        </p:txBody>
      </p:sp>
      <p:sp>
        <p:nvSpPr>
          <p:cNvPr id="426" name="Definition in my own words:"/>
          <p:cNvSpPr txBox="1"/>
          <p:nvPr/>
        </p:nvSpPr>
        <p:spPr>
          <a:xfrm>
            <a:off x="8050179" y="6145407"/>
            <a:ext cx="4996918" cy="556482"/>
          </a:xfrm>
          <a:prstGeom prst="rect">
            <a:avLst/>
          </a:prstGeom>
          <a:ln w="12700">
            <a:miter lim="400000"/>
          </a:ln>
          <a:extLst>
            <a:ext uri="{C572A759-6A51-4108-AA02-DFA0A04FC94B}">
              <ma14:wrappingTextBoxFlag xmlns:ma14="http://schemas.microsoft.com/office/mac/drawingml/2011/main" val="1"/>
            </a:ext>
          </a:extLst>
        </p:spPr>
        <p:txBody>
          <a:bodyPr wrap="none" lIns="68573" tIns="68573" rIns="68573" bIns="68573">
            <a:spAutoFit/>
          </a:bodyPr>
          <a:lstStyle/>
          <a:p>
            <a:pPr algn="l" defTabSz="1828800">
              <a:defRPr b="1" sz="2800">
                <a:latin typeface="Arial"/>
                <a:ea typeface="Arial"/>
                <a:cs typeface="Arial"/>
                <a:sym typeface="Arial"/>
              </a:defRPr>
            </a:pPr>
            <a:r>
              <a:t>Definition in my own words:</a:t>
            </a:r>
            <a:r>
              <a:rPr b="0" sz="3000"/>
              <a:t> </a:t>
            </a:r>
          </a:p>
        </p:txBody>
      </p:sp>
      <p:pic>
        <p:nvPicPr>
          <p:cNvPr id="427" name="pasted-image.jpeg" descr="pasted-image.jpeg"/>
          <p:cNvPicPr>
            <a:picLocks noChangeAspect="1"/>
          </p:cNvPicPr>
          <p:nvPr/>
        </p:nvPicPr>
        <p:blipFill>
          <a:blip r:embed="rId3">
            <a:extLst/>
          </a:blip>
          <a:stretch>
            <a:fillRect/>
          </a:stretch>
        </p:blipFill>
        <p:spPr>
          <a:xfrm>
            <a:off x="19490022" y="644244"/>
            <a:ext cx="1704871" cy="1704857"/>
          </a:xfrm>
          <a:prstGeom prst="rect">
            <a:avLst/>
          </a:prstGeom>
          <a:ln w="12700">
            <a:miter lim="400000"/>
          </a:ln>
        </p:spPr>
      </p:pic>
      <p:sp>
        <p:nvSpPr>
          <p:cNvPr id="428" name="Line"/>
          <p:cNvSpPr/>
          <p:nvPr/>
        </p:nvSpPr>
        <p:spPr>
          <a:xfrm>
            <a:off x="7285101" y="2316574"/>
            <a:ext cx="3886211" cy="24"/>
          </a:xfrm>
          <a:prstGeom prst="line">
            <a:avLst/>
          </a:prstGeom>
          <a:ln w="3175">
            <a:solidFill>
              <a:srgbClr val="000000"/>
            </a:solidFill>
          </a:ln>
        </p:spPr>
        <p:txBody>
          <a:bodyPr lIns="45718" tIns="45718" rIns="45718" bIns="45718"/>
          <a:lstStyle/>
          <a:p>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0" name="Shape 365"/>
          <p:cNvSpPr txBox="1"/>
          <p:nvPr/>
        </p:nvSpPr>
        <p:spPr>
          <a:xfrm>
            <a:off x="4235446" y="377821"/>
            <a:ext cx="6449926" cy="639477"/>
          </a:xfrm>
          <a:prstGeom prst="rect">
            <a:avLst/>
          </a:prstGeom>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lvl1pPr algn="l" defTabSz="1285875">
              <a:defRPr b="1" sz="3200">
                <a:latin typeface="Arial"/>
                <a:ea typeface="Arial"/>
                <a:cs typeface="Arial"/>
                <a:sym typeface="Arial"/>
              </a:defRPr>
            </a:lvl1pPr>
          </a:lstStyle>
          <a:p>
            <a:pPr/>
            <a:r>
              <a:t>The Academic Word List (AWL): </a:t>
            </a:r>
          </a:p>
        </p:txBody>
      </p:sp>
      <p:sp>
        <p:nvSpPr>
          <p:cNvPr id="431" name="Shape 366"/>
          <p:cNvSpPr txBox="1"/>
          <p:nvPr/>
        </p:nvSpPr>
        <p:spPr>
          <a:xfrm>
            <a:off x="3406749" y="1920855"/>
            <a:ext cx="14190328" cy="9888401"/>
          </a:xfrm>
          <a:prstGeom prst="rect">
            <a:avLst/>
          </a:prstGeom>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p>
            <a:pPr algn="l" defTabSz="1285875">
              <a:defRPr b="1" sz="2200" u="sng">
                <a:latin typeface="Arial"/>
                <a:ea typeface="Arial"/>
                <a:cs typeface="Arial"/>
                <a:sym typeface="Arial"/>
              </a:defRPr>
            </a:pPr>
            <a:r>
              <a:t>Background:</a:t>
            </a:r>
            <a:r>
              <a:rPr u="none"/>
              <a:t>  </a:t>
            </a:r>
            <a:r>
              <a:rPr b="0" sz="2400" u="none"/>
              <a:t>The Academic Word List consists of 570 word families that are not in the most</a:t>
            </a:r>
            <a:endParaRPr sz="2400"/>
          </a:p>
          <a:p>
            <a:pPr algn="l" defTabSz="1285875">
              <a:defRPr sz="2400">
                <a:latin typeface="Arial"/>
                <a:ea typeface="Arial"/>
                <a:cs typeface="Arial"/>
                <a:sym typeface="Arial"/>
              </a:defRPr>
            </a:pPr>
            <a:r>
              <a:t> frequent 2,000 words of English but which occur frequently over a very wide range of academic texts.</a:t>
            </a:r>
          </a:p>
          <a:p>
            <a:pPr algn="l" defTabSz="1285875">
              <a:defRPr sz="2400">
                <a:latin typeface="Arial"/>
                <a:ea typeface="Arial"/>
                <a:cs typeface="Arial"/>
                <a:sym typeface="Arial"/>
              </a:defRPr>
            </a:pPr>
            <a:r>
              <a:t>These 570 word families are grouped into ten subsets that reflect word frequency. </a:t>
            </a:r>
          </a:p>
          <a:p>
            <a:pPr algn="l" defTabSz="1285875">
              <a:defRPr sz="2400">
                <a:latin typeface="Arial"/>
                <a:ea typeface="Arial"/>
                <a:cs typeface="Arial"/>
                <a:sym typeface="Arial"/>
              </a:defRPr>
            </a:pPr>
            <a:r>
              <a:t>A word like </a:t>
            </a:r>
            <a:r>
              <a:rPr i="1"/>
              <a:t>analyze</a:t>
            </a:r>
            <a:r>
              <a:t> falls into Subset 1, which contains the most frequent words, while the word</a:t>
            </a:r>
          </a:p>
          <a:p>
            <a:pPr algn="l" defTabSz="1285875">
              <a:defRPr i="1" sz="2400">
                <a:latin typeface="Arial"/>
                <a:ea typeface="Arial"/>
                <a:cs typeface="Arial"/>
                <a:sym typeface="Arial"/>
              </a:defRPr>
            </a:pPr>
            <a:r>
              <a:t>adjacent </a:t>
            </a:r>
            <a:r>
              <a:rPr i="0"/>
              <a:t>falls into Subset 10 which includes the least frequent (among this list of high incidence words). </a:t>
            </a:r>
          </a:p>
          <a:p>
            <a:pPr algn="l" defTabSz="1285875">
              <a:defRPr sz="2400">
                <a:latin typeface="Arial"/>
                <a:ea typeface="Arial"/>
                <a:cs typeface="Arial"/>
                <a:sym typeface="Arial"/>
              </a:defRPr>
            </a:pPr>
          </a:p>
          <a:p>
            <a:pPr algn="l" defTabSz="1285875">
              <a:defRPr sz="2400">
                <a:latin typeface="Arial"/>
                <a:ea typeface="Arial"/>
                <a:cs typeface="Arial"/>
                <a:sym typeface="Arial"/>
              </a:defRPr>
            </a:pPr>
            <a:r>
              <a:t>The AWL is not restricted to a specific field of study.  That means that the words are useful for learners</a:t>
            </a:r>
          </a:p>
          <a:p>
            <a:pPr algn="l" defTabSz="1285875">
              <a:defRPr sz="2400">
                <a:latin typeface="Arial"/>
                <a:ea typeface="Arial"/>
                <a:cs typeface="Arial"/>
                <a:sym typeface="Arial"/>
              </a:defRPr>
            </a:pPr>
            <a:r>
              <a:t>studying in disciplines as varied as literature, science, health, business, and law.  </a:t>
            </a:r>
          </a:p>
          <a:p>
            <a:pPr algn="l" defTabSz="1285875">
              <a:defRPr sz="2400">
                <a:latin typeface="Arial"/>
                <a:ea typeface="Arial"/>
                <a:cs typeface="Arial"/>
                <a:sym typeface="Arial"/>
              </a:defRPr>
            </a:pPr>
            <a:r>
              <a:t>This high-utility academic word list does not contain technical words likely to appear in one,</a:t>
            </a:r>
          </a:p>
          <a:p>
            <a:pPr algn="l" defTabSz="1285875">
              <a:defRPr sz="2400">
                <a:latin typeface="Arial"/>
                <a:ea typeface="Arial"/>
                <a:cs typeface="Arial"/>
                <a:sym typeface="Arial"/>
              </a:defRPr>
            </a:pPr>
            <a:r>
              <a:t>specific field of study such as </a:t>
            </a:r>
            <a:r>
              <a:rPr i="1"/>
              <a:t>amortization, petroglyph, onomatopoeia</a:t>
            </a:r>
            <a:r>
              <a:t>, or </a:t>
            </a:r>
            <a:r>
              <a:rPr i="1"/>
              <a:t>cartilage</a:t>
            </a:r>
            <a:r>
              <a:t>.  </a:t>
            </a:r>
          </a:p>
          <a:p>
            <a:pPr algn="l" defTabSz="1285875">
              <a:defRPr sz="2400">
                <a:latin typeface="Arial"/>
                <a:ea typeface="Arial"/>
                <a:cs typeface="Arial"/>
                <a:sym typeface="Arial"/>
              </a:defRPr>
            </a:pPr>
            <a:r>
              <a:t>Two-thirds of all academic English derive from Latin or Greek. </a:t>
            </a:r>
          </a:p>
          <a:p>
            <a:pPr algn="l" defTabSz="1285875">
              <a:defRPr sz="2400">
                <a:latin typeface="Arial"/>
                <a:ea typeface="Arial"/>
                <a:cs typeface="Arial"/>
                <a:sym typeface="Arial"/>
              </a:defRPr>
            </a:pPr>
          </a:p>
          <a:p>
            <a:pPr algn="l" defTabSz="1285875">
              <a:defRPr sz="2400">
                <a:latin typeface="Arial"/>
                <a:ea typeface="Arial"/>
                <a:cs typeface="Arial"/>
                <a:sym typeface="Arial"/>
              </a:defRPr>
            </a:pPr>
            <a:r>
              <a:t>Understandably, knowledge of the most high-incidence academic words in English can significantly</a:t>
            </a:r>
          </a:p>
          <a:p>
            <a:pPr algn="l" defTabSz="1285875">
              <a:defRPr sz="2400">
                <a:latin typeface="Arial"/>
                <a:ea typeface="Arial"/>
                <a:cs typeface="Arial"/>
                <a:sym typeface="Arial"/>
              </a:defRPr>
            </a:pPr>
            <a:r>
              <a:t> boost a student’s comprehension level of school-based reading material.  Students who are taught</a:t>
            </a:r>
          </a:p>
          <a:p>
            <a:pPr algn="l" defTabSz="1285875">
              <a:defRPr sz="2400">
                <a:latin typeface="Arial"/>
                <a:ea typeface="Arial"/>
                <a:cs typeface="Arial"/>
                <a:sym typeface="Arial"/>
              </a:defRPr>
            </a:pPr>
            <a:r>
              <a:t> these high-utility academic words and routinely placed in contexts requiring their usage are likely</a:t>
            </a:r>
          </a:p>
          <a:p>
            <a:pPr algn="l" defTabSz="1285875">
              <a:defRPr sz="2400">
                <a:latin typeface="Arial"/>
                <a:ea typeface="Arial"/>
                <a:cs typeface="Arial"/>
                <a:sym typeface="Arial"/>
              </a:defRPr>
            </a:pPr>
            <a:r>
              <a:t> to be able to master academic material with more confidence and efficiency, wasting less time and</a:t>
            </a:r>
          </a:p>
          <a:p>
            <a:pPr algn="l" defTabSz="1285875">
              <a:defRPr sz="2400">
                <a:latin typeface="Arial"/>
                <a:ea typeface="Arial"/>
                <a:cs typeface="Arial"/>
                <a:sym typeface="Arial"/>
              </a:defRPr>
            </a:pPr>
            <a:r>
              <a:t> energy in guessing words or consulting dictionaries than those who are only equipped with the most</a:t>
            </a:r>
          </a:p>
          <a:p>
            <a:pPr algn="l" defTabSz="1285875">
              <a:defRPr sz="2400">
                <a:latin typeface="Arial"/>
                <a:ea typeface="Arial"/>
                <a:cs typeface="Arial"/>
                <a:sym typeface="Arial"/>
              </a:defRPr>
            </a:pPr>
            <a:r>
              <a:t> basic 2000-3000 words that characterize ordinary conversation. </a:t>
            </a:r>
          </a:p>
          <a:p>
            <a:pPr algn="l" defTabSz="1285875">
              <a:defRPr sz="2400">
                <a:latin typeface="Arial"/>
                <a:ea typeface="Arial"/>
                <a:cs typeface="Arial"/>
                <a:sym typeface="Arial"/>
              </a:defRPr>
            </a:pPr>
          </a:p>
          <a:p>
            <a:pPr algn="l" defTabSz="1285875">
              <a:defRPr sz="2400">
                <a:latin typeface="Arial"/>
                <a:ea typeface="Arial"/>
                <a:cs typeface="Arial"/>
                <a:sym typeface="Arial"/>
              </a:defRPr>
            </a:pPr>
          </a:p>
          <a:p>
            <a:pPr algn="l" defTabSz="1285875">
              <a:defRPr sz="2400">
                <a:latin typeface="Arial"/>
                <a:ea typeface="Arial"/>
                <a:cs typeface="Arial"/>
                <a:sym typeface="Arial"/>
              </a:defRPr>
            </a:pPr>
          </a:p>
          <a:p>
            <a:pPr algn="l" defTabSz="1285875">
              <a:defRPr sz="2400">
                <a:latin typeface="Arial"/>
                <a:ea typeface="Arial"/>
                <a:cs typeface="Arial"/>
                <a:sym typeface="Arial"/>
              </a:defRPr>
            </a:pPr>
            <a:r>
              <a:t>The following link gives you a two-page version of the list: </a:t>
            </a:r>
          </a:p>
          <a:p>
            <a:pPr algn="l" defTabSz="1285875">
              <a:defRPr sz="3200">
                <a:latin typeface="Arial"/>
                <a:ea typeface="Arial"/>
                <a:cs typeface="Arial"/>
                <a:sym typeface="Arial"/>
              </a:defRPr>
            </a:pPr>
            <a:r>
              <a:t>http://www.doe.in.gov/TitleI/pdf/Word_List_Feldman.pdf</a:t>
            </a:r>
            <a:endParaRPr sz="2400"/>
          </a:p>
          <a:p>
            <a:pPr algn="l" defTabSz="1285875">
              <a:defRPr sz="2400">
                <a:latin typeface="Arial"/>
                <a:ea typeface="Arial"/>
                <a:cs typeface="Arial"/>
                <a:sym typeface="Arial"/>
              </a:defRPr>
            </a:pPr>
          </a:p>
          <a:p>
            <a:pPr algn="l" defTabSz="1285875">
              <a:defRPr sz="2400">
                <a:latin typeface="Arial"/>
                <a:ea typeface="Arial"/>
                <a:cs typeface="Arial"/>
                <a:sym typeface="Arial"/>
              </a:defRPr>
            </a:pPr>
          </a:p>
          <a:p>
            <a:pPr algn="l" defTabSz="1285875">
              <a:defRPr sz="2400">
                <a:latin typeface="Arial"/>
                <a:ea typeface="Arial"/>
                <a:cs typeface="Arial"/>
                <a:sym typeface="Arial"/>
              </a:defRPr>
            </a:pPr>
          </a:p>
          <a:p>
            <a:pPr algn="l" defTabSz="1285875">
              <a:defRPr sz="2400">
                <a:latin typeface="Arial"/>
                <a:ea typeface="Arial"/>
                <a:cs typeface="Arial"/>
                <a:sym typeface="Arial"/>
              </a:defRPr>
            </a:pPr>
            <a:r>
              <a:t>Source: Coxhead, Averil. (2000). A new academic word list. TESOL Quarterly, 34, 213-238.</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3" name="Shape 119"/>
          <p:cNvSpPr txBox="1"/>
          <p:nvPr/>
        </p:nvSpPr>
        <p:spPr>
          <a:xfrm>
            <a:off x="4570445" y="3754839"/>
            <a:ext cx="15006140" cy="6586276"/>
          </a:xfrm>
          <a:prstGeom prst="rect">
            <a:avLst/>
          </a:prstGeom>
          <a:ln w="12700">
            <a:miter lim="400000"/>
          </a:ln>
          <a:extLst>
            <a:ext uri="{C572A759-6A51-4108-AA02-DFA0A04FC94B}">
              <ma14:wrappingTextBoxFlag xmlns:ma14="http://schemas.microsoft.com/office/mac/drawingml/2011/main" val="1"/>
            </a:ext>
          </a:extLst>
        </p:spPr>
        <p:txBody>
          <a:bodyPr lIns="71433" tIns="71433" rIns="71433" bIns="71433" anchor="ctr">
            <a:spAutoFit/>
          </a:bodyPr>
          <a:lstStyle/>
          <a:p>
            <a:pPr defTabSz="642937">
              <a:lnSpc>
                <a:spcPct val="115000"/>
              </a:lnSpc>
              <a:spcBef>
                <a:spcPts val="1400"/>
              </a:spcBef>
              <a:defRPr b="1" spc="138" sz="5000">
                <a:uFill>
                  <a:solidFill>
                    <a:srgbClr val="000000"/>
                  </a:solidFill>
                </a:uFill>
                <a:latin typeface="Arial"/>
                <a:ea typeface="Arial"/>
                <a:cs typeface="Arial"/>
                <a:sym typeface="Arial"/>
              </a:defRPr>
            </a:pPr>
            <a:r>
              <a:t>Academic Word List: Subset 1</a:t>
            </a:r>
          </a:p>
          <a:p>
            <a:pPr algn="just" defTabSz="642937">
              <a:lnSpc>
                <a:spcPct val="115000"/>
              </a:lnSpc>
              <a:defRPr spc="133" sz="2400">
                <a:uFill>
                  <a:solidFill>
                    <a:srgbClr val="000000"/>
                  </a:solidFill>
                </a:uFill>
                <a:latin typeface="Arial"/>
                <a:ea typeface="Arial"/>
                <a:cs typeface="Arial"/>
                <a:sym typeface="Arial"/>
              </a:defRPr>
            </a:pPr>
            <a:r>
              <a:t>analyze,  approach,  area,  assess,  assume,  authority,  available,  benefit, concept, consist,  context,  constitute,  contract,  data,  define,  derive,  distribute,  economy, environment,  establish,  estimate,  evident,  factor,  finance, formula, function, income,  indicate,  individual,  interpret,  involve,  issue,  labor,  legal,  legislate, major,  method,  percent,  period,  principle,  proceed, process, policy, require, research, respond, role,  section,  sector, significant,  similar,  source,  specific,  structure,  theory,  vary  </a:t>
            </a:r>
          </a:p>
          <a:p>
            <a:pPr algn="l" defTabSz="642937">
              <a:lnSpc>
                <a:spcPct val="115000"/>
              </a:lnSpc>
              <a:spcBef>
                <a:spcPts val="1400"/>
              </a:spcBef>
              <a:defRPr b="1" spc="133" sz="1600">
                <a:uFill>
                  <a:solidFill>
                    <a:srgbClr val="000000"/>
                  </a:solidFill>
                </a:uFill>
                <a:latin typeface="Calibri"/>
                <a:ea typeface="Calibri"/>
                <a:cs typeface="Calibri"/>
                <a:sym typeface="Calibri"/>
              </a:defRPr>
            </a:pPr>
          </a:p>
          <a:p>
            <a:pPr algn="l" defTabSz="642937">
              <a:lnSpc>
                <a:spcPct val="115000"/>
              </a:lnSpc>
              <a:spcBef>
                <a:spcPts val="1400"/>
              </a:spcBef>
              <a:defRPr b="1" spc="133" sz="3200">
                <a:uFill>
                  <a:solidFill>
                    <a:srgbClr val="000000"/>
                  </a:solidFill>
                </a:uFill>
                <a:latin typeface="Arial"/>
                <a:ea typeface="Arial"/>
                <a:cs typeface="Arial"/>
                <a:sym typeface="Arial"/>
              </a:defRPr>
            </a:pPr>
            <a:r>
              <a:t>Spanish Cognates:</a:t>
            </a:r>
          </a:p>
          <a:p>
            <a:pPr algn="just" defTabSz="642937">
              <a:lnSpc>
                <a:spcPct val="115000"/>
              </a:lnSpc>
              <a:defRPr i="1" spc="133" sz="2400">
                <a:uFill>
                  <a:solidFill>
                    <a:srgbClr val="000000"/>
                  </a:solidFill>
                </a:uFill>
                <a:latin typeface="Arial"/>
                <a:ea typeface="Arial"/>
                <a:cs typeface="Arial"/>
                <a:sym typeface="Arial"/>
              </a:defRPr>
            </a:pPr>
            <a:r>
              <a:t>analizar, el área, asumir, la autoridad, el beneficio/beneficiar, concepto, consistir, contexto, constituir, datos, definir, derivar, distribuir, la economía,  establecer, estimar/estimado, evidente, la función, las finanzas, la fórmula,  el indice, el individuo, interpretar, envolver, laborar, legal, legislar, el método, ocurrir, el por ciento, el período, principio, proceder,  el proceso, requerir, responder, rol,  sección, sector, significativo/significante, específica, estructura, la teoría, variar</a:t>
            </a:r>
          </a:p>
        </p:txBody>
      </p:sp>
      <p:pic>
        <p:nvPicPr>
          <p:cNvPr id="434" name="pasted-image.png" descr="pasted-image.png"/>
          <p:cNvPicPr>
            <a:picLocks noChangeAspect="1"/>
          </p:cNvPicPr>
          <p:nvPr/>
        </p:nvPicPr>
        <p:blipFill>
          <a:blip r:embed="rId2">
            <a:extLst/>
          </a:blip>
          <a:stretch>
            <a:fillRect/>
          </a:stretch>
        </p:blipFill>
        <p:spPr>
          <a:xfrm>
            <a:off x="16342906" y="144478"/>
            <a:ext cx="4464853" cy="3607600"/>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6" name="Shape 119"/>
          <p:cNvSpPr txBox="1"/>
          <p:nvPr/>
        </p:nvSpPr>
        <p:spPr>
          <a:xfrm>
            <a:off x="4024715" y="1326117"/>
            <a:ext cx="8883795" cy="4562941"/>
          </a:xfrm>
          <a:prstGeom prst="rect">
            <a:avLst/>
          </a:prstGeom>
          <a:ln w="12700">
            <a:miter lim="400000"/>
          </a:ln>
          <a:extLst>
            <a:ext uri="{C572A759-6A51-4108-AA02-DFA0A04FC94B}">
              <ma14:wrappingTextBoxFlag xmlns:ma14="http://schemas.microsoft.com/office/mac/drawingml/2011/main" val="1"/>
            </a:ext>
          </a:extLst>
        </p:spPr>
        <p:txBody>
          <a:bodyPr lIns="71433" tIns="71433" rIns="71433" bIns="71433" anchor="ctr">
            <a:spAutoFit/>
          </a:bodyPr>
          <a:lstStyle/>
          <a:p>
            <a:pPr defTabSz="642937">
              <a:lnSpc>
                <a:spcPct val="115000"/>
              </a:lnSpc>
              <a:spcBef>
                <a:spcPts val="1400"/>
              </a:spcBef>
              <a:defRPr b="1" spc="66" sz="2400">
                <a:uFill>
                  <a:solidFill>
                    <a:srgbClr val="000000"/>
                  </a:solidFill>
                </a:uFill>
                <a:latin typeface="Arial"/>
                <a:ea typeface="Arial"/>
                <a:cs typeface="Arial"/>
                <a:sym typeface="Arial"/>
              </a:defRPr>
            </a:pPr>
            <a:r>
              <a:t>Academic Word List: Subset 1</a:t>
            </a:r>
          </a:p>
          <a:p>
            <a:pPr algn="just" defTabSz="642937">
              <a:lnSpc>
                <a:spcPct val="115000"/>
              </a:lnSpc>
              <a:defRPr spc="133" sz="2400">
                <a:uFill>
                  <a:solidFill>
                    <a:srgbClr val="000000"/>
                  </a:solidFill>
                </a:uFill>
                <a:latin typeface="Arial"/>
                <a:ea typeface="Arial"/>
                <a:cs typeface="Arial"/>
                <a:sym typeface="Arial"/>
              </a:defRPr>
            </a:pPr>
            <a:r>
              <a:t>analyze,  approach,  area,  assess,  assume,  authority,  available,  benefit, concept, consist,  context,  constitute,  contract,  data,  define,  derive,  distribute,  economy, environment,  establish,  estimate,  evident,  factor,  finance, formula, function, income,  indicate,  individual,  interpret,  involve,  issue,  labor,  legal,  legislate, major,  method,  percent,  period,  principle,  proceed, process, policy, require, research, respond, role,  section,  sector, significant,  similar,  source,  specific,  structure,  theory,  vary  </a:t>
            </a:r>
          </a:p>
        </p:txBody>
      </p:sp>
      <p:sp>
        <p:nvSpPr>
          <p:cNvPr id="437" name="Shape 121"/>
          <p:cNvSpPr txBox="1"/>
          <p:nvPr/>
        </p:nvSpPr>
        <p:spPr>
          <a:xfrm>
            <a:off x="4290474" y="7391033"/>
            <a:ext cx="8883793" cy="4970385"/>
          </a:xfrm>
          <a:prstGeom prst="rect">
            <a:avLst/>
          </a:prstGeom>
          <a:ln w="12700">
            <a:miter lim="400000"/>
          </a:ln>
          <a:extLst>
            <a:ext uri="{C572A759-6A51-4108-AA02-DFA0A04FC94B}">
              <ma14:wrappingTextBoxFlag xmlns:ma14="http://schemas.microsoft.com/office/mac/drawingml/2011/main" val="1"/>
            </a:ext>
          </a:extLst>
        </p:spPr>
        <p:txBody>
          <a:bodyPr lIns="71433" tIns="71433" rIns="71433" bIns="71433" anchor="ctr">
            <a:spAutoFit/>
          </a:bodyPr>
          <a:lstStyle/>
          <a:p>
            <a:pPr defTabSz="642937">
              <a:lnSpc>
                <a:spcPct val="115000"/>
              </a:lnSpc>
              <a:spcBef>
                <a:spcPts val="1400"/>
              </a:spcBef>
              <a:defRPr b="1" spc="66" sz="2400">
                <a:uFill>
                  <a:solidFill>
                    <a:srgbClr val="000000"/>
                  </a:solidFill>
                </a:uFill>
                <a:latin typeface="Arial"/>
                <a:ea typeface="Arial"/>
                <a:cs typeface="Arial"/>
                <a:sym typeface="Arial"/>
              </a:defRPr>
            </a:pPr>
            <a:r>
              <a:t>Academic Word List: Subset 2</a:t>
            </a:r>
          </a:p>
          <a:p>
            <a:pPr algn="just" defTabSz="642937">
              <a:lnSpc>
                <a:spcPct val="115000"/>
              </a:lnSpc>
              <a:defRPr spc="133" sz="2400">
                <a:uFill>
                  <a:solidFill>
                    <a:srgbClr val="000000"/>
                  </a:solidFill>
                </a:uFill>
                <a:latin typeface="Arial"/>
                <a:ea typeface="Arial"/>
                <a:cs typeface="Arial"/>
                <a:sym typeface="Arial"/>
              </a:defRPr>
            </a:pPr>
            <a:r>
              <a:t>achieve,  acquire,  administrate,  affect,  appropriate,  aspect,  assist, category,  chapter,  commission,  community,  complex,  compute,  conclude,  conduct,  consequence,  construct,  consume,  credit,  culture,  design, distinct, equate, element, evaluate,  feature,  final,  focus,  impact, injure,  institute,  invest,  item, journal,  maintain,  normal,  obtain,  participate,  perceive,  positive,  potential,  previous,  primary,  purchase,  range,  region,  regulate,  relevant,  reside,  resource,  restrict,  secure,  seek,  select,  site,  strategy,  survey,  tradition,  transfer</a:t>
            </a:r>
          </a:p>
        </p:txBody>
      </p:sp>
      <p:sp>
        <p:nvSpPr>
          <p:cNvPr id="438" name="Shape 123"/>
          <p:cNvSpPr txBox="1"/>
          <p:nvPr/>
        </p:nvSpPr>
        <p:spPr>
          <a:xfrm>
            <a:off x="13284077" y="2944447"/>
            <a:ext cx="7864542" cy="5148184"/>
          </a:xfrm>
          <a:prstGeom prst="rect">
            <a:avLst/>
          </a:prstGeom>
          <a:ln w="12700">
            <a:miter lim="400000"/>
          </a:ln>
          <a:extLst>
            <a:ext uri="{C572A759-6A51-4108-AA02-DFA0A04FC94B}">
              <ma14:wrappingTextBoxFlag xmlns:ma14="http://schemas.microsoft.com/office/mac/drawingml/2011/main" val="1"/>
            </a:ext>
          </a:extLst>
        </p:spPr>
        <p:txBody>
          <a:bodyPr lIns="71433" tIns="71433" rIns="71433" bIns="71433" anchor="ctr">
            <a:spAutoFit/>
          </a:bodyPr>
          <a:lstStyle/>
          <a:p>
            <a:pPr defTabSz="642937">
              <a:lnSpc>
                <a:spcPct val="115000"/>
              </a:lnSpc>
              <a:spcBef>
                <a:spcPts val="1400"/>
              </a:spcBef>
              <a:defRPr b="1" spc="66" sz="2400">
                <a:uFill>
                  <a:solidFill>
                    <a:srgbClr val="000000"/>
                  </a:solidFill>
                </a:uFill>
                <a:latin typeface="Arial"/>
                <a:ea typeface="Arial"/>
                <a:cs typeface="Arial"/>
                <a:sym typeface="Arial"/>
              </a:defRPr>
            </a:pPr>
            <a:r>
              <a:t>Academic Word List: Subset 3</a:t>
            </a:r>
          </a:p>
          <a:p>
            <a:pPr algn="just" defTabSz="642937">
              <a:lnSpc>
                <a:spcPct val="115000"/>
              </a:lnSpc>
              <a:spcBef>
                <a:spcPts val="1400"/>
              </a:spcBef>
              <a:defRPr spc="133" sz="2400">
                <a:uFill>
                  <a:solidFill>
                    <a:srgbClr val="000000"/>
                  </a:solidFill>
                </a:uFill>
                <a:latin typeface="Arial"/>
                <a:ea typeface="Arial"/>
                <a:cs typeface="Arial"/>
                <a:sym typeface="Arial"/>
              </a:defRPr>
            </a:pPr>
            <a:r>
              <a:t>alternative, circumstance,  comment,  compensate,  component,  consent,  considerable,  constant,  constrain,  contribute,  convene,  coordinate,  core,  corporate,  correspond,  criteria,  deduce,  demonstrate, document,  dominate,  emphasis,  ensure,  exclude,  fund,  framework,  illustrate,  immigrate,  imply,  initial,  instance,  interact,  justify,  layer,  link,  maximize,  negate,  outcome,  philosophy,  physical,  proportion,  publish,  react,  register,  rely,  scheme,  sequence,  shift,  specify,  sufficient,  technical,  technique,  valid,  volume</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0" name="Shape 125"/>
          <p:cNvSpPr txBox="1"/>
          <p:nvPr/>
        </p:nvSpPr>
        <p:spPr>
          <a:xfrm>
            <a:off x="5096660" y="551518"/>
            <a:ext cx="13828326" cy="2933164"/>
          </a:xfrm>
          <a:prstGeom prst="rect">
            <a:avLst/>
          </a:prstGeom>
          <a:ln w="12700">
            <a:miter lim="400000"/>
          </a:ln>
          <a:extLst>
            <a:ext uri="{C572A759-6A51-4108-AA02-DFA0A04FC94B}">
              <ma14:wrappingTextBoxFlag xmlns:ma14="http://schemas.microsoft.com/office/mac/drawingml/2011/main" val="1"/>
            </a:ext>
          </a:extLst>
        </p:spPr>
        <p:txBody>
          <a:bodyPr lIns="71433" tIns="71433" rIns="71433" bIns="71433" anchor="ctr">
            <a:spAutoFit/>
          </a:bodyPr>
          <a:lstStyle/>
          <a:p>
            <a:pPr defTabSz="642937">
              <a:lnSpc>
                <a:spcPct val="115000"/>
              </a:lnSpc>
              <a:spcBef>
                <a:spcPts val="1400"/>
              </a:spcBef>
              <a:defRPr b="1" spc="66" sz="2400">
                <a:uFill>
                  <a:solidFill>
                    <a:srgbClr val="000000"/>
                  </a:solidFill>
                </a:uFill>
                <a:latin typeface="Arial"/>
                <a:ea typeface="Arial"/>
                <a:cs typeface="Arial"/>
                <a:sym typeface="Arial"/>
              </a:defRPr>
            </a:pPr>
            <a:r>
              <a:t>Academic Word List: Subset 4</a:t>
            </a:r>
          </a:p>
          <a:p>
            <a:pPr algn="just" defTabSz="642937">
              <a:lnSpc>
                <a:spcPct val="115000"/>
              </a:lnSpc>
              <a:defRPr spc="133" sz="2400">
                <a:uFill>
                  <a:solidFill>
                    <a:srgbClr val="000000"/>
                  </a:solidFill>
                </a:uFill>
                <a:latin typeface="Arial"/>
                <a:ea typeface="Arial"/>
                <a:cs typeface="Arial"/>
                <a:sym typeface="Arial"/>
              </a:defRPr>
            </a:pPr>
            <a:r>
              <a:t>access,  adequacy,  annual,  apparent,  approximate,  attitude,  attribute,  civil,  code,  commit,  concentrate,  confer,  contrast,  cycle, debate,  despite,  dimension,  domestic,  emerge,  ethnic,  grant,  hence,  hypothesis,  implement,  implicate,  impose,  integrate,  internal,  investigate,  mechanism,  occupy,  option,  output,  overall,  parallel,  parameter,  phrase,  prior,  principal,  professional,  project,  promote,  regime,  resolve,  retain,  series,  statistic,  status,  stress,  subsequent,  undertake</a:t>
            </a:r>
          </a:p>
        </p:txBody>
      </p:sp>
      <p:sp>
        <p:nvSpPr>
          <p:cNvPr id="441" name="Shape 127"/>
          <p:cNvSpPr txBox="1"/>
          <p:nvPr/>
        </p:nvSpPr>
        <p:spPr>
          <a:xfrm>
            <a:off x="5006388" y="4176976"/>
            <a:ext cx="14371224" cy="2933163"/>
          </a:xfrm>
          <a:prstGeom prst="rect">
            <a:avLst/>
          </a:prstGeom>
          <a:ln w="12700">
            <a:miter lim="400000"/>
          </a:ln>
          <a:extLst>
            <a:ext uri="{C572A759-6A51-4108-AA02-DFA0A04FC94B}">
              <ma14:wrappingTextBoxFlag xmlns:ma14="http://schemas.microsoft.com/office/mac/drawingml/2011/main" val="1"/>
            </a:ext>
          </a:extLst>
        </p:spPr>
        <p:txBody>
          <a:bodyPr lIns="71433" tIns="71433" rIns="71433" bIns="71433" anchor="ctr">
            <a:spAutoFit/>
          </a:bodyPr>
          <a:lstStyle/>
          <a:p>
            <a:pPr defTabSz="642937">
              <a:lnSpc>
                <a:spcPct val="115000"/>
              </a:lnSpc>
              <a:spcBef>
                <a:spcPts val="1400"/>
              </a:spcBef>
              <a:defRPr b="1" spc="66" sz="2400">
                <a:uFill>
                  <a:solidFill>
                    <a:srgbClr val="000000"/>
                  </a:solidFill>
                </a:uFill>
                <a:latin typeface="Arial"/>
                <a:ea typeface="Arial"/>
                <a:cs typeface="Arial"/>
                <a:sym typeface="Arial"/>
              </a:defRPr>
            </a:pPr>
            <a:r>
              <a:t>Academic Word List: Subset 5</a:t>
            </a:r>
          </a:p>
          <a:p>
            <a:pPr algn="just" defTabSz="642937">
              <a:lnSpc>
                <a:spcPct val="115000"/>
              </a:lnSpc>
              <a:defRPr spc="133" sz="2400">
                <a:uFill>
                  <a:solidFill>
                    <a:srgbClr val="000000"/>
                  </a:solidFill>
                </a:uFill>
                <a:latin typeface="Arial"/>
                <a:ea typeface="Arial"/>
                <a:cs typeface="Arial"/>
                <a:sym typeface="Arial"/>
              </a:defRPr>
            </a:pPr>
            <a:r>
              <a:t>academy,  adjust,  alter,  amend,  capacity,  clause,  compound,  consult, decline, discrete, enable,  energy,  enforce,  entity,  equivalent,  evolve,  expand,  expose,  external,  facilitate,  fundamental,  generate,  liberal,  license,  logic,  margin,   modify,  monitor,  network,  notion,  objective,  orient,  perspective,  precise, prime,  psychology,  pursue,  ratio,  reject,  revenue,  stable,  style,  substitute,  sustain,  symbol,  target,  transit,  trend,  version,  welfare,  whereas</a:t>
            </a:r>
          </a:p>
        </p:txBody>
      </p:sp>
      <p:sp>
        <p:nvSpPr>
          <p:cNvPr id="442" name="Shape 129"/>
          <p:cNvSpPr txBox="1"/>
          <p:nvPr/>
        </p:nvSpPr>
        <p:spPr>
          <a:xfrm>
            <a:off x="5143227" y="7802429"/>
            <a:ext cx="13235130" cy="2933163"/>
          </a:xfrm>
          <a:prstGeom prst="rect">
            <a:avLst/>
          </a:prstGeom>
          <a:ln w="12700">
            <a:miter lim="400000"/>
          </a:ln>
          <a:extLst>
            <a:ext uri="{C572A759-6A51-4108-AA02-DFA0A04FC94B}">
              <ma14:wrappingTextBoxFlag xmlns:ma14="http://schemas.microsoft.com/office/mac/drawingml/2011/main" val="1"/>
            </a:ext>
          </a:extLst>
        </p:spPr>
        <p:txBody>
          <a:bodyPr lIns="71433" tIns="71433" rIns="71433" bIns="71433" anchor="ctr">
            <a:spAutoFit/>
          </a:bodyPr>
          <a:lstStyle/>
          <a:p>
            <a:pPr defTabSz="642937">
              <a:lnSpc>
                <a:spcPct val="115000"/>
              </a:lnSpc>
              <a:spcBef>
                <a:spcPts val="1400"/>
              </a:spcBef>
              <a:defRPr b="1" spc="66" sz="2400">
                <a:uFill>
                  <a:solidFill>
                    <a:srgbClr val="000000"/>
                  </a:solidFill>
                </a:uFill>
                <a:latin typeface="Arial"/>
                <a:ea typeface="Arial"/>
                <a:cs typeface="Arial"/>
                <a:sym typeface="Arial"/>
              </a:defRPr>
            </a:pPr>
            <a:r>
              <a:t>Academic Word List: Subset 6</a:t>
            </a:r>
          </a:p>
          <a:p>
            <a:pPr algn="just" defTabSz="642937">
              <a:lnSpc>
                <a:spcPct val="115000"/>
              </a:lnSpc>
              <a:defRPr spc="133" sz="2400">
                <a:uFill>
                  <a:solidFill>
                    <a:srgbClr val="000000"/>
                  </a:solidFill>
                </a:uFill>
                <a:latin typeface="Arial"/>
                <a:ea typeface="Arial"/>
                <a:cs typeface="Arial"/>
                <a:sym typeface="Arial"/>
              </a:defRPr>
            </a:pPr>
            <a:r>
              <a:t>abstract,  acknowledge,  accuracy,  aggregate,  allocate,  assign,  bond,  capable,   cite,  cooperate,  discriminate,  display,  diverse,  domain,  edit,  enhance,  estate,  exceed,  explicit,  federal,  fee,  flexible,  furthermore,  gender,  incentive,  incorporate,  incidence,  index,  inhibit,  initiate,  input,  interval,  mitigate, minimum,  ministry,  motive,  neutral,  nevertheless,  overseas,  precede,  presume,  rational,  recover,  reveal,  scope,  subsidy,  trace,  transform,  underlie,  utilize </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4" name="Shape 131"/>
          <p:cNvSpPr txBox="1"/>
          <p:nvPr/>
        </p:nvSpPr>
        <p:spPr>
          <a:xfrm>
            <a:off x="5166919" y="497939"/>
            <a:ext cx="13351690" cy="2933163"/>
          </a:xfrm>
          <a:prstGeom prst="rect">
            <a:avLst/>
          </a:prstGeom>
          <a:ln w="12700">
            <a:miter lim="400000"/>
          </a:ln>
          <a:extLst>
            <a:ext uri="{C572A759-6A51-4108-AA02-DFA0A04FC94B}">
              <ma14:wrappingTextBoxFlag xmlns:ma14="http://schemas.microsoft.com/office/mac/drawingml/2011/main" val="1"/>
            </a:ext>
          </a:extLst>
        </p:spPr>
        <p:txBody>
          <a:bodyPr lIns="71433" tIns="71433" rIns="71433" bIns="71433" anchor="ctr">
            <a:spAutoFit/>
          </a:bodyPr>
          <a:lstStyle/>
          <a:p>
            <a:pPr defTabSz="642937">
              <a:lnSpc>
                <a:spcPct val="115000"/>
              </a:lnSpc>
              <a:spcBef>
                <a:spcPts val="1400"/>
              </a:spcBef>
              <a:defRPr b="1" spc="66" sz="2400">
                <a:uFill>
                  <a:solidFill>
                    <a:srgbClr val="000000"/>
                  </a:solidFill>
                </a:uFill>
                <a:latin typeface="Arial"/>
                <a:ea typeface="Arial"/>
                <a:cs typeface="Arial"/>
                <a:sym typeface="Arial"/>
              </a:defRPr>
            </a:pPr>
            <a:r>
              <a:t>Academic Word List: Subset 7</a:t>
            </a:r>
          </a:p>
          <a:p>
            <a:pPr algn="just" defTabSz="642937">
              <a:lnSpc>
                <a:spcPct val="115000"/>
              </a:lnSpc>
              <a:defRPr spc="133" sz="2400">
                <a:uFill>
                  <a:solidFill>
                    <a:srgbClr val="000000"/>
                  </a:solidFill>
                </a:uFill>
                <a:latin typeface="Arial"/>
                <a:ea typeface="Arial"/>
                <a:cs typeface="Arial"/>
                <a:sym typeface="Arial"/>
              </a:defRPr>
            </a:pPr>
            <a:r>
              <a:t>adapt,  advocate,  channel,  classic,  comprehensive,  comprise,  confirm,  contrary,   convert,   decade,  deny,  differentiate,  dispose,   dynamic,   equip,   eliminate,  empirical,  extract  finite,  foundation,  gradient,  guarantee,  hierarchy,  identical,  ideology,  infer,  innovate,  insert, intervene,  isolate,  media,  mode,  paradigm,  phenomenon,  priority,  prohibit,  publication,  quote,  release,  reverse,  simulate,  sole,  somewhat,  submit,  successor,  thesis,  transmit,  ultimate,  unique,  voluntary</a:t>
            </a:r>
          </a:p>
        </p:txBody>
      </p:sp>
      <p:sp>
        <p:nvSpPr>
          <p:cNvPr id="445" name="Shape 133"/>
          <p:cNvSpPr txBox="1"/>
          <p:nvPr/>
        </p:nvSpPr>
        <p:spPr>
          <a:xfrm>
            <a:off x="4851793" y="3866098"/>
            <a:ext cx="13493181" cy="3340607"/>
          </a:xfrm>
          <a:prstGeom prst="rect">
            <a:avLst/>
          </a:prstGeom>
          <a:ln w="12700">
            <a:miter lim="400000"/>
          </a:ln>
          <a:extLst>
            <a:ext uri="{C572A759-6A51-4108-AA02-DFA0A04FC94B}">
              <ma14:wrappingTextBoxFlag xmlns:ma14="http://schemas.microsoft.com/office/mac/drawingml/2011/main" val="1"/>
            </a:ext>
          </a:extLst>
        </p:spPr>
        <p:txBody>
          <a:bodyPr lIns="71433" tIns="71433" rIns="71433" bIns="71433" anchor="ctr">
            <a:spAutoFit/>
          </a:bodyPr>
          <a:lstStyle/>
          <a:p>
            <a:pPr defTabSz="642937">
              <a:lnSpc>
                <a:spcPct val="115000"/>
              </a:lnSpc>
              <a:spcBef>
                <a:spcPts val="1400"/>
              </a:spcBef>
              <a:defRPr b="1" spc="66" sz="2400">
                <a:uFill>
                  <a:solidFill>
                    <a:srgbClr val="000000"/>
                  </a:solidFill>
                </a:uFill>
                <a:latin typeface="Arial"/>
                <a:ea typeface="Arial"/>
                <a:cs typeface="Arial"/>
                <a:sym typeface="Arial"/>
              </a:defRPr>
            </a:pPr>
            <a:r>
              <a:t>Academic Word List: Subset 8</a:t>
            </a:r>
          </a:p>
          <a:p>
            <a:pPr algn="just" defTabSz="642937">
              <a:lnSpc>
                <a:spcPct val="115000"/>
              </a:lnSpc>
              <a:defRPr spc="126" sz="2400">
                <a:uFill>
                  <a:solidFill>
                    <a:srgbClr val="000000"/>
                  </a:solidFill>
                </a:uFill>
                <a:latin typeface="Arial"/>
                <a:ea typeface="Arial"/>
                <a:cs typeface="Arial"/>
                <a:sym typeface="Arial"/>
              </a:defRPr>
            </a:pPr>
            <a:r>
              <a:t>abandon, accompany, accumulate, ambiguous, appendix,  appreciate,   arbitrary,   automate,  bias,  chart,  clarify,  commodity,  complement,  conform,  contemporary,  contradict, crucial, currency, denote,  detect,  deviate,  displace,  eventual,  exhibit,  exploit, fluctuate, guideline, implicit, induce, inevitable, infrastructure, inspect, intense,  manipulate, minimize, nuclear, offset, predominant,  prospect,  radical,  reinforce,  restore,  revise, tension,  terminate,  theme,  thereby,  uniform,  vehicle,  via,  virtual,   widespread </a:t>
            </a:r>
          </a:p>
        </p:txBody>
      </p:sp>
      <p:sp>
        <p:nvSpPr>
          <p:cNvPr id="446" name="Shape 135"/>
          <p:cNvSpPr txBox="1"/>
          <p:nvPr/>
        </p:nvSpPr>
        <p:spPr>
          <a:xfrm>
            <a:off x="4717014" y="7426831"/>
            <a:ext cx="14949973" cy="2933163"/>
          </a:xfrm>
          <a:prstGeom prst="rect">
            <a:avLst/>
          </a:prstGeom>
          <a:ln w="12700">
            <a:miter lim="400000"/>
          </a:ln>
          <a:extLst>
            <a:ext uri="{C572A759-6A51-4108-AA02-DFA0A04FC94B}">
              <ma14:wrappingTextBoxFlag xmlns:ma14="http://schemas.microsoft.com/office/mac/drawingml/2011/main" val="1"/>
            </a:ext>
          </a:extLst>
        </p:spPr>
        <p:txBody>
          <a:bodyPr lIns="71433" tIns="71433" rIns="71433" bIns="71433" anchor="ctr">
            <a:spAutoFit/>
          </a:bodyPr>
          <a:lstStyle/>
          <a:p>
            <a:pPr defTabSz="642937">
              <a:lnSpc>
                <a:spcPct val="115000"/>
              </a:lnSpc>
              <a:spcBef>
                <a:spcPts val="1400"/>
              </a:spcBef>
              <a:defRPr b="1" spc="66" sz="2400">
                <a:uFill>
                  <a:solidFill>
                    <a:srgbClr val="000000"/>
                  </a:solidFill>
                </a:uFill>
                <a:latin typeface="Arial"/>
                <a:ea typeface="Arial"/>
                <a:cs typeface="Arial"/>
                <a:sym typeface="Arial"/>
              </a:defRPr>
            </a:pPr>
            <a:r>
              <a:t>Academic Word List: Subset 9</a:t>
            </a:r>
          </a:p>
          <a:p>
            <a:pPr algn="just" defTabSz="642937">
              <a:lnSpc>
                <a:spcPct val="115000"/>
              </a:lnSpc>
              <a:defRPr spc="133" sz="2400">
                <a:uFill>
                  <a:solidFill>
                    <a:srgbClr val="000000"/>
                  </a:solidFill>
                </a:uFill>
                <a:latin typeface="Arial"/>
                <a:ea typeface="Arial"/>
                <a:cs typeface="Arial"/>
                <a:sym typeface="Arial"/>
              </a:defRPr>
            </a:pPr>
            <a:r>
              <a:t>accommodate, analogy, anticipate, assure, attain, behalf, cease, coherent,  coincide,  commence,  compatible,  concurrent,   confine, controversy, converse, device, devote diminish, distort, duration, erode, ethic, found, format, inherent,  insight, integral, intermediate, manual, mature, mediate, medium, military, minimal, mutual, norm, overlap, passive, portion, preliminary, protocol,  qualitative, refine, restrain, revolution, rigid, route, scenario, sphere, subordinate, supplement, suspend, trigger, unify, violate</a:t>
            </a:r>
          </a:p>
        </p:txBody>
      </p:sp>
      <p:sp>
        <p:nvSpPr>
          <p:cNvPr id="447" name="Shape 137"/>
          <p:cNvSpPr txBox="1"/>
          <p:nvPr/>
        </p:nvSpPr>
        <p:spPr>
          <a:xfrm>
            <a:off x="5063875" y="10978073"/>
            <a:ext cx="13863343" cy="2118275"/>
          </a:xfrm>
          <a:prstGeom prst="rect">
            <a:avLst/>
          </a:prstGeom>
          <a:ln w="12700">
            <a:miter lim="400000"/>
          </a:ln>
          <a:extLst>
            <a:ext uri="{C572A759-6A51-4108-AA02-DFA0A04FC94B}">
              <ma14:wrappingTextBoxFlag xmlns:ma14="http://schemas.microsoft.com/office/mac/drawingml/2011/main" val="1"/>
            </a:ext>
          </a:extLst>
        </p:spPr>
        <p:txBody>
          <a:bodyPr lIns="71433" tIns="71433" rIns="71433" bIns="71433" anchor="ctr">
            <a:spAutoFit/>
          </a:bodyPr>
          <a:lstStyle/>
          <a:p>
            <a:pPr defTabSz="642937">
              <a:lnSpc>
                <a:spcPct val="115000"/>
              </a:lnSpc>
              <a:spcBef>
                <a:spcPts val="1400"/>
              </a:spcBef>
              <a:defRPr b="1" spc="66" sz="2400">
                <a:uFill>
                  <a:solidFill>
                    <a:srgbClr val="000000"/>
                  </a:solidFill>
                </a:uFill>
                <a:latin typeface="Arial"/>
                <a:ea typeface="Arial"/>
                <a:cs typeface="Arial"/>
                <a:sym typeface="Arial"/>
              </a:defRPr>
            </a:pPr>
            <a:r>
              <a:t>Academic Word List: Subset 10</a:t>
            </a:r>
          </a:p>
          <a:p>
            <a:pPr algn="just" defTabSz="642937">
              <a:lnSpc>
                <a:spcPct val="115000"/>
              </a:lnSpc>
              <a:defRPr spc="133" sz="2400">
                <a:uFill>
                  <a:solidFill>
                    <a:srgbClr val="000000"/>
                  </a:solidFill>
                </a:uFill>
                <a:latin typeface="Arial"/>
                <a:ea typeface="Arial"/>
                <a:cs typeface="Arial"/>
                <a:sym typeface="Arial"/>
              </a:defRPr>
            </a:pPr>
            <a:r>
              <a:t>adjacent, albeit, assemble, collapse, colleague, compile, conceive, convince, depress, encounter, forthcoming, incline, integrity, intrinsic, invoke, levy, likewise, nonetheless, notwithstanding, ongoing, panel, persist, pose, reluctance, so-called, straightforward, undergo, whereby</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9" name="Shape 219"/>
          <p:cNvSpPr txBox="1"/>
          <p:nvPr>
            <p:ph type="title" idx="4294967295"/>
          </p:nvPr>
        </p:nvSpPr>
        <p:spPr>
          <a:xfrm>
            <a:off x="3962393" y="549270"/>
            <a:ext cx="16459214" cy="2286007"/>
          </a:xfrm>
          <a:prstGeom prst="rect">
            <a:avLst/>
          </a:prstGeom>
        </p:spPr>
        <p:txBody>
          <a:bodyPr lIns="0" tIns="0" rIns="0" bIns="0"/>
          <a:lstStyle/>
          <a:p>
            <a:pPr defTabSz="1828800">
              <a:defRPr sz="6000">
                <a:latin typeface="Arial"/>
                <a:ea typeface="Arial"/>
                <a:cs typeface="Arial"/>
                <a:sym typeface="Arial"/>
              </a:defRPr>
            </a:pPr>
            <a:r>
              <a:t>Prior Knowledge: </a:t>
            </a:r>
            <a:br/>
            <a:r>
              <a:t>How well do I know these words?</a:t>
            </a:r>
          </a:p>
        </p:txBody>
      </p:sp>
      <p:sp>
        <p:nvSpPr>
          <p:cNvPr id="450" name="Shape 220"/>
          <p:cNvSpPr/>
          <p:nvPr/>
        </p:nvSpPr>
        <p:spPr>
          <a:xfrm>
            <a:off x="3047991" y="5181595"/>
            <a:ext cx="18288020" cy="3186"/>
          </a:xfrm>
          <a:prstGeom prst="line">
            <a:avLst/>
          </a:prstGeom>
          <a:ln w="12700">
            <a:solidFill>
              <a:srgbClr val="B6DCDF"/>
            </a:solidFill>
          </a:ln>
        </p:spPr>
        <p:txBody>
          <a:bodyPr lIns="45718" tIns="45718" rIns="45718" bIns="45718"/>
          <a:lstStyle/>
          <a:p>
            <a:pPr/>
          </a:p>
        </p:txBody>
      </p:sp>
      <p:sp>
        <p:nvSpPr>
          <p:cNvPr id="451" name="Shape 221"/>
          <p:cNvSpPr/>
          <p:nvPr/>
        </p:nvSpPr>
        <p:spPr>
          <a:xfrm>
            <a:off x="7889872" y="3546463"/>
            <a:ext cx="127011" cy="10169546"/>
          </a:xfrm>
          <a:prstGeom prst="line">
            <a:avLst/>
          </a:prstGeom>
          <a:ln w="12700">
            <a:solidFill>
              <a:srgbClr val="B6DCDF"/>
            </a:solidFill>
          </a:ln>
        </p:spPr>
        <p:txBody>
          <a:bodyPr lIns="45718" tIns="45718" rIns="45718" bIns="45718"/>
          <a:lstStyle/>
          <a:p>
            <a:pPr/>
          </a:p>
        </p:txBody>
      </p:sp>
      <p:sp>
        <p:nvSpPr>
          <p:cNvPr id="452" name="Shape 222"/>
          <p:cNvSpPr/>
          <p:nvPr/>
        </p:nvSpPr>
        <p:spPr>
          <a:xfrm flipH="1">
            <a:off x="14933927" y="3354063"/>
            <a:ext cx="12" cy="10363210"/>
          </a:xfrm>
          <a:prstGeom prst="line">
            <a:avLst/>
          </a:prstGeom>
          <a:ln w="12700">
            <a:solidFill>
              <a:srgbClr val="B6DCDF"/>
            </a:solidFill>
          </a:ln>
        </p:spPr>
        <p:txBody>
          <a:bodyPr lIns="45718" tIns="45718" rIns="45718" bIns="45718"/>
          <a:lstStyle/>
          <a:p>
            <a:pPr/>
          </a:p>
        </p:txBody>
      </p:sp>
      <p:sp>
        <p:nvSpPr>
          <p:cNvPr id="453" name="Shape 223"/>
          <p:cNvSpPr txBox="1"/>
          <p:nvPr/>
        </p:nvSpPr>
        <p:spPr>
          <a:xfrm>
            <a:off x="3047991" y="3657598"/>
            <a:ext cx="1774627" cy="45660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l" defTabSz="1828800">
              <a:defRPr sz="3200">
                <a:latin typeface="Arial"/>
                <a:ea typeface="Arial"/>
                <a:cs typeface="Arial"/>
                <a:sym typeface="Arial"/>
              </a:defRPr>
            </a:lvl1pPr>
          </a:lstStyle>
          <a:p>
            <a:pPr/>
            <a:r>
              <a:t>Strangers</a:t>
            </a:r>
          </a:p>
        </p:txBody>
      </p:sp>
      <p:sp>
        <p:nvSpPr>
          <p:cNvPr id="454" name="Shape 224"/>
          <p:cNvSpPr txBox="1"/>
          <p:nvPr/>
        </p:nvSpPr>
        <p:spPr>
          <a:xfrm>
            <a:off x="9296396" y="3657598"/>
            <a:ext cx="2678708" cy="45660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l" defTabSz="1828800">
              <a:defRPr sz="3200">
                <a:latin typeface="Arial"/>
                <a:ea typeface="Arial"/>
                <a:cs typeface="Arial"/>
                <a:sym typeface="Arial"/>
              </a:defRPr>
            </a:lvl1pPr>
          </a:lstStyle>
          <a:p>
            <a:pPr/>
            <a:r>
              <a:t>Acquaintances</a:t>
            </a:r>
          </a:p>
        </p:txBody>
      </p:sp>
      <p:sp>
        <p:nvSpPr>
          <p:cNvPr id="455" name="Shape 225"/>
          <p:cNvSpPr txBox="1"/>
          <p:nvPr/>
        </p:nvSpPr>
        <p:spPr>
          <a:xfrm>
            <a:off x="16916400" y="3962394"/>
            <a:ext cx="1367830" cy="456605"/>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l" defTabSz="1828800">
              <a:defRPr sz="3200">
                <a:latin typeface="Arial"/>
                <a:ea typeface="Arial"/>
                <a:cs typeface="Arial"/>
                <a:sym typeface="Arial"/>
              </a:defRPr>
            </a:lvl1pPr>
          </a:lstStyle>
          <a:p>
            <a:pPr/>
            <a:r>
              <a:t>Friends</a:t>
            </a:r>
          </a:p>
        </p:txBody>
      </p:sp>
      <p:pic>
        <p:nvPicPr>
          <p:cNvPr id="456" name="image17.jpeg" descr="image17.jpeg"/>
          <p:cNvPicPr>
            <a:picLocks noChangeAspect="1"/>
          </p:cNvPicPr>
          <p:nvPr/>
        </p:nvPicPr>
        <p:blipFill>
          <a:blip r:embed="rId2">
            <a:extLst/>
          </a:blip>
          <a:stretch>
            <a:fillRect/>
          </a:stretch>
        </p:blipFill>
        <p:spPr>
          <a:xfrm>
            <a:off x="18135598" y="457198"/>
            <a:ext cx="2190769" cy="2438403"/>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4" name="Image" descr="Image"/>
          <p:cNvPicPr>
            <a:picLocks noChangeAspect="1"/>
          </p:cNvPicPr>
          <p:nvPr/>
        </p:nvPicPr>
        <p:blipFill>
          <a:blip r:embed="rId2">
            <a:extLst/>
          </a:blip>
          <a:stretch>
            <a:fillRect/>
          </a:stretch>
        </p:blipFill>
        <p:spPr>
          <a:xfrm>
            <a:off x="3710718" y="350403"/>
            <a:ext cx="2590803" cy="3149603"/>
          </a:xfrm>
          <a:prstGeom prst="rect">
            <a:avLst/>
          </a:prstGeom>
          <a:ln w="12700">
            <a:miter lim="400000"/>
          </a:ln>
        </p:spPr>
      </p:pic>
      <p:sp>
        <p:nvSpPr>
          <p:cNvPr id="195" name="Sounds in English that a Spanish-speaker may have trouble distinguishing…"/>
          <p:cNvSpPr txBox="1"/>
          <p:nvPr/>
        </p:nvSpPr>
        <p:spPr>
          <a:xfrm>
            <a:off x="7912465" y="1809987"/>
            <a:ext cx="13136500" cy="10303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Sounds in English that a Spanish-speaker may have trouble distinguishing</a:t>
            </a:r>
          </a:p>
          <a:p>
            <a:pPr algn="l">
              <a:defRPr>
                <a:latin typeface="Helvetica Neue Medium"/>
                <a:ea typeface="Helvetica Neue Medium"/>
                <a:cs typeface="Helvetica Neue Medium"/>
                <a:sym typeface="Helvetica Neue Medium"/>
              </a:defRPr>
            </a:pPr>
            <a:r>
              <a:t>because they are not common in the Spanish language: </a:t>
            </a:r>
          </a:p>
        </p:txBody>
      </p:sp>
      <p:sp>
        <p:nvSpPr>
          <p:cNvPr id="196" name="sh"/>
          <p:cNvSpPr txBox="1"/>
          <p:nvPr/>
        </p:nvSpPr>
        <p:spPr>
          <a:xfrm>
            <a:off x="11245959" y="3706822"/>
            <a:ext cx="905523" cy="9696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latin typeface="Helvetica Neue Medium"/>
                <a:ea typeface="Helvetica Neue Medium"/>
                <a:cs typeface="Helvetica Neue Medium"/>
                <a:sym typeface="Helvetica Neue Medium"/>
              </a:defRPr>
            </a:lvl1pPr>
          </a:lstStyle>
          <a:p>
            <a:pPr/>
            <a:r>
              <a:t>sh</a:t>
            </a:r>
          </a:p>
        </p:txBody>
      </p:sp>
      <p:sp>
        <p:nvSpPr>
          <p:cNvPr id="197" name="h"/>
          <p:cNvSpPr txBox="1"/>
          <p:nvPr/>
        </p:nvSpPr>
        <p:spPr>
          <a:xfrm>
            <a:off x="11433809" y="5233670"/>
            <a:ext cx="529819" cy="96960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latin typeface="Helvetica Neue Medium"/>
                <a:ea typeface="Helvetica Neue Medium"/>
                <a:cs typeface="Helvetica Neue Medium"/>
                <a:sym typeface="Helvetica Neue Medium"/>
              </a:defRPr>
            </a:lvl1pPr>
          </a:lstStyle>
          <a:p>
            <a:pPr/>
            <a:r>
              <a:t>h</a:t>
            </a:r>
          </a:p>
        </p:txBody>
      </p:sp>
      <p:sp>
        <p:nvSpPr>
          <p:cNvPr id="198" name="th (unvoiced)"/>
          <p:cNvSpPr txBox="1"/>
          <p:nvPr/>
        </p:nvSpPr>
        <p:spPr>
          <a:xfrm>
            <a:off x="9482538" y="6760516"/>
            <a:ext cx="4432365" cy="96960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latin typeface="Helvetica Neue Medium"/>
                <a:ea typeface="Helvetica Neue Medium"/>
                <a:cs typeface="Helvetica Neue Medium"/>
                <a:sym typeface="Helvetica Neue Medium"/>
              </a:defRPr>
            </a:lvl1pPr>
          </a:lstStyle>
          <a:p>
            <a:pPr/>
            <a:r>
              <a:t>th (unvoiced)</a:t>
            </a:r>
          </a:p>
        </p:txBody>
      </p:sp>
      <p:sp>
        <p:nvSpPr>
          <p:cNvPr id="199" name="judge"/>
          <p:cNvSpPr txBox="1"/>
          <p:nvPr/>
        </p:nvSpPr>
        <p:spPr>
          <a:xfrm>
            <a:off x="10729817" y="8486647"/>
            <a:ext cx="1937805" cy="9696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5700">
                <a:latin typeface="Helvetica Neue Medium"/>
                <a:ea typeface="Helvetica Neue Medium"/>
                <a:cs typeface="Helvetica Neue Medium"/>
                <a:sym typeface="Helvetica Neue Medium"/>
              </a:defRPr>
            </a:pPr>
            <a:r>
              <a:t>ju</a:t>
            </a:r>
            <a:r>
              <a:rPr i="1" u="sng">
                <a:latin typeface="+mj-lt"/>
                <a:ea typeface="+mj-ea"/>
                <a:cs typeface="+mj-cs"/>
                <a:sym typeface="Helvetica Neue"/>
              </a:rPr>
              <a:t>dge</a:t>
            </a:r>
          </a:p>
        </p:txBody>
      </p:sp>
      <p:sp>
        <p:nvSpPr>
          <p:cNvPr id="200" name="consonant clusters at the beginning of words"/>
          <p:cNvSpPr txBox="1"/>
          <p:nvPr/>
        </p:nvSpPr>
        <p:spPr>
          <a:xfrm>
            <a:off x="3958171" y="10433101"/>
            <a:ext cx="15201825" cy="9696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700">
                <a:latin typeface="Helvetica Neue Medium"/>
                <a:ea typeface="Helvetica Neue Medium"/>
                <a:cs typeface="Helvetica Neue Medium"/>
                <a:sym typeface="Helvetica Neue Medium"/>
              </a:defRPr>
            </a:lvl1pPr>
          </a:lstStyle>
          <a:p>
            <a:pPr/>
            <a:r>
              <a:t>consonant clusters at the beginning of words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8" grpId="3"/>
      <p:bldP build="whole" bldLvl="1" animBg="1" rev="0" advAuto="0" spid="200" grpId="5"/>
      <p:bldP build="whole" bldLvl="1" animBg="1" rev="0" advAuto="0" spid="196" grpId="1"/>
      <p:bldP build="whole" bldLvl="1" animBg="1" rev="0" advAuto="0" spid="197" grpId="2"/>
      <p:bldP build="whole" bldLvl="1" animBg="1" rev="0" advAuto="0" spid="199" grpId="4"/>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8" name="Talk with your neighbor about why…"/>
          <p:cNvSpPr txBox="1"/>
          <p:nvPr/>
        </p:nvSpPr>
        <p:spPr>
          <a:xfrm>
            <a:off x="5982306" y="9403932"/>
            <a:ext cx="16026341" cy="2064768"/>
          </a:xfrm>
          <a:prstGeom prst="rect">
            <a:avLst/>
          </a:prstGeom>
          <a:ln w="12700">
            <a:miter lim="400000"/>
          </a:ln>
          <a:extLst>
            <a:ext uri="{C572A759-6A51-4108-AA02-DFA0A04FC94B}">
              <ma14:wrappingTextBoxFlag xmlns:ma14="http://schemas.microsoft.com/office/mac/drawingml/2011/main" val="1"/>
            </a:ext>
          </a:extLst>
        </p:spPr>
        <p:txBody>
          <a:bodyPr wrap="none" lIns="53572" tIns="53572" rIns="53572" bIns="53572" anchor="ctr">
            <a:spAutoFit/>
          </a:bodyPr>
          <a:lstStyle/>
          <a:p>
            <a:pPr algn="l" defTabSz="821526">
              <a:defRPr b="1" sz="6400">
                <a:solidFill>
                  <a:srgbClr val="2E37D5"/>
                </a:solidFill>
              </a:defRPr>
            </a:pPr>
            <a:r>
              <a:t>Talk with your neighbor about how </a:t>
            </a:r>
          </a:p>
          <a:p>
            <a:pPr algn="l" defTabSz="821526">
              <a:defRPr b="1" sz="6400">
                <a:solidFill>
                  <a:srgbClr val="2E37D5"/>
                </a:solidFill>
              </a:defRPr>
            </a:pPr>
            <a:r>
              <a:t>bicycle riders can protect their craniums.</a:t>
            </a:r>
          </a:p>
        </p:txBody>
      </p:sp>
      <p:sp>
        <p:nvSpPr>
          <p:cNvPr id="459" name="imprint"/>
          <p:cNvSpPr txBox="1"/>
          <p:nvPr/>
        </p:nvSpPr>
        <p:spPr>
          <a:xfrm>
            <a:off x="9171291" y="7313810"/>
            <a:ext cx="4957605" cy="1595043"/>
          </a:xfrm>
          <a:prstGeom prst="rect">
            <a:avLst/>
          </a:prstGeom>
          <a:ln w="12700">
            <a:miter lim="400000"/>
          </a:ln>
          <a:extLst>
            <a:ext uri="{C572A759-6A51-4108-AA02-DFA0A04FC94B}">
              <ma14:wrappingTextBoxFlag xmlns:ma14="http://schemas.microsoft.com/office/mac/drawingml/2011/main" val="1"/>
            </a:ext>
          </a:extLst>
        </p:spPr>
        <p:txBody>
          <a:bodyPr wrap="none" lIns="53572" tIns="53572" rIns="53572" bIns="53572" anchor="ctr">
            <a:spAutoFit/>
          </a:bodyPr>
          <a:lstStyle>
            <a:lvl1pPr defTabSz="821526">
              <a:defRPr b="1" sz="9800"/>
            </a:lvl1pPr>
          </a:lstStyle>
          <a:p>
            <a:pPr/>
            <a:r>
              <a:t>cranium</a:t>
            </a:r>
          </a:p>
        </p:txBody>
      </p:sp>
      <p:grpSp>
        <p:nvGrpSpPr>
          <p:cNvPr id="462" name="Group"/>
          <p:cNvGrpSpPr/>
          <p:nvPr/>
        </p:nvGrpSpPr>
        <p:grpSpPr>
          <a:xfrm>
            <a:off x="8449435" y="4128750"/>
            <a:ext cx="6334025" cy="2625362"/>
            <a:chOff x="-1" y="-1"/>
            <a:chExt cx="6334024" cy="2625361"/>
          </a:xfrm>
        </p:grpSpPr>
        <p:pic>
          <p:nvPicPr>
            <p:cNvPr id="460" name="pasted-image.jpeg" descr="pasted-image.jpeg"/>
            <p:cNvPicPr>
              <a:picLocks noChangeAspect="1"/>
            </p:cNvPicPr>
            <p:nvPr/>
          </p:nvPicPr>
          <p:blipFill>
            <a:blip r:embed="rId2">
              <a:extLst/>
            </a:blip>
            <a:stretch>
              <a:fillRect/>
            </a:stretch>
          </p:blipFill>
          <p:spPr>
            <a:xfrm>
              <a:off x="3708668" y="-2"/>
              <a:ext cx="2625356" cy="2625362"/>
            </a:xfrm>
            <a:prstGeom prst="rect">
              <a:avLst/>
            </a:prstGeom>
            <a:ln w="12700" cap="flat">
              <a:noFill/>
              <a:miter lim="400000"/>
            </a:ln>
            <a:effectLst/>
          </p:spPr>
        </p:pic>
        <p:pic>
          <p:nvPicPr>
            <p:cNvPr id="461" name="pasted-image.jpeg" descr="pasted-image.jpeg"/>
            <p:cNvPicPr>
              <a:picLocks noChangeAspect="1"/>
            </p:cNvPicPr>
            <p:nvPr/>
          </p:nvPicPr>
          <p:blipFill>
            <a:blip r:embed="rId3">
              <a:extLst/>
            </a:blip>
            <a:stretch>
              <a:fillRect/>
            </a:stretch>
          </p:blipFill>
          <p:spPr>
            <a:xfrm>
              <a:off x="-2" y="161284"/>
              <a:ext cx="2302788" cy="2302786"/>
            </a:xfrm>
            <a:prstGeom prst="rect">
              <a:avLst/>
            </a:prstGeom>
            <a:ln w="12700" cap="flat">
              <a:noFill/>
              <a:miter lim="400000"/>
            </a:ln>
            <a:effectLst/>
          </p:spPr>
        </p:pic>
      </p:grpSp>
      <p:pic>
        <p:nvPicPr>
          <p:cNvPr id="463" name="Image" descr="Image"/>
          <p:cNvPicPr>
            <a:picLocks noChangeAspect="1"/>
          </p:cNvPicPr>
          <p:nvPr/>
        </p:nvPicPr>
        <p:blipFill>
          <a:blip r:embed="rId4">
            <a:extLst/>
          </a:blip>
          <a:stretch>
            <a:fillRect/>
          </a:stretch>
        </p:blipFill>
        <p:spPr>
          <a:xfrm>
            <a:off x="491736" y="865449"/>
            <a:ext cx="5029204" cy="161290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2" grpId="1"/>
      <p:bldP build="whole" bldLvl="1" animBg="1" rev="0" advAuto="0" spid="459" grpId="2"/>
      <p:bldP build="whole" bldLvl="1" animBg="1" rev="0" advAuto="0" spid="458" grpId="3"/>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5" name="imprint"/>
          <p:cNvSpPr txBox="1"/>
          <p:nvPr/>
        </p:nvSpPr>
        <p:spPr>
          <a:xfrm>
            <a:off x="9296244" y="5483514"/>
            <a:ext cx="5791487" cy="3119043"/>
          </a:xfrm>
          <a:prstGeom prst="rect">
            <a:avLst/>
          </a:prstGeom>
          <a:ln w="12700">
            <a:miter lim="400000"/>
          </a:ln>
          <a:extLst>
            <a:ext uri="{C572A759-6A51-4108-AA02-DFA0A04FC94B}">
              <ma14:wrappingTextBoxFlag xmlns:ma14="http://schemas.microsoft.com/office/mac/drawingml/2011/main" val="1"/>
            </a:ext>
          </a:extLst>
        </p:spPr>
        <p:txBody>
          <a:bodyPr wrap="none" lIns="53572" tIns="53572" rIns="53572" bIns="53572" anchor="ctr">
            <a:spAutoFit/>
          </a:bodyPr>
          <a:lstStyle/>
          <a:p>
            <a:pPr defTabSz="821526">
              <a:defRPr b="1" sz="9800"/>
            </a:pPr>
            <a:r>
              <a:t>vertebra</a:t>
            </a:r>
          </a:p>
          <a:p>
            <a:pPr defTabSz="821526">
              <a:defRPr b="1" sz="9800"/>
            </a:pPr>
            <a:r>
              <a:t>vertebrae</a:t>
            </a:r>
          </a:p>
        </p:txBody>
      </p:sp>
      <p:pic>
        <p:nvPicPr>
          <p:cNvPr id="466" name="pasted-image.jpeg" descr="pasted-image.jpeg"/>
          <p:cNvPicPr>
            <a:picLocks noChangeAspect="1"/>
          </p:cNvPicPr>
          <p:nvPr/>
        </p:nvPicPr>
        <p:blipFill>
          <a:blip r:embed="rId2">
            <a:extLst/>
          </a:blip>
          <a:stretch>
            <a:fillRect/>
          </a:stretch>
        </p:blipFill>
        <p:spPr>
          <a:xfrm>
            <a:off x="6210906" y="3187369"/>
            <a:ext cx="4018373" cy="2250296"/>
          </a:xfrm>
          <a:prstGeom prst="rect">
            <a:avLst/>
          </a:prstGeom>
          <a:ln w="12700">
            <a:miter lim="400000"/>
          </a:ln>
        </p:spPr>
      </p:pic>
      <p:pic>
        <p:nvPicPr>
          <p:cNvPr id="467" name="pasted-image.jpeg" descr="pasted-image.jpeg"/>
          <p:cNvPicPr>
            <a:picLocks noChangeAspect="1"/>
          </p:cNvPicPr>
          <p:nvPr/>
        </p:nvPicPr>
        <p:blipFill>
          <a:blip r:embed="rId3">
            <a:extLst/>
          </a:blip>
          <a:stretch>
            <a:fillRect/>
          </a:stretch>
        </p:blipFill>
        <p:spPr>
          <a:xfrm>
            <a:off x="10892296" y="2484258"/>
            <a:ext cx="2879845" cy="2879840"/>
          </a:xfrm>
          <a:prstGeom prst="rect">
            <a:avLst/>
          </a:prstGeom>
          <a:ln w="12700">
            <a:miter lim="400000"/>
          </a:ln>
        </p:spPr>
      </p:pic>
      <p:pic>
        <p:nvPicPr>
          <p:cNvPr id="468" name="pasted-image.jpeg" descr="pasted-image.jpeg"/>
          <p:cNvPicPr>
            <a:picLocks noChangeAspect="1"/>
          </p:cNvPicPr>
          <p:nvPr/>
        </p:nvPicPr>
        <p:blipFill>
          <a:blip r:embed="rId4">
            <a:extLst/>
          </a:blip>
          <a:stretch>
            <a:fillRect/>
          </a:stretch>
        </p:blipFill>
        <p:spPr>
          <a:xfrm>
            <a:off x="14791948" y="2908385"/>
            <a:ext cx="2625344" cy="2625341"/>
          </a:xfrm>
          <a:prstGeom prst="rect">
            <a:avLst/>
          </a:prstGeom>
          <a:ln w="12700">
            <a:miter lim="400000"/>
          </a:ln>
        </p:spPr>
      </p:pic>
      <p:grpSp>
        <p:nvGrpSpPr>
          <p:cNvPr id="475" name="Group"/>
          <p:cNvGrpSpPr/>
          <p:nvPr/>
        </p:nvGrpSpPr>
        <p:grpSpPr>
          <a:xfrm>
            <a:off x="5236295" y="8648406"/>
            <a:ext cx="12595838" cy="4341727"/>
            <a:chOff x="-1" y="-1"/>
            <a:chExt cx="12595836" cy="4341726"/>
          </a:xfrm>
        </p:grpSpPr>
        <p:sp>
          <p:nvSpPr>
            <p:cNvPr id="469" name="Talk with your partner.…"/>
            <p:cNvSpPr txBox="1"/>
            <p:nvPr/>
          </p:nvSpPr>
          <p:spPr>
            <a:xfrm>
              <a:off x="-2" y="1157220"/>
              <a:ext cx="4467817" cy="24455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3572" tIns="53572" rIns="53572" bIns="53572" numCol="1" anchor="ctr">
              <a:spAutoFit/>
            </a:bodyPr>
            <a:lstStyle/>
            <a:p>
              <a:pPr algn="l" defTabSz="821526">
                <a:defRPr>
                  <a:solidFill>
                    <a:srgbClr val="4F69C0"/>
                  </a:solidFill>
                  <a:latin typeface="Helvetica Neue Medium"/>
                  <a:ea typeface="Helvetica Neue Medium"/>
                  <a:cs typeface="Helvetica Neue Medium"/>
                  <a:sym typeface="Helvetica Neue Medium"/>
                </a:defRPr>
              </a:pPr>
              <a:r>
                <a:t>Talk with your partner.</a:t>
              </a:r>
            </a:p>
            <a:p>
              <a:pPr algn="l" defTabSz="821526">
                <a:defRPr>
                  <a:solidFill>
                    <a:srgbClr val="4F69C0"/>
                  </a:solidFill>
                  <a:latin typeface="Helvetica Neue Medium"/>
                  <a:ea typeface="Helvetica Neue Medium"/>
                  <a:cs typeface="Helvetica Neue Medium"/>
                  <a:sym typeface="Helvetica Neue Medium"/>
                </a:defRPr>
              </a:pPr>
              <a:r>
                <a:t>All of the pictures to the</a:t>
              </a:r>
            </a:p>
            <a:p>
              <a:pPr algn="l" defTabSz="821526">
                <a:defRPr>
                  <a:solidFill>
                    <a:srgbClr val="4F69C0"/>
                  </a:solidFill>
                  <a:latin typeface="Helvetica Neue Medium"/>
                  <a:ea typeface="Helvetica Neue Medium"/>
                  <a:cs typeface="Helvetica Neue Medium"/>
                  <a:sym typeface="Helvetica Neue Medium"/>
                </a:defRPr>
              </a:pPr>
              <a:r>
                <a:t>right show vertical lines.</a:t>
              </a:r>
            </a:p>
            <a:p>
              <a:pPr algn="l" defTabSz="821526">
                <a:defRPr>
                  <a:solidFill>
                    <a:srgbClr val="4F69C0"/>
                  </a:solidFill>
                  <a:latin typeface="Helvetica Neue Medium"/>
                  <a:ea typeface="Helvetica Neue Medium"/>
                  <a:cs typeface="Helvetica Neue Medium"/>
                  <a:sym typeface="Helvetica Neue Medium"/>
                </a:defRPr>
              </a:pPr>
              <a:r>
                <a:t>How would you describe</a:t>
              </a:r>
            </a:p>
            <a:p>
              <a:pPr algn="l" defTabSz="821526">
                <a:defRPr>
                  <a:solidFill>
                    <a:srgbClr val="4F69C0"/>
                  </a:solidFill>
                  <a:latin typeface="Helvetica Neue Medium"/>
                  <a:ea typeface="Helvetica Neue Medium"/>
                  <a:cs typeface="Helvetica Neue Medium"/>
                  <a:sym typeface="Helvetica Neue Medium"/>
                </a:defRPr>
              </a:pPr>
              <a:r>
                <a:t>vertical lines? </a:t>
              </a:r>
            </a:p>
          </p:txBody>
        </p:sp>
        <p:pic>
          <p:nvPicPr>
            <p:cNvPr id="470" name="pasted-image.jpeg" descr="pasted-image.jpeg"/>
            <p:cNvPicPr>
              <a:picLocks noChangeAspect="1"/>
            </p:cNvPicPr>
            <p:nvPr/>
          </p:nvPicPr>
          <p:blipFill>
            <a:blip r:embed="rId5">
              <a:extLst/>
            </a:blip>
            <a:stretch>
              <a:fillRect/>
            </a:stretch>
          </p:blipFill>
          <p:spPr>
            <a:xfrm>
              <a:off x="3968248" y="794110"/>
              <a:ext cx="2475334" cy="2475337"/>
            </a:xfrm>
            <a:prstGeom prst="rect">
              <a:avLst/>
            </a:prstGeom>
            <a:ln w="12700" cap="flat">
              <a:noFill/>
              <a:miter lim="400000"/>
            </a:ln>
            <a:effectLst/>
          </p:spPr>
        </p:pic>
        <p:pic>
          <p:nvPicPr>
            <p:cNvPr id="471" name="pasted-image.jpeg" descr="pasted-image.jpeg"/>
            <p:cNvPicPr>
              <a:picLocks noChangeAspect="1"/>
            </p:cNvPicPr>
            <p:nvPr/>
          </p:nvPicPr>
          <p:blipFill>
            <a:blip r:embed="rId6">
              <a:extLst/>
            </a:blip>
            <a:stretch>
              <a:fillRect/>
            </a:stretch>
          </p:blipFill>
          <p:spPr>
            <a:xfrm>
              <a:off x="7156506" y="1360004"/>
              <a:ext cx="1403953" cy="1753195"/>
            </a:xfrm>
            <a:prstGeom prst="rect">
              <a:avLst/>
            </a:prstGeom>
            <a:ln w="12700" cap="flat">
              <a:noFill/>
              <a:miter lim="400000"/>
            </a:ln>
            <a:effectLst/>
          </p:spPr>
        </p:pic>
        <p:pic>
          <p:nvPicPr>
            <p:cNvPr id="472" name="pasted-image.png" descr="pasted-image.png"/>
            <p:cNvPicPr>
              <a:picLocks noChangeAspect="1"/>
            </p:cNvPicPr>
            <p:nvPr/>
          </p:nvPicPr>
          <p:blipFill>
            <a:blip r:embed="rId7">
              <a:extLst/>
            </a:blip>
            <a:stretch>
              <a:fillRect/>
            </a:stretch>
          </p:blipFill>
          <p:spPr>
            <a:xfrm>
              <a:off x="4095478" y="2814383"/>
              <a:ext cx="2727368" cy="1527343"/>
            </a:xfrm>
            <a:prstGeom prst="rect">
              <a:avLst/>
            </a:prstGeom>
            <a:ln w="12700" cap="flat">
              <a:noFill/>
              <a:miter lim="400000"/>
            </a:ln>
            <a:effectLst/>
          </p:spPr>
        </p:pic>
        <p:pic>
          <p:nvPicPr>
            <p:cNvPr id="473" name="pasted-image.jpeg" descr="pasted-image.jpeg"/>
            <p:cNvPicPr>
              <a:picLocks noChangeAspect="1"/>
            </p:cNvPicPr>
            <p:nvPr/>
          </p:nvPicPr>
          <p:blipFill>
            <a:blip r:embed="rId8">
              <a:extLst/>
            </a:blip>
            <a:stretch>
              <a:fillRect/>
            </a:stretch>
          </p:blipFill>
          <p:spPr>
            <a:xfrm>
              <a:off x="10271276" y="-2"/>
              <a:ext cx="2324560" cy="1527341"/>
            </a:xfrm>
            <a:prstGeom prst="rect">
              <a:avLst/>
            </a:prstGeom>
            <a:ln w="12700" cap="flat">
              <a:noFill/>
              <a:miter lim="400000"/>
            </a:ln>
            <a:effectLst/>
          </p:spPr>
        </p:pic>
        <p:pic>
          <p:nvPicPr>
            <p:cNvPr id="474" name="pasted-image.jpeg" descr="pasted-image.jpeg"/>
            <p:cNvPicPr>
              <a:picLocks noChangeAspect="1"/>
            </p:cNvPicPr>
            <p:nvPr/>
          </p:nvPicPr>
          <p:blipFill>
            <a:blip r:embed="rId9">
              <a:extLst/>
            </a:blip>
            <a:stretch>
              <a:fillRect/>
            </a:stretch>
          </p:blipFill>
          <p:spPr>
            <a:xfrm>
              <a:off x="9559712" y="2215239"/>
              <a:ext cx="2752847" cy="1527333"/>
            </a:xfrm>
            <a:prstGeom prst="rect">
              <a:avLst/>
            </a:prstGeom>
            <a:ln w="12700" cap="flat">
              <a:noFill/>
              <a:miter lim="400000"/>
            </a:ln>
            <a:effectLst/>
          </p:spPr>
        </p:pic>
      </p:grpSp>
      <p:sp>
        <p:nvSpPr>
          <p:cNvPr id="476" name="2 of 5"/>
          <p:cNvSpPr txBox="1"/>
          <p:nvPr/>
        </p:nvSpPr>
        <p:spPr>
          <a:xfrm>
            <a:off x="19035904" y="2228542"/>
            <a:ext cx="798011" cy="411269"/>
          </a:xfrm>
          <a:prstGeom prst="rect">
            <a:avLst/>
          </a:prstGeom>
          <a:ln w="12700">
            <a:miter lim="400000"/>
          </a:ln>
          <a:extLst>
            <a:ext uri="{C572A759-6A51-4108-AA02-DFA0A04FC94B}">
              <ma14:wrappingTextBoxFlag xmlns:ma14="http://schemas.microsoft.com/office/mac/drawingml/2011/main" val="1"/>
            </a:ext>
          </a:extLst>
        </p:spPr>
        <p:txBody>
          <a:bodyPr wrap="none" lIns="38096" tIns="38096" rIns="38096" bIns="38096" anchor="ctr">
            <a:spAutoFit/>
          </a:bodyPr>
          <a:lstStyle>
            <a:lvl1pPr defTabSz="2438336">
              <a:defRPr sz="2200">
                <a:solidFill>
                  <a:srgbClr val="5E5E5E"/>
                </a:solidFill>
              </a:defRPr>
            </a:lvl1pPr>
          </a:lstStyle>
          <a:p>
            <a:pPr/>
            <a:r>
              <a:t>2 of 5</a:t>
            </a:r>
          </a:p>
        </p:txBody>
      </p:sp>
      <p:pic>
        <p:nvPicPr>
          <p:cNvPr id="477" name="Image" descr="Image"/>
          <p:cNvPicPr>
            <a:picLocks noChangeAspect="1"/>
          </p:cNvPicPr>
          <p:nvPr/>
        </p:nvPicPr>
        <p:blipFill>
          <a:blip r:embed="rId10">
            <a:extLst/>
          </a:blip>
          <a:stretch>
            <a:fillRect/>
          </a:stretch>
        </p:blipFill>
        <p:spPr>
          <a:xfrm>
            <a:off x="491736" y="865449"/>
            <a:ext cx="5029204" cy="161290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5" grpId="1"/>
      <p:bldP build="whole" bldLvl="1" animBg="1" rev="0" advAuto="0" spid="475" grpId="2"/>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9" name="Talk with your neighbor about why…"/>
          <p:cNvSpPr txBox="1"/>
          <p:nvPr/>
        </p:nvSpPr>
        <p:spPr>
          <a:xfrm>
            <a:off x="6861288" y="7370609"/>
            <a:ext cx="14191852" cy="3055368"/>
          </a:xfrm>
          <a:prstGeom prst="rect">
            <a:avLst/>
          </a:prstGeom>
          <a:ln w="12700">
            <a:miter lim="400000"/>
          </a:ln>
          <a:extLst>
            <a:ext uri="{C572A759-6A51-4108-AA02-DFA0A04FC94B}">
              <ma14:wrappingTextBoxFlag xmlns:ma14="http://schemas.microsoft.com/office/mac/drawingml/2011/main" val="1"/>
            </a:ext>
          </a:extLst>
        </p:spPr>
        <p:txBody>
          <a:bodyPr wrap="none" lIns="53572" tIns="53572" rIns="53572" bIns="53572" anchor="ctr">
            <a:spAutoFit/>
          </a:bodyPr>
          <a:lstStyle/>
          <a:p>
            <a:pPr algn="l" defTabSz="821526">
              <a:defRPr b="1" sz="6400">
                <a:solidFill>
                  <a:srgbClr val="2E37D5"/>
                </a:solidFill>
              </a:defRPr>
            </a:pPr>
            <a:r>
              <a:t>Talk with your neighbor about why</a:t>
            </a:r>
          </a:p>
          <a:p>
            <a:pPr algn="l" defTabSz="821526">
              <a:defRPr b="1" sz="6400">
                <a:solidFill>
                  <a:srgbClr val="2E37D5"/>
                </a:solidFill>
              </a:defRPr>
            </a:pPr>
            <a:r>
              <a:t>your shoes make an imprint on sand</a:t>
            </a:r>
          </a:p>
          <a:p>
            <a:pPr algn="l" defTabSz="821526">
              <a:defRPr b="1" sz="6400">
                <a:solidFill>
                  <a:srgbClr val="2E37D5"/>
                </a:solidFill>
              </a:defRPr>
            </a:pPr>
            <a:r>
              <a:t> and not on the street.</a:t>
            </a:r>
          </a:p>
        </p:txBody>
      </p:sp>
      <p:sp>
        <p:nvSpPr>
          <p:cNvPr id="480" name="imprint"/>
          <p:cNvSpPr txBox="1"/>
          <p:nvPr/>
        </p:nvSpPr>
        <p:spPr>
          <a:xfrm>
            <a:off x="10036784" y="5457714"/>
            <a:ext cx="4310413" cy="1595043"/>
          </a:xfrm>
          <a:prstGeom prst="rect">
            <a:avLst/>
          </a:prstGeom>
          <a:ln w="12700">
            <a:miter lim="400000"/>
          </a:ln>
          <a:extLst>
            <a:ext uri="{C572A759-6A51-4108-AA02-DFA0A04FC94B}">
              <ma14:wrappingTextBoxFlag xmlns:ma14="http://schemas.microsoft.com/office/mac/drawingml/2011/main" val="1"/>
            </a:ext>
          </a:extLst>
        </p:spPr>
        <p:txBody>
          <a:bodyPr wrap="none" lIns="53572" tIns="53572" rIns="53572" bIns="53572" anchor="ctr">
            <a:spAutoFit/>
          </a:bodyPr>
          <a:lstStyle>
            <a:lvl1pPr defTabSz="821526">
              <a:defRPr b="1" sz="9800"/>
            </a:lvl1pPr>
          </a:lstStyle>
          <a:p>
            <a:pPr/>
            <a:r>
              <a:t>imprint</a:t>
            </a:r>
          </a:p>
        </p:txBody>
      </p:sp>
      <p:pic>
        <p:nvPicPr>
          <p:cNvPr id="481" name="pasted-image.png" descr="pasted-image.png"/>
          <p:cNvPicPr>
            <a:picLocks noChangeAspect="1"/>
          </p:cNvPicPr>
          <p:nvPr/>
        </p:nvPicPr>
        <p:blipFill>
          <a:blip r:embed="rId2">
            <a:extLst/>
          </a:blip>
          <a:stretch>
            <a:fillRect/>
          </a:stretch>
        </p:blipFill>
        <p:spPr>
          <a:xfrm>
            <a:off x="10300017" y="2210983"/>
            <a:ext cx="2732498" cy="3308461"/>
          </a:xfrm>
          <a:prstGeom prst="rect">
            <a:avLst/>
          </a:prstGeom>
          <a:ln w="12700">
            <a:miter lim="400000"/>
          </a:ln>
        </p:spPr>
      </p:pic>
      <p:pic>
        <p:nvPicPr>
          <p:cNvPr id="482" name="pasted-image.png" descr="pasted-image.png"/>
          <p:cNvPicPr>
            <a:picLocks noChangeAspect="1"/>
          </p:cNvPicPr>
          <p:nvPr/>
        </p:nvPicPr>
        <p:blipFill>
          <a:blip r:embed="rId3">
            <a:extLst/>
          </a:blip>
          <a:stretch>
            <a:fillRect/>
          </a:stretch>
        </p:blipFill>
        <p:spPr>
          <a:xfrm>
            <a:off x="14010673" y="2559241"/>
            <a:ext cx="3455810" cy="2611947"/>
          </a:xfrm>
          <a:prstGeom prst="rect">
            <a:avLst/>
          </a:prstGeom>
          <a:ln w="12700">
            <a:miter lim="400000"/>
          </a:ln>
        </p:spPr>
      </p:pic>
      <p:pic>
        <p:nvPicPr>
          <p:cNvPr id="483" name="pasted-image.png" descr="pasted-image.png"/>
          <p:cNvPicPr>
            <a:picLocks noChangeAspect="1"/>
          </p:cNvPicPr>
          <p:nvPr/>
        </p:nvPicPr>
        <p:blipFill>
          <a:blip r:embed="rId4">
            <a:extLst/>
          </a:blip>
          <a:stretch>
            <a:fillRect/>
          </a:stretch>
        </p:blipFill>
        <p:spPr>
          <a:xfrm>
            <a:off x="6133951" y="2445390"/>
            <a:ext cx="3187913" cy="2839644"/>
          </a:xfrm>
          <a:prstGeom prst="rect">
            <a:avLst/>
          </a:prstGeom>
          <a:ln w="12700">
            <a:miter lim="400000"/>
          </a:ln>
        </p:spPr>
      </p:pic>
      <p:sp>
        <p:nvSpPr>
          <p:cNvPr id="484" name="3 of 5"/>
          <p:cNvSpPr txBox="1"/>
          <p:nvPr/>
        </p:nvSpPr>
        <p:spPr>
          <a:xfrm>
            <a:off x="19469614" y="2199625"/>
            <a:ext cx="798010" cy="411269"/>
          </a:xfrm>
          <a:prstGeom prst="rect">
            <a:avLst/>
          </a:prstGeom>
          <a:ln w="12700">
            <a:miter lim="400000"/>
          </a:ln>
          <a:extLst>
            <a:ext uri="{C572A759-6A51-4108-AA02-DFA0A04FC94B}">
              <ma14:wrappingTextBoxFlag xmlns:ma14="http://schemas.microsoft.com/office/mac/drawingml/2011/main" val="1"/>
            </a:ext>
          </a:extLst>
        </p:spPr>
        <p:txBody>
          <a:bodyPr wrap="none" lIns="38096" tIns="38096" rIns="38096" bIns="38096" anchor="ctr">
            <a:spAutoFit/>
          </a:bodyPr>
          <a:lstStyle>
            <a:lvl1pPr defTabSz="2438336">
              <a:defRPr sz="2200">
                <a:solidFill>
                  <a:srgbClr val="5E5E5E"/>
                </a:solidFill>
              </a:defRPr>
            </a:lvl1pPr>
          </a:lstStyle>
          <a:p>
            <a:pPr/>
            <a:r>
              <a:t>3 of 5</a:t>
            </a:r>
          </a:p>
        </p:txBody>
      </p:sp>
      <p:pic>
        <p:nvPicPr>
          <p:cNvPr id="485" name="Image" descr="Image"/>
          <p:cNvPicPr>
            <a:picLocks noChangeAspect="1"/>
          </p:cNvPicPr>
          <p:nvPr/>
        </p:nvPicPr>
        <p:blipFill>
          <a:blip r:embed="rId5">
            <a:extLst/>
          </a:blip>
          <a:stretch>
            <a:fillRect/>
          </a:stretch>
        </p:blipFill>
        <p:spPr>
          <a:xfrm>
            <a:off x="491736" y="865449"/>
            <a:ext cx="5029204" cy="161290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0" grpId="1"/>
      <p:bldP build="whole" bldLvl="1" animBg="1" rev="0" advAuto="0" spid="479" grpId="2"/>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7" name="fossil"/>
          <p:cNvSpPr txBox="1"/>
          <p:nvPr/>
        </p:nvSpPr>
        <p:spPr>
          <a:xfrm>
            <a:off x="10461396" y="7667811"/>
            <a:ext cx="3273662" cy="1595043"/>
          </a:xfrm>
          <a:prstGeom prst="rect">
            <a:avLst/>
          </a:prstGeom>
          <a:ln w="12700">
            <a:miter lim="400000"/>
          </a:ln>
          <a:extLst>
            <a:ext uri="{C572A759-6A51-4108-AA02-DFA0A04FC94B}">
              <ma14:wrappingTextBoxFlag xmlns:ma14="http://schemas.microsoft.com/office/mac/drawingml/2011/main" val="1"/>
            </a:ext>
          </a:extLst>
        </p:spPr>
        <p:txBody>
          <a:bodyPr wrap="none" lIns="53572" tIns="53572" rIns="53572" bIns="53572" anchor="ctr">
            <a:spAutoFit/>
          </a:bodyPr>
          <a:lstStyle>
            <a:lvl1pPr defTabSz="821526">
              <a:defRPr b="1" sz="9800"/>
            </a:lvl1pPr>
          </a:lstStyle>
          <a:p>
            <a:pPr/>
            <a:r>
              <a:t>fossil</a:t>
            </a:r>
          </a:p>
        </p:txBody>
      </p:sp>
      <p:sp>
        <p:nvSpPr>
          <p:cNvPr id="488" name="Talk with you neighbor about what you…"/>
          <p:cNvSpPr txBox="1"/>
          <p:nvPr/>
        </p:nvSpPr>
        <p:spPr>
          <a:xfrm>
            <a:off x="5885843" y="9027197"/>
            <a:ext cx="15035538" cy="3055368"/>
          </a:xfrm>
          <a:prstGeom prst="rect">
            <a:avLst/>
          </a:prstGeom>
          <a:ln w="12700">
            <a:miter lim="400000"/>
          </a:ln>
          <a:extLst>
            <a:ext uri="{C572A759-6A51-4108-AA02-DFA0A04FC94B}">
              <ma14:wrappingTextBoxFlag xmlns:ma14="http://schemas.microsoft.com/office/mac/drawingml/2011/main" val="1"/>
            </a:ext>
          </a:extLst>
        </p:spPr>
        <p:txBody>
          <a:bodyPr wrap="none" lIns="53572" tIns="53572" rIns="53572" bIns="53572" anchor="ctr">
            <a:spAutoFit/>
          </a:bodyPr>
          <a:lstStyle/>
          <a:p>
            <a:pPr algn="l" defTabSz="821526">
              <a:defRPr b="1" sz="6400">
                <a:solidFill>
                  <a:srgbClr val="2E37D5"/>
                </a:solidFill>
              </a:defRPr>
            </a:pPr>
            <a:r>
              <a:t>Talk with you neighbor about what you</a:t>
            </a:r>
          </a:p>
          <a:p>
            <a:pPr algn="l" defTabSz="821526">
              <a:defRPr b="1" sz="6400">
                <a:solidFill>
                  <a:srgbClr val="2E37D5"/>
                </a:solidFill>
              </a:defRPr>
            </a:pPr>
            <a:r>
              <a:t>might do if you found a fossil on the</a:t>
            </a:r>
          </a:p>
          <a:p>
            <a:pPr algn="l" defTabSz="821526">
              <a:defRPr b="1" sz="6400">
                <a:solidFill>
                  <a:srgbClr val="2E37D5"/>
                </a:solidFill>
              </a:defRPr>
            </a:pPr>
            <a:r>
              <a:t>beach.</a:t>
            </a:r>
          </a:p>
        </p:txBody>
      </p:sp>
      <p:pic>
        <p:nvPicPr>
          <p:cNvPr id="489" name="pasted-image.jpeg" descr="pasted-image.jpeg"/>
          <p:cNvPicPr>
            <a:picLocks noChangeAspect="1"/>
          </p:cNvPicPr>
          <p:nvPr/>
        </p:nvPicPr>
        <p:blipFill>
          <a:blip r:embed="rId2">
            <a:extLst/>
          </a:blip>
          <a:stretch>
            <a:fillRect/>
          </a:stretch>
        </p:blipFill>
        <p:spPr>
          <a:xfrm>
            <a:off x="5880034" y="2352618"/>
            <a:ext cx="3978191" cy="2277081"/>
          </a:xfrm>
          <a:prstGeom prst="rect">
            <a:avLst/>
          </a:prstGeom>
          <a:ln w="12700">
            <a:miter lim="400000"/>
          </a:ln>
        </p:spPr>
      </p:pic>
      <p:pic>
        <p:nvPicPr>
          <p:cNvPr id="490" name="pasted-image.jpeg" descr="pasted-image.jpeg"/>
          <p:cNvPicPr>
            <a:picLocks noChangeAspect="1"/>
          </p:cNvPicPr>
          <p:nvPr/>
        </p:nvPicPr>
        <p:blipFill>
          <a:blip r:embed="rId3">
            <a:extLst/>
          </a:blip>
          <a:stretch>
            <a:fillRect/>
          </a:stretch>
        </p:blipFill>
        <p:spPr>
          <a:xfrm>
            <a:off x="10720168" y="2361673"/>
            <a:ext cx="3683511" cy="2451207"/>
          </a:xfrm>
          <a:prstGeom prst="rect">
            <a:avLst/>
          </a:prstGeom>
          <a:ln w="12700">
            <a:miter lim="400000"/>
          </a:ln>
        </p:spPr>
      </p:pic>
      <p:pic>
        <p:nvPicPr>
          <p:cNvPr id="491" name="pasted-image.jpeg" descr="pasted-image.jpeg"/>
          <p:cNvPicPr>
            <a:picLocks noChangeAspect="1"/>
          </p:cNvPicPr>
          <p:nvPr/>
        </p:nvPicPr>
        <p:blipFill>
          <a:blip r:embed="rId4">
            <a:extLst/>
          </a:blip>
          <a:stretch>
            <a:fillRect/>
          </a:stretch>
        </p:blipFill>
        <p:spPr>
          <a:xfrm>
            <a:off x="14719430" y="2562591"/>
            <a:ext cx="3134340" cy="2049372"/>
          </a:xfrm>
          <a:prstGeom prst="rect">
            <a:avLst/>
          </a:prstGeom>
          <a:ln w="12700">
            <a:miter lim="400000"/>
          </a:ln>
        </p:spPr>
      </p:pic>
      <p:pic>
        <p:nvPicPr>
          <p:cNvPr id="492" name="pasted-image.jpeg" descr="pasted-image.jpeg"/>
          <p:cNvPicPr>
            <a:picLocks noChangeAspect="1"/>
          </p:cNvPicPr>
          <p:nvPr/>
        </p:nvPicPr>
        <p:blipFill>
          <a:blip r:embed="rId5">
            <a:extLst/>
          </a:blip>
          <a:stretch>
            <a:fillRect/>
          </a:stretch>
        </p:blipFill>
        <p:spPr>
          <a:xfrm>
            <a:off x="5802962" y="5283770"/>
            <a:ext cx="3683511" cy="2451220"/>
          </a:xfrm>
          <a:prstGeom prst="rect">
            <a:avLst/>
          </a:prstGeom>
          <a:ln w="12700">
            <a:miter lim="400000"/>
          </a:ln>
        </p:spPr>
      </p:pic>
      <p:pic>
        <p:nvPicPr>
          <p:cNvPr id="493" name="pasted-image.jpeg" descr="pasted-image.jpeg"/>
          <p:cNvPicPr>
            <a:picLocks noChangeAspect="1"/>
          </p:cNvPicPr>
          <p:nvPr/>
        </p:nvPicPr>
        <p:blipFill>
          <a:blip r:embed="rId6">
            <a:extLst/>
          </a:blip>
          <a:stretch>
            <a:fillRect/>
          </a:stretch>
        </p:blipFill>
        <p:spPr>
          <a:xfrm>
            <a:off x="9840417" y="5440593"/>
            <a:ext cx="5103336" cy="1768100"/>
          </a:xfrm>
          <a:prstGeom prst="rect">
            <a:avLst/>
          </a:prstGeom>
          <a:ln w="12700">
            <a:miter lim="400000"/>
          </a:ln>
        </p:spPr>
      </p:pic>
      <p:pic>
        <p:nvPicPr>
          <p:cNvPr id="494" name="pasted-image.jpeg" descr="pasted-image.jpeg"/>
          <p:cNvPicPr>
            <a:picLocks noChangeAspect="1"/>
          </p:cNvPicPr>
          <p:nvPr/>
        </p:nvPicPr>
        <p:blipFill>
          <a:blip r:embed="rId7">
            <a:extLst/>
          </a:blip>
          <a:stretch>
            <a:fillRect/>
          </a:stretch>
        </p:blipFill>
        <p:spPr>
          <a:xfrm>
            <a:off x="15297697" y="5002484"/>
            <a:ext cx="3013790" cy="3013789"/>
          </a:xfrm>
          <a:prstGeom prst="rect">
            <a:avLst/>
          </a:prstGeom>
          <a:ln w="12700">
            <a:miter lim="400000"/>
          </a:ln>
        </p:spPr>
      </p:pic>
      <p:sp>
        <p:nvSpPr>
          <p:cNvPr id="495" name="4 of 5"/>
          <p:cNvSpPr txBox="1"/>
          <p:nvPr/>
        </p:nvSpPr>
        <p:spPr>
          <a:xfrm>
            <a:off x="19585269" y="2040601"/>
            <a:ext cx="798010" cy="411269"/>
          </a:xfrm>
          <a:prstGeom prst="rect">
            <a:avLst/>
          </a:prstGeom>
          <a:ln w="12700">
            <a:miter lim="400000"/>
          </a:ln>
          <a:extLst>
            <a:ext uri="{C572A759-6A51-4108-AA02-DFA0A04FC94B}">
              <ma14:wrappingTextBoxFlag xmlns:ma14="http://schemas.microsoft.com/office/mac/drawingml/2011/main" val="1"/>
            </a:ext>
          </a:extLst>
        </p:spPr>
        <p:txBody>
          <a:bodyPr wrap="none" lIns="38096" tIns="38096" rIns="38096" bIns="38096" anchor="ctr">
            <a:spAutoFit/>
          </a:bodyPr>
          <a:lstStyle>
            <a:lvl1pPr defTabSz="2438336">
              <a:defRPr sz="2200">
                <a:solidFill>
                  <a:srgbClr val="5E5E5E"/>
                </a:solidFill>
              </a:defRPr>
            </a:lvl1pPr>
          </a:lstStyle>
          <a:p>
            <a:pPr/>
            <a:r>
              <a:t>4 of 5</a:t>
            </a:r>
          </a:p>
        </p:txBody>
      </p:sp>
      <p:pic>
        <p:nvPicPr>
          <p:cNvPr id="496" name="Image" descr="Image"/>
          <p:cNvPicPr>
            <a:picLocks noChangeAspect="1"/>
          </p:cNvPicPr>
          <p:nvPr/>
        </p:nvPicPr>
        <p:blipFill>
          <a:blip r:embed="rId8">
            <a:extLst/>
          </a:blip>
          <a:stretch>
            <a:fillRect/>
          </a:stretch>
        </p:blipFill>
        <p:spPr>
          <a:xfrm>
            <a:off x="491736" y="865449"/>
            <a:ext cx="5029204" cy="161290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7" grpId="1"/>
      <p:bldP build="whole" bldLvl="1" animBg="1" rev="0" advAuto="0" spid="488" grpId="2"/>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8" name="carnivore"/>
          <p:cNvSpPr txBox="1"/>
          <p:nvPr/>
        </p:nvSpPr>
        <p:spPr>
          <a:xfrm>
            <a:off x="9342917" y="5725605"/>
            <a:ext cx="5698142" cy="1595043"/>
          </a:xfrm>
          <a:prstGeom prst="rect">
            <a:avLst/>
          </a:prstGeom>
          <a:ln w="12700">
            <a:miter lim="400000"/>
          </a:ln>
          <a:extLst>
            <a:ext uri="{C572A759-6A51-4108-AA02-DFA0A04FC94B}">
              <ma14:wrappingTextBoxFlag xmlns:ma14="http://schemas.microsoft.com/office/mac/drawingml/2011/main" val="1"/>
            </a:ext>
          </a:extLst>
        </p:spPr>
        <p:txBody>
          <a:bodyPr wrap="none" lIns="53572" tIns="53572" rIns="53572" bIns="53572" anchor="ctr">
            <a:spAutoFit/>
          </a:bodyPr>
          <a:lstStyle>
            <a:lvl1pPr defTabSz="821526">
              <a:defRPr b="1" sz="9800"/>
            </a:lvl1pPr>
          </a:lstStyle>
          <a:p>
            <a:pPr/>
            <a:r>
              <a:t>carnivore</a:t>
            </a:r>
          </a:p>
        </p:txBody>
      </p:sp>
      <p:sp>
        <p:nvSpPr>
          <p:cNvPr id="499" name="Talk to your neighbor about animals that…"/>
          <p:cNvSpPr txBox="1"/>
          <p:nvPr/>
        </p:nvSpPr>
        <p:spPr>
          <a:xfrm>
            <a:off x="6140341" y="7553497"/>
            <a:ext cx="15726417" cy="2064768"/>
          </a:xfrm>
          <a:prstGeom prst="rect">
            <a:avLst/>
          </a:prstGeom>
          <a:ln w="12700">
            <a:miter lim="400000"/>
          </a:ln>
          <a:extLst>
            <a:ext uri="{C572A759-6A51-4108-AA02-DFA0A04FC94B}">
              <ma14:wrappingTextBoxFlag xmlns:ma14="http://schemas.microsoft.com/office/mac/drawingml/2011/main" val="1"/>
            </a:ext>
          </a:extLst>
        </p:spPr>
        <p:txBody>
          <a:bodyPr wrap="none" lIns="53572" tIns="53572" rIns="53572" bIns="53572" anchor="ctr">
            <a:spAutoFit/>
          </a:bodyPr>
          <a:lstStyle/>
          <a:p>
            <a:pPr algn="l" defTabSz="821526">
              <a:defRPr b="1" sz="6400">
                <a:solidFill>
                  <a:srgbClr val="2E37D5"/>
                </a:solidFill>
              </a:defRPr>
            </a:pPr>
            <a:r>
              <a:t>Talk to your neighbor about animals that</a:t>
            </a:r>
          </a:p>
          <a:p>
            <a:pPr algn="l" defTabSz="821526">
              <a:defRPr b="1" sz="6400">
                <a:solidFill>
                  <a:srgbClr val="2E37D5"/>
                </a:solidFill>
              </a:defRPr>
            </a:pPr>
            <a:r>
              <a:t>you know are carnivores.</a:t>
            </a:r>
          </a:p>
        </p:txBody>
      </p:sp>
      <p:pic>
        <p:nvPicPr>
          <p:cNvPr id="500" name="pasted-image.jpeg" descr="pasted-image.jpeg"/>
          <p:cNvPicPr>
            <a:picLocks noChangeAspect="1"/>
          </p:cNvPicPr>
          <p:nvPr/>
        </p:nvPicPr>
        <p:blipFill>
          <a:blip r:embed="rId2">
            <a:extLst/>
          </a:blip>
          <a:stretch>
            <a:fillRect/>
          </a:stretch>
        </p:blipFill>
        <p:spPr>
          <a:xfrm>
            <a:off x="6282597" y="2011789"/>
            <a:ext cx="2652131" cy="3402221"/>
          </a:xfrm>
          <a:prstGeom prst="rect">
            <a:avLst/>
          </a:prstGeom>
          <a:ln w="12700">
            <a:miter lim="400000"/>
          </a:ln>
        </p:spPr>
      </p:pic>
      <p:pic>
        <p:nvPicPr>
          <p:cNvPr id="501" name="pasted-image.jpeg" descr="pasted-image.jpeg"/>
          <p:cNvPicPr>
            <a:picLocks noChangeAspect="1"/>
          </p:cNvPicPr>
          <p:nvPr/>
        </p:nvPicPr>
        <p:blipFill>
          <a:blip r:embed="rId3">
            <a:extLst/>
          </a:blip>
          <a:stretch>
            <a:fillRect/>
          </a:stretch>
        </p:blipFill>
        <p:spPr>
          <a:xfrm>
            <a:off x="9755658" y="1853407"/>
            <a:ext cx="2692314" cy="3362041"/>
          </a:xfrm>
          <a:prstGeom prst="rect">
            <a:avLst/>
          </a:prstGeom>
          <a:ln w="12700">
            <a:miter lim="400000"/>
          </a:ln>
        </p:spPr>
      </p:pic>
      <p:pic>
        <p:nvPicPr>
          <p:cNvPr id="502" name="pasted-image.jpeg" descr="pasted-image.jpeg"/>
          <p:cNvPicPr>
            <a:picLocks noChangeAspect="1"/>
          </p:cNvPicPr>
          <p:nvPr/>
        </p:nvPicPr>
        <p:blipFill>
          <a:blip r:embed="rId4">
            <a:extLst/>
          </a:blip>
          <a:stretch>
            <a:fillRect/>
          </a:stretch>
        </p:blipFill>
        <p:spPr>
          <a:xfrm>
            <a:off x="13805568" y="2547572"/>
            <a:ext cx="3884435" cy="2330663"/>
          </a:xfrm>
          <a:prstGeom prst="rect">
            <a:avLst/>
          </a:prstGeom>
          <a:ln w="12700">
            <a:miter lim="400000"/>
          </a:ln>
        </p:spPr>
      </p:pic>
      <p:pic>
        <p:nvPicPr>
          <p:cNvPr id="503" name="Image" descr="Image"/>
          <p:cNvPicPr>
            <a:picLocks noChangeAspect="1"/>
          </p:cNvPicPr>
          <p:nvPr/>
        </p:nvPicPr>
        <p:blipFill>
          <a:blip r:embed="rId5">
            <a:extLst/>
          </a:blip>
          <a:stretch>
            <a:fillRect/>
          </a:stretch>
        </p:blipFill>
        <p:spPr>
          <a:xfrm>
            <a:off x="491736" y="865449"/>
            <a:ext cx="5029204" cy="1612904"/>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9" grpId="2"/>
      <p:bldP build="whole" bldLvl="1" animBg="1" rev="0" advAuto="0" spid="498" grpId="1"/>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07" name="Group"/>
          <p:cNvGrpSpPr/>
          <p:nvPr/>
        </p:nvGrpSpPr>
        <p:grpSpPr>
          <a:xfrm>
            <a:off x="7485862" y="3133916"/>
            <a:ext cx="6426518" cy="7266400"/>
            <a:chOff x="-1" y="-1"/>
            <a:chExt cx="6426516" cy="7266399"/>
          </a:xfrm>
        </p:grpSpPr>
        <p:pic>
          <p:nvPicPr>
            <p:cNvPr id="505" name="Image" descr="Image"/>
            <p:cNvPicPr>
              <a:picLocks noChangeAspect="1"/>
            </p:cNvPicPr>
            <p:nvPr/>
          </p:nvPicPr>
          <p:blipFill>
            <a:blip r:embed="rId2">
              <a:extLst/>
            </a:blip>
            <a:stretch>
              <a:fillRect/>
            </a:stretch>
          </p:blipFill>
          <p:spPr>
            <a:xfrm>
              <a:off x="315739" y="-2"/>
              <a:ext cx="5795036" cy="6222314"/>
            </a:xfrm>
            <a:prstGeom prst="rect">
              <a:avLst/>
            </a:prstGeom>
            <a:ln w="12700" cap="flat">
              <a:noFill/>
              <a:miter lim="400000"/>
            </a:ln>
            <a:effectLst/>
          </p:spPr>
        </p:pic>
        <p:sp>
          <p:nvSpPr>
            <p:cNvPr id="506" name="vis:  see"/>
            <p:cNvSpPr txBox="1"/>
            <p:nvPr/>
          </p:nvSpPr>
          <p:spPr>
            <a:xfrm>
              <a:off x="-2" y="6482656"/>
              <a:ext cx="6426518" cy="7837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600"/>
              </a:lvl1pPr>
            </a:lstStyle>
            <a:p>
              <a:pPr/>
              <a:r>
                <a:t>vis:  see</a:t>
              </a:r>
            </a:p>
          </p:txBody>
        </p:sp>
      </p:grpSp>
      <p:pic>
        <p:nvPicPr>
          <p:cNvPr id="508" name="Image" descr="Image"/>
          <p:cNvPicPr>
            <a:picLocks noChangeAspect="1"/>
          </p:cNvPicPr>
          <p:nvPr/>
        </p:nvPicPr>
        <p:blipFill>
          <a:blip r:embed="rId3">
            <a:extLst/>
          </a:blip>
          <a:stretch>
            <a:fillRect/>
          </a:stretch>
        </p:blipFill>
        <p:spPr>
          <a:xfrm>
            <a:off x="1415014" y="1032442"/>
            <a:ext cx="2249180" cy="168471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7" grpId="1"/>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12" name="Group"/>
          <p:cNvGrpSpPr/>
          <p:nvPr/>
        </p:nvGrpSpPr>
        <p:grpSpPr>
          <a:xfrm>
            <a:off x="10178900" y="3507209"/>
            <a:ext cx="6426519" cy="7266400"/>
            <a:chOff x="0" y="0"/>
            <a:chExt cx="6426518" cy="7266399"/>
          </a:xfrm>
        </p:grpSpPr>
        <p:pic>
          <p:nvPicPr>
            <p:cNvPr id="510" name="Image" descr="Image"/>
            <p:cNvPicPr>
              <a:picLocks noChangeAspect="1"/>
            </p:cNvPicPr>
            <p:nvPr/>
          </p:nvPicPr>
          <p:blipFill>
            <a:blip r:embed="rId2">
              <a:extLst/>
            </a:blip>
            <a:stretch>
              <a:fillRect/>
            </a:stretch>
          </p:blipFill>
          <p:spPr>
            <a:xfrm>
              <a:off x="315738" y="-1"/>
              <a:ext cx="5795038" cy="6222311"/>
            </a:xfrm>
            <a:prstGeom prst="rect">
              <a:avLst/>
            </a:prstGeom>
            <a:ln w="12700" cap="flat">
              <a:noFill/>
              <a:miter lim="400000"/>
            </a:ln>
            <a:effectLst/>
          </p:spPr>
        </p:pic>
        <p:sp>
          <p:nvSpPr>
            <p:cNvPr id="511" name="vis:  see"/>
            <p:cNvSpPr txBox="1"/>
            <p:nvPr/>
          </p:nvSpPr>
          <p:spPr>
            <a:xfrm>
              <a:off x="-1" y="6482655"/>
              <a:ext cx="6426519" cy="7837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600"/>
              </a:lvl1pPr>
            </a:lstStyle>
            <a:p>
              <a:pPr/>
              <a:r>
                <a:t>vis:  see</a:t>
              </a:r>
            </a:p>
          </p:txBody>
        </p:sp>
      </p:grpSp>
      <p:sp>
        <p:nvSpPr>
          <p:cNvPr id="513" name="invisibility"/>
          <p:cNvSpPr txBox="1"/>
          <p:nvPr/>
        </p:nvSpPr>
        <p:spPr>
          <a:xfrm>
            <a:off x="7703786" y="4628327"/>
            <a:ext cx="2830900"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invisibility</a:t>
            </a:r>
          </a:p>
        </p:txBody>
      </p:sp>
      <p:sp>
        <p:nvSpPr>
          <p:cNvPr id="514" name="television"/>
          <p:cNvSpPr txBox="1"/>
          <p:nvPr/>
        </p:nvSpPr>
        <p:spPr>
          <a:xfrm>
            <a:off x="12347677" y="1482927"/>
            <a:ext cx="2714198"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television</a:t>
            </a:r>
          </a:p>
        </p:txBody>
      </p:sp>
      <p:sp>
        <p:nvSpPr>
          <p:cNvPr id="515" name="visible"/>
          <p:cNvSpPr txBox="1"/>
          <p:nvPr/>
        </p:nvSpPr>
        <p:spPr>
          <a:xfrm>
            <a:off x="7502521" y="3135600"/>
            <a:ext cx="2192293"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visible</a:t>
            </a:r>
          </a:p>
        </p:txBody>
      </p:sp>
      <p:sp>
        <p:nvSpPr>
          <p:cNvPr id="516" name="invisible"/>
          <p:cNvSpPr txBox="1"/>
          <p:nvPr/>
        </p:nvSpPr>
        <p:spPr>
          <a:xfrm>
            <a:off x="5656750" y="3906406"/>
            <a:ext cx="2479322"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invisible</a:t>
            </a:r>
          </a:p>
        </p:txBody>
      </p:sp>
      <p:sp>
        <p:nvSpPr>
          <p:cNvPr id="517" name="vision"/>
          <p:cNvSpPr txBox="1"/>
          <p:nvPr/>
        </p:nvSpPr>
        <p:spPr>
          <a:xfrm>
            <a:off x="13214948" y="2676435"/>
            <a:ext cx="2479328" cy="7837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vision</a:t>
            </a:r>
          </a:p>
        </p:txBody>
      </p:sp>
      <p:sp>
        <p:nvSpPr>
          <p:cNvPr id="518" name="visibly"/>
          <p:cNvSpPr txBox="1"/>
          <p:nvPr/>
        </p:nvSpPr>
        <p:spPr>
          <a:xfrm>
            <a:off x="10026543" y="2676435"/>
            <a:ext cx="2192293" cy="7837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visibly</a:t>
            </a:r>
          </a:p>
        </p:txBody>
      </p:sp>
      <p:pic>
        <p:nvPicPr>
          <p:cNvPr id="519" name="Image" descr="Image"/>
          <p:cNvPicPr>
            <a:picLocks noChangeAspect="1"/>
          </p:cNvPicPr>
          <p:nvPr/>
        </p:nvPicPr>
        <p:blipFill>
          <a:blip r:embed="rId3">
            <a:extLst/>
          </a:blip>
          <a:stretch>
            <a:fillRect/>
          </a:stretch>
        </p:blipFill>
        <p:spPr>
          <a:xfrm>
            <a:off x="1415014" y="1032442"/>
            <a:ext cx="2249180" cy="1684716"/>
          </a:xfrm>
          <a:prstGeom prst="rect">
            <a:avLst/>
          </a:prstGeom>
          <a:ln w="12700">
            <a:miter lim="400000"/>
          </a:ln>
        </p:spPr>
      </p:pic>
      <p:sp>
        <p:nvSpPr>
          <p:cNvPr id="520" name="visible"/>
          <p:cNvSpPr txBox="1"/>
          <p:nvPr/>
        </p:nvSpPr>
        <p:spPr>
          <a:xfrm>
            <a:off x="16308573" y="4517314"/>
            <a:ext cx="2192294"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revise</a:t>
            </a:r>
          </a:p>
        </p:txBody>
      </p:sp>
      <p:sp>
        <p:nvSpPr>
          <p:cNvPr id="521" name="visible"/>
          <p:cNvSpPr txBox="1"/>
          <p:nvPr/>
        </p:nvSpPr>
        <p:spPr>
          <a:xfrm>
            <a:off x="16408910" y="5346248"/>
            <a:ext cx="2192293"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revision</a:t>
            </a:r>
          </a:p>
        </p:txBody>
      </p:sp>
      <p:sp>
        <p:nvSpPr>
          <p:cNvPr id="522" name="visible"/>
          <p:cNvSpPr txBox="1"/>
          <p:nvPr/>
        </p:nvSpPr>
        <p:spPr>
          <a:xfrm>
            <a:off x="15548657" y="1317403"/>
            <a:ext cx="2192293"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visual</a:t>
            </a:r>
          </a:p>
        </p:txBody>
      </p:sp>
      <p:sp>
        <p:nvSpPr>
          <p:cNvPr id="523" name="visible"/>
          <p:cNvSpPr txBox="1"/>
          <p:nvPr/>
        </p:nvSpPr>
        <p:spPr>
          <a:xfrm>
            <a:off x="16089605" y="2257193"/>
            <a:ext cx="2830901" cy="7837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visualize</a:t>
            </a:r>
          </a:p>
        </p:txBody>
      </p:sp>
      <p:sp>
        <p:nvSpPr>
          <p:cNvPr id="524" name="visible"/>
          <p:cNvSpPr txBox="1"/>
          <p:nvPr/>
        </p:nvSpPr>
        <p:spPr>
          <a:xfrm>
            <a:off x="15548657" y="3331829"/>
            <a:ext cx="3912797"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visualization</a:t>
            </a:r>
          </a:p>
        </p:txBody>
      </p:sp>
      <p:sp>
        <p:nvSpPr>
          <p:cNvPr id="525" name="visible"/>
          <p:cNvSpPr txBox="1"/>
          <p:nvPr/>
        </p:nvSpPr>
        <p:spPr>
          <a:xfrm>
            <a:off x="7657040" y="2071388"/>
            <a:ext cx="2733244" cy="7837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supervise</a:t>
            </a:r>
          </a:p>
        </p:txBody>
      </p:sp>
      <p:sp>
        <p:nvSpPr>
          <p:cNvPr id="526" name="visible"/>
          <p:cNvSpPr txBox="1"/>
          <p:nvPr/>
        </p:nvSpPr>
        <p:spPr>
          <a:xfrm>
            <a:off x="8687806" y="1007179"/>
            <a:ext cx="3175781"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supervision</a:t>
            </a:r>
          </a:p>
        </p:txBody>
      </p:sp>
      <p:sp>
        <p:nvSpPr>
          <p:cNvPr id="527" name="visible"/>
          <p:cNvSpPr txBox="1"/>
          <p:nvPr/>
        </p:nvSpPr>
        <p:spPr>
          <a:xfrm>
            <a:off x="5556763" y="5447236"/>
            <a:ext cx="2192293"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visit</a:t>
            </a:r>
          </a:p>
        </p:txBody>
      </p:sp>
      <p:sp>
        <p:nvSpPr>
          <p:cNvPr id="528" name="visible"/>
          <p:cNvSpPr txBox="1"/>
          <p:nvPr/>
        </p:nvSpPr>
        <p:spPr>
          <a:xfrm>
            <a:off x="6519036" y="6266150"/>
            <a:ext cx="3175780"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revisit</a:t>
            </a:r>
          </a:p>
        </p:txBody>
      </p:sp>
      <p:sp>
        <p:nvSpPr>
          <p:cNvPr id="529" name="visible"/>
          <p:cNvSpPr txBox="1"/>
          <p:nvPr/>
        </p:nvSpPr>
        <p:spPr>
          <a:xfrm>
            <a:off x="9054779" y="7319367"/>
            <a:ext cx="3175780"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advisor</a:t>
            </a:r>
          </a:p>
        </p:txBody>
      </p:sp>
      <p:sp>
        <p:nvSpPr>
          <p:cNvPr id="530" name="visible"/>
          <p:cNvSpPr txBox="1"/>
          <p:nvPr/>
        </p:nvSpPr>
        <p:spPr>
          <a:xfrm>
            <a:off x="16787268" y="6466128"/>
            <a:ext cx="3175780"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vista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5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5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5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5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5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5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5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el" backwards="0">
                                    <p:tmAbs val="0"/>
                                  </p:iterate>
                                  <p:childTnLst>
                                    <p:set>
                                      <p:cBhvr>
                                        <p:cTn id="46" fill="hold"/>
                                        <p:tgtEl>
                                          <p:spTgt spid="5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2" fill="hold">
                                  <p:stCondLst>
                                    <p:cond delay="0"/>
                                  </p:stCondLst>
                                  <p:iterate type="el" backwards="0">
                                    <p:tmAbs val="0"/>
                                  </p:iterate>
                                  <p:childTnLst>
                                    <p:set>
                                      <p:cBhvr>
                                        <p:cTn id="50" fill="hold"/>
                                        <p:tgtEl>
                                          <p:spTgt spid="5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3" fill="hold">
                                  <p:stCondLst>
                                    <p:cond delay="0"/>
                                  </p:stCondLst>
                                  <p:iterate type="el" backwards="0">
                                    <p:tmAbs val="0"/>
                                  </p:iterate>
                                  <p:childTnLst>
                                    <p:set>
                                      <p:cBhvr>
                                        <p:cTn id="54" fill="hold"/>
                                        <p:tgtEl>
                                          <p:spTgt spid="5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4" fill="hold">
                                  <p:stCondLst>
                                    <p:cond delay="0"/>
                                  </p:stCondLst>
                                  <p:iterate type="el" backwards="0">
                                    <p:tmAbs val="0"/>
                                  </p:iterate>
                                  <p:childTnLst>
                                    <p:set>
                                      <p:cBhvr>
                                        <p:cTn id="58" fill="hold"/>
                                        <p:tgtEl>
                                          <p:spTgt spid="52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0" presetID="1" grpId="15" fill="hold">
                                  <p:stCondLst>
                                    <p:cond delay="0"/>
                                  </p:stCondLst>
                                  <p:iterate type="el" backwards="0">
                                    <p:tmAbs val="0"/>
                                  </p:iterate>
                                  <p:childTnLst>
                                    <p:set>
                                      <p:cBhvr>
                                        <p:cTn id="62" fill="hold"/>
                                        <p:tgtEl>
                                          <p:spTgt spid="5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0" presetID="1" grpId="16" fill="hold">
                                  <p:stCondLst>
                                    <p:cond delay="0"/>
                                  </p:stCondLst>
                                  <p:iterate type="el" backwards="0">
                                    <p:tmAbs val="0"/>
                                  </p:iterate>
                                  <p:childTnLst>
                                    <p:set>
                                      <p:cBhvr>
                                        <p:cTn id="66" fill="hold"/>
                                        <p:tgtEl>
                                          <p:spTgt spid="5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0" presetID="1" grpId="17" fill="hold">
                                  <p:stCondLst>
                                    <p:cond delay="0"/>
                                  </p:stCondLst>
                                  <p:iterate type="el" backwards="0">
                                    <p:tmAbs val="0"/>
                                  </p:iterate>
                                  <p:childTnLst>
                                    <p:set>
                                      <p:cBhvr>
                                        <p:cTn id="70" fill="hold"/>
                                        <p:tgtEl>
                                          <p:spTgt spid="52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Class="entr" nodeType="clickEffect" presetSubtype="0" presetID="1" grpId="18" fill="hold">
                                  <p:stCondLst>
                                    <p:cond delay="0"/>
                                  </p:stCondLst>
                                  <p:iterate type="el" backwards="0">
                                    <p:tmAbs val="0"/>
                                  </p:iterate>
                                  <p:childTnLst>
                                    <p:set>
                                      <p:cBhvr>
                                        <p:cTn id="74" fill="hold"/>
                                        <p:tgtEl>
                                          <p:spTgt spid="5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21" grpId="9"/>
      <p:bldP build="whole" bldLvl="1" animBg="1" rev="0" advAuto="0" spid="524" grpId="12"/>
      <p:bldP build="whole" bldLvl="1" animBg="1" rev="0" advAuto="0" spid="512" grpId="1"/>
      <p:bldP build="whole" bldLvl="1" animBg="1" rev="0" advAuto="0" spid="526" grpId="14"/>
      <p:bldP build="whole" bldLvl="1" animBg="1" rev="0" advAuto="0" spid="528" grpId="16"/>
      <p:bldP build="whole" bldLvl="1" animBg="1" rev="0" advAuto="0" spid="530" grpId="18"/>
      <p:bldP build="whole" bldLvl="1" animBg="1" rev="0" advAuto="0" spid="517" grpId="3"/>
      <p:bldP build="whole" bldLvl="1" animBg="1" rev="0" advAuto="0" spid="515" grpId="4"/>
      <p:bldP build="whole" bldLvl="1" animBg="1" rev="0" advAuto="0" spid="520" grpId="8"/>
      <p:bldP build="whole" bldLvl="1" animBg="1" rev="0" advAuto="0" spid="522" grpId="10"/>
      <p:bldP build="whole" bldLvl="1" animBg="1" rev="0" advAuto="0" spid="513" grpId="7"/>
      <p:bldP build="whole" bldLvl="1" animBg="1" rev="0" advAuto="0" spid="523" grpId="11"/>
      <p:bldP build="whole" bldLvl="1" animBg="1" rev="0" advAuto="0" spid="525" grpId="13"/>
      <p:bldP build="whole" bldLvl="1" animBg="1" rev="0" advAuto="0" spid="527" grpId="15"/>
      <p:bldP build="whole" bldLvl="1" animBg="1" rev="0" advAuto="0" spid="529" grpId="17"/>
      <p:bldP build="whole" bldLvl="1" animBg="1" rev="0" advAuto="0" spid="514" grpId="2"/>
      <p:bldP build="whole" bldLvl="1" animBg="1" rev="0" advAuto="0" spid="518" grpId="6"/>
      <p:bldP build="whole" bldLvl="1" animBg="1" rev="0" advAuto="0" spid="516" grpId="5"/>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34" name="Group"/>
          <p:cNvGrpSpPr/>
          <p:nvPr/>
        </p:nvGrpSpPr>
        <p:grpSpPr>
          <a:xfrm>
            <a:off x="8832380" y="3133916"/>
            <a:ext cx="6426518" cy="7266400"/>
            <a:chOff x="0" y="-1"/>
            <a:chExt cx="6426517" cy="7266399"/>
          </a:xfrm>
        </p:grpSpPr>
        <p:pic>
          <p:nvPicPr>
            <p:cNvPr id="532" name="Image" descr="Image"/>
            <p:cNvPicPr>
              <a:picLocks noChangeAspect="1"/>
            </p:cNvPicPr>
            <p:nvPr/>
          </p:nvPicPr>
          <p:blipFill>
            <a:blip r:embed="rId2">
              <a:extLst/>
            </a:blip>
            <a:stretch>
              <a:fillRect/>
            </a:stretch>
          </p:blipFill>
          <p:spPr>
            <a:xfrm>
              <a:off x="315741" y="-2"/>
              <a:ext cx="5795037" cy="6222314"/>
            </a:xfrm>
            <a:prstGeom prst="rect">
              <a:avLst/>
            </a:prstGeom>
            <a:ln w="12700" cap="flat">
              <a:noFill/>
              <a:miter lim="400000"/>
            </a:ln>
            <a:effectLst/>
          </p:spPr>
        </p:pic>
        <p:sp>
          <p:nvSpPr>
            <p:cNvPr id="533" name="vis:  see"/>
            <p:cNvSpPr txBox="1"/>
            <p:nvPr/>
          </p:nvSpPr>
          <p:spPr>
            <a:xfrm>
              <a:off x="-1" y="6482656"/>
              <a:ext cx="6426518" cy="7837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600"/>
              </a:lvl1pPr>
            </a:lstStyle>
            <a:p>
              <a:pPr/>
              <a:r>
                <a:t>grad, gress:  step</a:t>
              </a:r>
            </a:p>
          </p:txBody>
        </p:sp>
      </p:grpSp>
      <p:pic>
        <p:nvPicPr>
          <p:cNvPr id="535" name="Image" descr="Image"/>
          <p:cNvPicPr>
            <a:picLocks noChangeAspect="1"/>
          </p:cNvPicPr>
          <p:nvPr/>
        </p:nvPicPr>
        <p:blipFill>
          <a:blip r:embed="rId3">
            <a:extLst/>
          </a:blip>
          <a:stretch>
            <a:fillRect/>
          </a:stretch>
        </p:blipFill>
        <p:spPr>
          <a:xfrm>
            <a:off x="1000461" y="368346"/>
            <a:ext cx="8163288" cy="5432296"/>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4" grpId="1"/>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39" name="Group"/>
          <p:cNvGrpSpPr/>
          <p:nvPr/>
        </p:nvGrpSpPr>
        <p:grpSpPr>
          <a:xfrm>
            <a:off x="10312219" y="3355733"/>
            <a:ext cx="6426518" cy="7266400"/>
            <a:chOff x="0" y="0"/>
            <a:chExt cx="6426517" cy="7266399"/>
          </a:xfrm>
        </p:grpSpPr>
        <p:pic>
          <p:nvPicPr>
            <p:cNvPr id="537" name="Image" descr="Image"/>
            <p:cNvPicPr>
              <a:picLocks noChangeAspect="1"/>
            </p:cNvPicPr>
            <p:nvPr/>
          </p:nvPicPr>
          <p:blipFill>
            <a:blip r:embed="rId2">
              <a:extLst/>
            </a:blip>
            <a:stretch>
              <a:fillRect/>
            </a:stretch>
          </p:blipFill>
          <p:spPr>
            <a:xfrm>
              <a:off x="315740" y="-1"/>
              <a:ext cx="5795036" cy="6222311"/>
            </a:xfrm>
            <a:prstGeom prst="rect">
              <a:avLst/>
            </a:prstGeom>
            <a:ln w="12700" cap="flat">
              <a:noFill/>
              <a:miter lim="400000"/>
            </a:ln>
            <a:effectLst/>
          </p:spPr>
        </p:pic>
        <p:sp>
          <p:nvSpPr>
            <p:cNvPr id="538" name="vis:  see"/>
            <p:cNvSpPr txBox="1"/>
            <p:nvPr/>
          </p:nvSpPr>
          <p:spPr>
            <a:xfrm>
              <a:off x="-1" y="6482655"/>
              <a:ext cx="6426518" cy="7837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600"/>
              </a:lvl1pPr>
            </a:lstStyle>
            <a:p>
              <a:pPr/>
              <a:r>
                <a:t>grad, gress:  step</a:t>
              </a:r>
            </a:p>
          </p:txBody>
        </p:sp>
      </p:grpSp>
      <p:sp>
        <p:nvSpPr>
          <p:cNvPr id="540" name="invisibility"/>
          <p:cNvSpPr txBox="1"/>
          <p:nvPr/>
        </p:nvSpPr>
        <p:spPr>
          <a:xfrm>
            <a:off x="5197392" y="4681656"/>
            <a:ext cx="2830898"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gradual</a:t>
            </a:r>
          </a:p>
        </p:txBody>
      </p:sp>
      <p:sp>
        <p:nvSpPr>
          <p:cNvPr id="541" name="television"/>
          <p:cNvSpPr txBox="1"/>
          <p:nvPr/>
        </p:nvSpPr>
        <p:spPr>
          <a:xfrm>
            <a:off x="9547983" y="2287039"/>
            <a:ext cx="2714198"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graduate</a:t>
            </a:r>
          </a:p>
        </p:txBody>
      </p:sp>
      <p:sp>
        <p:nvSpPr>
          <p:cNvPr id="542" name="visible"/>
          <p:cNvSpPr txBox="1"/>
          <p:nvPr/>
        </p:nvSpPr>
        <p:spPr>
          <a:xfrm>
            <a:off x="5116116" y="7080201"/>
            <a:ext cx="2479321"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upgrade</a:t>
            </a:r>
          </a:p>
        </p:txBody>
      </p:sp>
      <p:sp>
        <p:nvSpPr>
          <p:cNvPr id="543" name="invisible"/>
          <p:cNvSpPr txBox="1"/>
          <p:nvPr/>
        </p:nvSpPr>
        <p:spPr>
          <a:xfrm>
            <a:off x="7897448" y="6731206"/>
            <a:ext cx="2479325"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grade</a:t>
            </a:r>
          </a:p>
        </p:txBody>
      </p:sp>
      <p:sp>
        <p:nvSpPr>
          <p:cNvPr id="544" name="vision"/>
          <p:cNvSpPr txBox="1"/>
          <p:nvPr/>
        </p:nvSpPr>
        <p:spPr>
          <a:xfrm>
            <a:off x="6436088" y="5874051"/>
            <a:ext cx="3121602"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graduation</a:t>
            </a:r>
          </a:p>
        </p:txBody>
      </p:sp>
      <p:sp>
        <p:nvSpPr>
          <p:cNvPr id="545" name="visibly"/>
          <p:cNvSpPr txBox="1"/>
          <p:nvPr/>
        </p:nvSpPr>
        <p:spPr>
          <a:xfrm>
            <a:off x="6238330" y="3052334"/>
            <a:ext cx="2714199"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gradually</a:t>
            </a:r>
          </a:p>
        </p:txBody>
      </p:sp>
      <p:pic>
        <p:nvPicPr>
          <p:cNvPr id="546" name="Image" descr="Image"/>
          <p:cNvPicPr>
            <a:picLocks noChangeAspect="1"/>
          </p:cNvPicPr>
          <p:nvPr/>
        </p:nvPicPr>
        <p:blipFill>
          <a:blip r:embed="rId3">
            <a:extLst/>
          </a:blip>
          <a:stretch>
            <a:fillRect/>
          </a:stretch>
        </p:blipFill>
        <p:spPr>
          <a:xfrm>
            <a:off x="1000461" y="368346"/>
            <a:ext cx="8163288" cy="5432296"/>
          </a:xfrm>
          <a:prstGeom prst="rect">
            <a:avLst/>
          </a:prstGeom>
          <a:ln w="12700">
            <a:miter lim="400000"/>
          </a:ln>
        </p:spPr>
      </p:pic>
      <p:sp>
        <p:nvSpPr>
          <p:cNvPr id="547" name="vision"/>
          <p:cNvSpPr txBox="1"/>
          <p:nvPr/>
        </p:nvSpPr>
        <p:spPr>
          <a:xfrm>
            <a:off x="8376224" y="3365541"/>
            <a:ext cx="3121602"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gradual</a:t>
            </a:r>
          </a:p>
        </p:txBody>
      </p:sp>
      <p:sp>
        <p:nvSpPr>
          <p:cNvPr id="548" name="vision"/>
          <p:cNvSpPr txBox="1"/>
          <p:nvPr/>
        </p:nvSpPr>
        <p:spPr>
          <a:xfrm>
            <a:off x="14561123" y="2081943"/>
            <a:ext cx="3121602"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progress</a:t>
            </a:r>
          </a:p>
        </p:txBody>
      </p:sp>
      <p:sp>
        <p:nvSpPr>
          <p:cNvPr id="549" name="vision"/>
          <p:cNvSpPr txBox="1"/>
          <p:nvPr/>
        </p:nvSpPr>
        <p:spPr>
          <a:xfrm>
            <a:off x="11228154" y="1459774"/>
            <a:ext cx="3121602" cy="7837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gradient</a:t>
            </a:r>
          </a:p>
        </p:txBody>
      </p:sp>
      <p:sp>
        <p:nvSpPr>
          <p:cNvPr id="550" name="vision"/>
          <p:cNvSpPr txBox="1"/>
          <p:nvPr/>
        </p:nvSpPr>
        <p:spPr>
          <a:xfrm>
            <a:off x="7254561" y="7868414"/>
            <a:ext cx="3121602" cy="7837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downgrade</a:t>
            </a:r>
          </a:p>
        </p:txBody>
      </p:sp>
      <p:sp>
        <p:nvSpPr>
          <p:cNvPr id="551" name="vision"/>
          <p:cNvSpPr txBox="1"/>
          <p:nvPr/>
        </p:nvSpPr>
        <p:spPr>
          <a:xfrm>
            <a:off x="7056369" y="4509120"/>
            <a:ext cx="3121602"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gradually</a:t>
            </a:r>
          </a:p>
        </p:txBody>
      </p:sp>
      <p:sp>
        <p:nvSpPr>
          <p:cNvPr id="552" name="vision"/>
          <p:cNvSpPr txBox="1"/>
          <p:nvPr/>
        </p:nvSpPr>
        <p:spPr>
          <a:xfrm>
            <a:off x="16395695" y="2939613"/>
            <a:ext cx="3903646"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progression</a:t>
            </a:r>
          </a:p>
        </p:txBody>
      </p:sp>
      <p:sp>
        <p:nvSpPr>
          <p:cNvPr id="553" name="vision"/>
          <p:cNvSpPr txBox="1"/>
          <p:nvPr/>
        </p:nvSpPr>
        <p:spPr>
          <a:xfrm>
            <a:off x="16061306" y="7501697"/>
            <a:ext cx="3121602"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digression</a:t>
            </a:r>
          </a:p>
        </p:txBody>
      </p:sp>
      <p:sp>
        <p:nvSpPr>
          <p:cNvPr id="554" name="vision"/>
          <p:cNvSpPr txBox="1"/>
          <p:nvPr/>
        </p:nvSpPr>
        <p:spPr>
          <a:xfrm>
            <a:off x="17493271" y="6332919"/>
            <a:ext cx="3121603" cy="7837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digress</a:t>
            </a:r>
          </a:p>
        </p:txBody>
      </p:sp>
      <p:sp>
        <p:nvSpPr>
          <p:cNvPr id="555" name="vision"/>
          <p:cNvSpPr txBox="1"/>
          <p:nvPr/>
        </p:nvSpPr>
        <p:spPr>
          <a:xfrm>
            <a:off x="16487232" y="5392673"/>
            <a:ext cx="3121602"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aggressive</a:t>
            </a:r>
          </a:p>
        </p:txBody>
      </p:sp>
      <p:sp>
        <p:nvSpPr>
          <p:cNvPr id="556" name="vision"/>
          <p:cNvSpPr txBox="1"/>
          <p:nvPr/>
        </p:nvSpPr>
        <p:spPr>
          <a:xfrm>
            <a:off x="17493271" y="3960545"/>
            <a:ext cx="3121603"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progressive</a:t>
            </a:r>
          </a:p>
        </p:txBody>
      </p:sp>
      <p:sp>
        <p:nvSpPr>
          <p:cNvPr id="557" name="vision"/>
          <p:cNvSpPr txBox="1"/>
          <p:nvPr/>
        </p:nvSpPr>
        <p:spPr>
          <a:xfrm>
            <a:off x="14561123" y="1224270"/>
            <a:ext cx="3121602"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regress</a:t>
            </a:r>
          </a:p>
        </p:txBody>
      </p:sp>
      <p:sp>
        <p:nvSpPr>
          <p:cNvPr id="558" name="vision"/>
          <p:cNvSpPr txBox="1"/>
          <p:nvPr/>
        </p:nvSpPr>
        <p:spPr>
          <a:xfrm>
            <a:off x="18098433" y="8335894"/>
            <a:ext cx="3121602"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congress</a:t>
            </a:r>
          </a:p>
        </p:txBody>
      </p:sp>
      <p:sp>
        <p:nvSpPr>
          <p:cNvPr id="559" name="vision"/>
          <p:cNvSpPr txBox="1"/>
          <p:nvPr/>
        </p:nvSpPr>
        <p:spPr>
          <a:xfrm>
            <a:off x="19788308" y="4681656"/>
            <a:ext cx="3121603"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transgress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5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5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5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5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5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5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5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el" backwards="0">
                                    <p:tmAbs val="0"/>
                                  </p:iterate>
                                  <p:childTnLst>
                                    <p:set>
                                      <p:cBhvr>
                                        <p:cTn id="46" fill="hold"/>
                                        <p:tgtEl>
                                          <p:spTgt spid="5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2" fill="hold">
                                  <p:stCondLst>
                                    <p:cond delay="0"/>
                                  </p:stCondLst>
                                  <p:iterate type="el" backwards="0">
                                    <p:tmAbs val="0"/>
                                  </p:iterate>
                                  <p:childTnLst>
                                    <p:set>
                                      <p:cBhvr>
                                        <p:cTn id="50" fill="hold"/>
                                        <p:tgtEl>
                                          <p:spTgt spid="55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3" fill="hold">
                                  <p:stCondLst>
                                    <p:cond delay="0"/>
                                  </p:stCondLst>
                                  <p:iterate type="el" backwards="0">
                                    <p:tmAbs val="0"/>
                                  </p:iterate>
                                  <p:childTnLst>
                                    <p:set>
                                      <p:cBhvr>
                                        <p:cTn id="54" fill="hold"/>
                                        <p:tgtEl>
                                          <p:spTgt spid="5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4" fill="hold">
                                  <p:stCondLst>
                                    <p:cond delay="0"/>
                                  </p:stCondLst>
                                  <p:iterate type="el" backwards="0">
                                    <p:tmAbs val="0"/>
                                  </p:iterate>
                                  <p:childTnLst>
                                    <p:set>
                                      <p:cBhvr>
                                        <p:cTn id="58" fill="hold"/>
                                        <p:tgtEl>
                                          <p:spTgt spid="55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0" presetID="1" grpId="15" fill="hold">
                                  <p:stCondLst>
                                    <p:cond delay="0"/>
                                  </p:stCondLst>
                                  <p:iterate type="el" backwards="0">
                                    <p:tmAbs val="0"/>
                                  </p:iterate>
                                  <p:childTnLst>
                                    <p:set>
                                      <p:cBhvr>
                                        <p:cTn id="62" fill="hold"/>
                                        <p:tgtEl>
                                          <p:spTgt spid="5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0" presetID="1" grpId="16" fill="hold">
                                  <p:stCondLst>
                                    <p:cond delay="0"/>
                                  </p:stCondLst>
                                  <p:iterate type="el" backwards="0">
                                    <p:tmAbs val="0"/>
                                  </p:iterate>
                                  <p:childTnLst>
                                    <p:set>
                                      <p:cBhvr>
                                        <p:cTn id="66" fill="hold"/>
                                        <p:tgtEl>
                                          <p:spTgt spid="55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0" presetID="1" grpId="17" fill="hold">
                                  <p:stCondLst>
                                    <p:cond delay="0"/>
                                  </p:stCondLst>
                                  <p:iterate type="el" backwards="0">
                                    <p:tmAbs val="0"/>
                                  </p:iterate>
                                  <p:childTnLst>
                                    <p:set>
                                      <p:cBhvr>
                                        <p:cTn id="70" fill="hold"/>
                                        <p:tgtEl>
                                          <p:spTgt spid="55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Class="entr" nodeType="clickEffect" presetSubtype="0" presetID="1" grpId="18" fill="hold">
                                  <p:stCondLst>
                                    <p:cond delay="0"/>
                                  </p:stCondLst>
                                  <p:iterate type="el" backwards="0">
                                    <p:tmAbs val="0"/>
                                  </p:iterate>
                                  <p:childTnLst>
                                    <p:set>
                                      <p:cBhvr>
                                        <p:cTn id="74" fill="hold"/>
                                        <p:tgtEl>
                                          <p:spTgt spid="55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Class="entr" nodeType="clickEffect" presetSubtype="0" presetID="1" grpId="19" fill="hold">
                                  <p:stCondLst>
                                    <p:cond delay="0"/>
                                  </p:stCondLst>
                                  <p:iterate type="el" backwards="0">
                                    <p:tmAbs val="0"/>
                                  </p:iterate>
                                  <p:childTnLst>
                                    <p:set>
                                      <p:cBhvr>
                                        <p:cTn id="78" fill="hold"/>
                                        <p:tgtEl>
                                          <p:spTgt spid="55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Class="entr" nodeType="clickEffect" presetSubtype="0" presetID="1" grpId="20" fill="hold">
                                  <p:stCondLst>
                                    <p:cond delay="0"/>
                                  </p:stCondLst>
                                  <p:iterate type="el" backwards="0">
                                    <p:tmAbs val="0"/>
                                  </p:iterate>
                                  <p:childTnLst>
                                    <p:set>
                                      <p:cBhvr>
                                        <p:cTn id="82" fill="hold"/>
                                        <p:tgtEl>
                                          <p:spTgt spid="5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4" grpId="3"/>
      <p:bldP build="whole" bldLvl="1" animBg="1" rev="0" advAuto="0" spid="556" grpId="17"/>
      <p:bldP build="whole" bldLvl="1" animBg="1" rev="0" advAuto="0" spid="552" grpId="13"/>
      <p:bldP build="whole" bldLvl="1" animBg="1" rev="0" advAuto="0" spid="551" grpId="12"/>
      <p:bldP build="whole" bldLvl="1" animBg="1" rev="0" advAuto="0" spid="547" grpId="8"/>
      <p:bldP build="whole" bldLvl="1" animBg="1" rev="0" advAuto="0" spid="559" grpId="20"/>
      <p:bldP build="whole" bldLvl="1" animBg="1" rev="0" advAuto="0" spid="555" grpId="16"/>
      <p:bldP build="whole" bldLvl="1" animBg="1" rev="0" advAuto="0" spid="548" grpId="9"/>
      <p:bldP build="whole" bldLvl="1" animBg="1" rev="0" advAuto="0" spid="540" grpId="7"/>
      <p:bldP build="whole" bldLvl="1" animBg="1" rev="0" advAuto="0" spid="541" grpId="2"/>
      <p:bldP build="whole" bldLvl="1" animBg="1" rev="0" advAuto="0" spid="553" grpId="14"/>
      <p:bldP build="whole" bldLvl="1" animBg="1" rev="0" advAuto="0" spid="539" grpId="1"/>
      <p:bldP build="whole" bldLvl="1" animBg="1" rev="0" advAuto="0" spid="550" grpId="11"/>
      <p:bldP build="whole" bldLvl="1" animBg="1" rev="0" advAuto="0" spid="554" grpId="15"/>
      <p:bldP build="whole" bldLvl="1" animBg="1" rev="0" advAuto="0" spid="542" grpId="4"/>
      <p:bldP build="whole" bldLvl="1" animBg="1" rev="0" advAuto="0" spid="549" grpId="10"/>
      <p:bldP build="whole" bldLvl="1" animBg="1" rev="0" advAuto="0" spid="543" grpId="5"/>
      <p:bldP build="whole" bldLvl="1" animBg="1" rev="0" advAuto="0" spid="545" grpId="6"/>
      <p:bldP build="whole" bldLvl="1" animBg="1" rev="0" advAuto="0" spid="557" grpId="18"/>
      <p:bldP build="whole" bldLvl="1" animBg="1" rev="0" advAuto="0" spid="558" grpId="19"/>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63" name="Group"/>
          <p:cNvGrpSpPr/>
          <p:nvPr/>
        </p:nvGrpSpPr>
        <p:grpSpPr>
          <a:xfrm>
            <a:off x="9645632" y="2947272"/>
            <a:ext cx="6426517" cy="6874530"/>
            <a:chOff x="0" y="0"/>
            <a:chExt cx="6426516" cy="6874529"/>
          </a:xfrm>
        </p:grpSpPr>
        <p:pic>
          <p:nvPicPr>
            <p:cNvPr id="561" name="Image" descr="Image"/>
            <p:cNvPicPr>
              <a:picLocks noChangeAspect="1"/>
            </p:cNvPicPr>
            <p:nvPr/>
          </p:nvPicPr>
          <p:blipFill>
            <a:blip r:embed="rId2">
              <a:extLst/>
            </a:blip>
            <a:stretch>
              <a:fillRect/>
            </a:stretch>
          </p:blipFill>
          <p:spPr>
            <a:xfrm>
              <a:off x="315738" y="0"/>
              <a:ext cx="5795038" cy="6222312"/>
            </a:xfrm>
            <a:prstGeom prst="rect">
              <a:avLst/>
            </a:prstGeom>
            <a:ln w="12700" cap="flat">
              <a:noFill/>
              <a:miter lim="400000"/>
            </a:ln>
            <a:effectLst/>
          </p:spPr>
        </p:pic>
        <p:sp>
          <p:nvSpPr>
            <p:cNvPr id="562" name="vis:  see"/>
            <p:cNvSpPr/>
            <p:nvPr/>
          </p:nvSpPr>
          <p:spPr>
            <a:xfrm>
              <a:off x="0" y="6874529"/>
              <a:ext cx="642651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4600"/>
              </a:pPr>
              <a:r>
                <a:t>phon:  sound</a:t>
              </a:r>
            </a:p>
            <a:p>
              <a:pPr>
                <a:defRPr sz="4600"/>
              </a:pPr>
              <a:r>
                <a:t>audio: hearing</a:t>
              </a:r>
            </a:p>
          </p:txBody>
        </p:sp>
      </p:grpSp>
      <p:pic>
        <p:nvPicPr>
          <p:cNvPr id="564" name="Image" descr="Image"/>
          <p:cNvPicPr>
            <a:picLocks noChangeAspect="1"/>
          </p:cNvPicPr>
          <p:nvPr/>
        </p:nvPicPr>
        <p:blipFill>
          <a:blip r:embed="rId3">
            <a:extLst/>
          </a:blip>
          <a:stretch>
            <a:fillRect/>
          </a:stretch>
        </p:blipFill>
        <p:spPr>
          <a:xfrm>
            <a:off x="1799143" y="867853"/>
            <a:ext cx="2921003" cy="278130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3"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2" name="Image" descr="Image"/>
          <p:cNvPicPr>
            <a:picLocks noChangeAspect="1"/>
          </p:cNvPicPr>
          <p:nvPr/>
        </p:nvPicPr>
        <p:blipFill>
          <a:blip r:embed="rId2">
            <a:extLst/>
          </a:blip>
          <a:stretch>
            <a:fillRect/>
          </a:stretch>
        </p:blipFill>
        <p:spPr>
          <a:xfrm>
            <a:off x="10436714" y="161388"/>
            <a:ext cx="4737104" cy="1714501"/>
          </a:xfrm>
          <a:prstGeom prst="rect">
            <a:avLst/>
          </a:prstGeom>
          <a:ln w="12700">
            <a:miter lim="400000"/>
          </a:ln>
        </p:spPr>
      </p:pic>
      <p:sp>
        <p:nvSpPr>
          <p:cNvPr id="203" name="Phonics:"/>
          <p:cNvSpPr txBox="1"/>
          <p:nvPr/>
        </p:nvSpPr>
        <p:spPr>
          <a:xfrm>
            <a:off x="2867097" y="3038100"/>
            <a:ext cx="1744981"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Phonics: </a:t>
            </a:r>
          </a:p>
        </p:txBody>
      </p:sp>
      <p:sp>
        <p:nvSpPr>
          <p:cNvPr id="204" name="The reading-writing skill of associating letters with specific sounds that they represent."/>
          <p:cNvSpPr txBox="1"/>
          <p:nvPr/>
        </p:nvSpPr>
        <p:spPr>
          <a:xfrm>
            <a:off x="5406073" y="3038100"/>
            <a:ext cx="15333346"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Helvetica Neue Medium"/>
                <a:ea typeface="Helvetica Neue Medium"/>
                <a:cs typeface="Helvetica Neue Medium"/>
                <a:sym typeface="Helvetica Neue Medium"/>
              </a:defRPr>
            </a:lvl1pPr>
          </a:lstStyle>
          <a:p>
            <a:pPr/>
            <a:r>
              <a:t>The reading-writing skill of associating letters with specific sounds that they represent.</a:t>
            </a:r>
          </a:p>
        </p:txBody>
      </p:sp>
      <p:grpSp>
        <p:nvGrpSpPr>
          <p:cNvPr id="207" name="Group"/>
          <p:cNvGrpSpPr/>
          <p:nvPr/>
        </p:nvGrpSpPr>
        <p:grpSpPr>
          <a:xfrm>
            <a:off x="1150995" y="6549728"/>
            <a:ext cx="6497700" cy="3149605"/>
            <a:chOff x="0" y="0"/>
            <a:chExt cx="6497699" cy="3149603"/>
          </a:xfrm>
        </p:grpSpPr>
        <p:pic>
          <p:nvPicPr>
            <p:cNvPr id="205" name="Image" descr="Image"/>
            <p:cNvPicPr>
              <a:picLocks noChangeAspect="1"/>
            </p:cNvPicPr>
            <p:nvPr/>
          </p:nvPicPr>
          <p:blipFill>
            <a:blip r:embed="rId3">
              <a:extLst/>
            </a:blip>
            <a:stretch>
              <a:fillRect/>
            </a:stretch>
          </p:blipFill>
          <p:spPr>
            <a:xfrm>
              <a:off x="-1" y="0"/>
              <a:ext cx="2590804" cy="3149604"/>
            </a:xfrm>
            <a:prstGeom prst="rect">
              <a:avLst/>
            </a:prstGeom>
            <a:ln w="12700" cap="flat">
              <a:noFill/>
              <a:miter lim="400000"/>
            </a:ln>
            <a:effectLst/>
          </p:spPr>
        </p:pic>
        <p:sp>
          <p:nvSpPr>
            <p:cNvPr id="206" name="Almost 100% phonetic"/>
            <p:cNvSpPr txBox="1"/>
            <p:nvPr/>
          </p:nvSpPr>
          <p:spPr>
            <a:xfrm>
              <a:off x="2388613" y="2347794"/>
              <a:ext cx="4109086" cy="5604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a:latin typeface="Helvetica Neue Medium"/>
                  <a:ea typeface="Helvetica Neue Medium"/>
                  <a:cs typeface="Helvetica Neue Medium"/>
                  <a:sym typeface="Helvetica Neue Medium"/>
                </a:defRPr>
              </a:lvl1pPr>
            </a:lstStyle>
            <a:p>
              <a:pPr/>
              <a:r>
                <a:t>Almost 100% phonetic</a:t>
              </a:r>
            </a:p>
          </p:txBody>
        </p:sp>
      </p:grpSp>
      <p:sp>
        <p:nvSpPr>
          <p:cNvPr id="208" name="English: 75% phonetic…"/>
          <p:cNvSpPr txBox="1"/>
          <p:nvPr/>
        </p:nvSpPr>
        <p:spPr>
          <a:xfrm>
            <a:off x="5619558" y="4636344"/>
            <a:ext cx="14084428" cy="10303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latin typeface="Helvetica Neue Medium"/>
                <a:ea typeface="Helvetica Neue Medium"/>
                <a:cs typeface="Helvetica Neue Medium"/>
                <a:sym typeface="Helvetica Neue Medium"/>
              </a:defRPr>
            </a:pPr>
            <a:r>
              <a:t>English: 75% phonetic</a:t>
            </a:r>
          </a:p>
          <a:p>
            <a:pPr>
              <a:defRPr>
                <a:latin typeface="Helvetica Neue Medium"/>
                <a:ea typeface="Helvetica Neue Medium"/>
                <a:cs typeface="Helvetica Neue Medium"/>
                <a:sym typeface="Helvetica Neue Medium"/>
              </a:defRPr>
            </a:pPr>
            <a:r>
              <a:t>(75% of English words have reliable, predictable letters-to-sound relationships)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7" grpId="1"/>
    </p:bldLst>
  </p:timing>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68" name="Group"/>
          <p:cNvGrpSpPr/>
          <p:nvPr/>
        </p:nvGrpSpPr>
        <p:grpSpPr>
          <a:xfrm>
            <a:off x="7632516" y="3418906"/>
            <a:ext cx="6426517" cy="6874527"/>
            <a:chOff x="0" y="0"/>
            <a:chExt cx="6426516" cy="6874526"/>
          </a:xfrm>
        </p:grpSpPr>
        <p:pic>
          <p:nvPicPr>
            <p:cNvPr id="566" name="Image" descr="Image"/>
            <p:cNvPicPr>
              <a:picLocks noChangeAspect="1"/>
            </p:cNvPicPr>
            <p:nvPr/>
          </p:nvPicPr>
          <p:blipFill>
            <a:blip r:embed="rId2">
              <a:extLst/>
            </a:blip>
            <a:stretch>
              <a:fillRect/>
            </a:stretch>
          </p:blipFill>
          <p:spPr>
            <a:xfrm>
              <a:off x="315738" y="0"/>
              <a:ext cx="5795037" cy="6222310"/>
            </a:xfrm>
            <a:prstGeom prst="rect">
              <a:avLst/>
            </a:prstGeom>
            <a:ln w="12700" cap="flat">
              <a:noFill/>
              <a:miter lim="400000"/>
            </a:ln>
            <a:effectLst/>
          </p:spPr>
        </p:pic>
        <p:sp>
          <p:nvSpPr>
            <p:cNvPr id="567" name="vis:  see"/>
            <p:cNvSpPr/>
            <p:nvPr/>
          </p:nvSpPr>
          <p:spPr>
            <a:xfrm>
              <a:off x="0" y="6874526"/>
              <a:ext cx="642651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1">
                <a:defRPr sz="4600"/>
              </a:pPr>
              <a:r>
                <a:t>phon: sound</a:t>
              </a:r>
            </a:p>
            <a:p>
              <a:pPr lvl="1">
                <a:defRPr sz="4600"/>
              </a:pPr>
              <a:r>
                <a:t>audio: hearing</a:t>
              </a:r>
            </a:p>
          </p:txBody>
        </p:sp>
      </p:grpSp>
      <p:sp>
        <p:nvSpPr>
          <p:cNvPr id="569" name="invisibility"/>
          <p:cNvSpPr txBox="1"/>
          <p:nvPr/>
        </p:nvSpPr>
        <p:spPr>
          <a:xfrm>
            <a:off x="5197392" y="4681656"/>
            <a:ext cx="2830898"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vl1pPr>
          </a:lstStyle>
          <a:p>
            <a:pPr/>
            <a:r>
              <a:t>xylophone</a:t>
            </a:r>
          </a:p>
        </p:txBody>
      </p:sp>
      <p:sp>
        <p:nvSpPr>
          <p:cNvPr id="570" name="television"/>
          <p:cNvSpPr txBox="1"/>
          <p:nvPr/>
        </p:nvSpPr>
        <p:spPr>
          <a:xfrm>
            <a:off x="7521537" y="1866629"/>
            <a:ext cx="3338916" cy="7837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symphony</a:t>
            </a:r>
          </a:p>
        </p:txBody>
      </p:sp>
      <p:sp>
        <p:nvSpPr>
          <p:cNvPr id="571" name="visible"/>
          <p:cNvSpPr txBox="1"/>
          <p:nvPr/>
        </p:nvSpPr>
        <p:spPr>
          <a:xfrm>
            <a:off x="5382752" y="8322139"/>
            <a:ext cx="3674107"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vl1pPr>
          </a:lstStyle>
          <a:p>
            <a:pPr/>
            <a:r>
              <a:t>microphone</a:t>
            </a:r>
          </a:p>
        </p:txBody>
      </p:sp>
      <p:sp>
        <p:nvSpPr>
          <p:cNvPr id="572" name="invisible"/>
          <p:cNvSpPr txBox="1"/>
          <p:nvPr/>
        </p:nvSpPr>
        <p:spPr>
          <a:xfrm>
            <a:off x="4628284" y="6310981"/>
            <a:ext cx="3338913" cy="14822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600"/>
            </a:pPr>
            <a:r>
              <a:t>telephone</a:t>
            </a:r>
          </a:p>
          <a:p>
            <a:pPr>
              <a:defRPr sz="4600"/>
            </a:pPr>
            <a:r>
              <a:t>(phone)</a:t>
            </a:r>
          </a:p>
        </p:txBody>
      </p:sp>
      <p:sp>
        <p:nvSpPr>
          <p:cNvPr id="573" name="vision"/>
          <p:cNvSpPr txBox="1"/>
          <p:nvPr/>
        </p:nvSpPr>
        <p:spPr>
          <a:xfrm>
            <a:off x="7315992" y="7329581"/>
            <a:ext cx="3338920"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vl1pPr>
          </a:lstStyle>
          <a:p>
            <a:pPr/>
            <a:r>
              <a:t>saxophone</a:t>
            </a:r>
          </a:p>
        </p:txBody>
      </p:sp>
      <p:sp>
        <p:nvSpPr>
          <p:cNvPr id="574" name="visibly"/>
          <p:cNvSpPr txBox="1"/>
          <p:nvPr/>
        </p:nvSpPr>
        <p:spPr>
          <a:xfrm>
            <a:off x="6760236" y="3052334"/>
            <a:ext cx="2192293"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vl1pPr>
          </a:lstStyle>
          <a:p>
            <a:pPr/>
            <a:r>
              <a:t>phonics</a:t>
            </a:r>
          </a:p>
        </p:txBody>
      </p:sp>
      <p:pic>
        <p:nvPicPr>
          <p:cNvPr id="575" name="Image" descr="Image"/>
          <p:cNvPicPr>
            <a:picLocks noChangeAspect="1"/>
          </p:cNvPicPr>
          <p:nvPr/>
        </p:nvPicPr>
        <p:blipFill>
          <a:blip r:embed="rId3">
            <a:extLst/>
          </a:blip>
          <a:stretch>
            <a:fillRect/>
          </a:stretch>
        </p:blipFill>
        <p:spPr>
          <a:xfrm>
            <a:off x="1799143" y="867853"/>
            <a:ext cx="2921003" cy="2781302"/>
          </a:xfrm>
          <a:prstGeom prst="rect">
            <a:avLst/>
          </a:prstGeom>
          <a:ln w="12700">
            <a:miter lim="400000"/>
          </a:ln>
        </p:spPr>
      </p:pic>
      <p:sp>
        <p:nvSpPr>
          <p:cNvPr id="576" name="visible"/>
          <p:cNvSpPr txBox="1"/>
          <p:nvPr/>
        </p:nvSpPr>
        <p:spPr>
          <a:xfrm>
            <a:off x="2256775" y="5684130"/>
            <a:ext cx="3674107"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vl1pPr>
          </a:lstStyle>
          <a:p>
            <a:pPr/>
            <a:r>
              <a:t>homophone</a:t>
            </a:r>
          </a:p>
        </p:txBody>
      </p:sp>
      <p:sp>
        <p:nvSpPr>
          <p:cNvPr id="577" name="vision"/>
          <p:cNvSpPr txBox="1"/>
          <p:nvPr/>
        </p:nvSpPr>
        <p:spPr>
          <a:xfrm>
            <a:off x="2003587" y="7689073"/>
            <a:ext cx="3338917"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vl1pPr>
          </a:lstStyle>
          <a:p>
            <a:pPr/>
            <a:r>
              <a:t>megaphone</a:t>
            </a:r>
          </a:p>
        </p:txBody>
      </p:sp>
      <p:sp>
        <p:nvSpPr>
          <p:cNvPr id="578" name="vision"/>
          <p:cNvSpPr txBox="1"/>
          <p:nvPr/>
        </p:nvSpPr>
        <p:spPr>
          <a:xfrm>
            <a:off x="4283338" y="3679183"/>
            <a:ext cx="3338920"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vl1pPr>
          </a:lstStyle>
          <a:p>
            <a:pPr/>
            <a:r>
              <a:t>phonetic</a:t>
            </a:r>
          </a:p>
        </p:txBody>
      </p:sp>
      <p:sp>
        <p:nvSpPr>
          <p:cNvPr id="579" name="vision"/>
          <p:cNvSpPr txBox="1"/>
          <p:nvPr/>
        </p:nvSpPr>
        <p:spPr>
          <a:xfrm>
            <a:off x="11955484" y="1992353"/>
            <a:ext cx="3338920"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vl1pPr>
          </a:lstStyle>
          <a:p>
            <a:pPr/>
            <a:r>
              <a:t>auditory</a:t>
            </a:r>
          </a:p>
        </p:txBody>
      </p:sp>
      <p:sp>
        <p:nvSpPr>
          <p:cNvPr id="580" name="vision"/>
          <p:cNvSpPr txBox="1"/>
          <p:nvPr/>
        </p:nvSpPr>
        <p:spPr>
          <a:xfrm>
            <a:off x="13849306" y="5946548"/>
            <a:ext cx="3338920" cy="7837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vl1pPr>
          </a:lstStyle>
          <a:p>
            <a:pPr/>
            <a:r>
              <a:t>audience</a:t>
            </a:r>
          </a:p>
        </p:txBody>
      </p:sp>
      <p:sp>
        <p:nvSpPr>
          <p:cNvPr id="581" name="vision"/>
          <p:cNvSpPr txBox="1"/>
          <p:nvPr/>
        </p:nvSpPr>
        <p:spPr>
          <a:xfrm>
            <a:off x="13849306" y="4499440"/>
            <a:ext cx="3338920"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vl1pPr>
          </a:lstStyle>
          <a:p>
            <a:pPr/>
            <a:r>
              <a:t>auditorium</a:t>
            </a:r>
          </a:p>
        </p:txBody>
      </p:sp>
      <p:sp>
        <p:nvSpPr>
          <p:cNvPr id="582" name="vision"/>
          <p:cNvSpPr txBox="1"/>
          <p:nvPr/>
        </p:nvSpPr>
        <p:spPr>
          <a:xfrm>
            <a:off x="13435324" y="3052334"/>
            <a:ext cx="3338917"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vl1pPr>
          </a:lstStyle>
          <a:p>
            <a:pPr/>
            <a:r>
              <a:t>audio-visual</a:t>
            </a:r>
          </a:p>
        </p:txBody>
      </p:sp>
      <p:sp>
        <p:nvSpPr>
          <p:cNvPr id="583" name="vision"/>
          <p:cNvSpPr txBox="1"/>
          <p:nvPr/>
        </p:nvSpPr>
        <p:spPr>
          <a:xfrm>
            <a:off x="16508668" y="3791926"/>
            <a:ext cx="3338920" cy="7837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vl1pPr>
          </a:lstStyle>
          <a:p>
            <a:pPr/>
            <a:r>
              <a:t>audition</a:t>
            </a:r>
          </a:p>
        </p:txBody>
      </p:sp>
      <p:sp>
        <p:nvSpPr>
          <p:cNvPr id="584" name="vision"/>
          <p:cNvSpPr txBox="1"/>
          <p:nvPr/>
        </p:nvSpPr>
        <p:spPr>
          <a:xfrm>
            <a:off x="14875859" y="7006528"/>
            <a:ext cx="3338920"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vl1pPr>
          </a:lstStyle>
          <a:p>
            <a:pPr/>
            <a:r>
              <a:t>audiobook</a:t>
            </a:r>
          </a:p>
        </p:txBody>
      </p:sp>
      <p:sp>
        <p:nvSpPr>
          <p:cNvPr id="585" name="vision"/>
          <p:cNvSpPr txBox="1"/>
          <p:nvPr/>
        </p:nvSpPr>
        <p:spPr>
          <a:xfrm>
            <a:off x="16971399" y="5273716"/>
            <a:ext cx="3338920"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vl1pPr>
          </a:lstStyle>
          <a:p>
            <a:pPr/>
            <a:r>
              <a:t>audiologist</a:t>
            </a:r>
          </a:p>
        </p:txBody>
      </p:sp>
      <p:sp>
        <p:nvSpPr>
          <p:cNvPr id="586" name="vision"/>
          <p:cNvSpPr txBox="1"/>
          <p:nvPr/>
        </p:nvSpPr>
        <p:spPr>
          <a:xfrm>
            <a:off x="16242030" y="1866629"/>
            <a:ext cx="3338920" cy="78374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vl1pPr>
          </a:lstStyle>
          <a:p>
            <a:pPr/>
            <a:r>
              <a:t>audit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5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5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57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5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5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57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57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el" backwards="0">
                                    <p:tmAbs val="0"/>
                                  </p:iterate>
                                  <p:childTnLst>
                                    <p:set>
                                      <p:cBhvr>
                                        <p:cTn id="46" fill="hold"/>
                                        <p:tgtEl>
                                          <p:spTgt spid="57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2" fill="hold">
                                  <p:stCondLst>
                                    <p:cond delay="0"/>
                                  </p:stCondLst>
                                  <p:iterate type="el" backwards="0">
                                    <p:tmAbs val="0"/>
                                  </p:iterate>
                                  <p:childTnLst>
                                    <p:set>
                                      <p:cBhvr>
                                        <p:cTn id="50" fill="hold"/>
                                        <p:tgtEl>
                                          <p:spTgt spid="58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3" fill="hold">
                                  <p:stCondLst>
                                    <p:cond delay="0"/>
                                  </p:stCondLst>
                                  <p:iterate type="el" backwards="0">
                                    <p:tmAbs val="0"/>
                                  </p:iterate>
                                  <p:childTnLst>
                                    <p:set>
                                      <p:cBhvr>
                                        <p:cTn id="54" fill="hold"/>
                                        <p:tgtEl>
                                          <p:spTgt spid="58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4" fill="hold">
                                  <p:stCondLst>
                                    <p:cond delay="0"/>
                                  </p:stCondLst>
                                  <p:iterate type="el" backwards="0">
                                    <p:tmAbs val="0"/>
                                  </p:iterate>
                                  <p:childTnLst>
                                    <p:set>
                                      <p:cBhvr>
                                        <p:cTn id="58" fill="hold"/>
                                        <p:tgtEl>
                                          <p:spTgt spid="58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0" presetID="1" grpId="15" fill="hold">
                                  <p:stCondLst>
                                    <p:cond delay="0"/>
                                  </p:stCondLst>
                                  <p:iterate type="el" backwards="0">
                                    <p:tmAbs val="0"/>
                                  </p:iterate>
                                  <p:childTnLst>
                                    <p:set>
                                      <p:cBhvr>
                                        <p:cTn id="62" fill="hold"/>
                                        <p:tgtEl>
                                          <p:spTgt spid="58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0" presetID="1" grpId="16" fill="hold">
                                  <p:stCondLst>
                                    <p:cond delay="0"/>
                                  </p:stCondLst>
                                  <p:iterate type="el" backwards="0">
                                    <p:tmAbs val="0"/>
                                  </p:iterate>
                                  <p:childTnLst>
                                    <p:set>
                                      <p:cBhvr>
                                        <p:cTn id="66" fill="hold"/>
                                        <p:tgtEl>
                                          <p:spTgt spid="58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0" presetID="1" grpId="17" fill="hold">
                                  <p:stCondLst>
                                    <p:cond delay="0"/>
                                  </p:stCondLst>
                                  <p:iterate type="el" backwards="0">
                                    <p:tmAbs val="0"/>
                                  </p:iterate>
                                  <p:childTnLst>
                                    <p:set>
                                      <p:cBhvr>
                                        <p:cTn id="70" fill="hold"/>
                                        <p:tgtEl>
                                          <p:spTgt spid="58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Class="entr" nodeType="clickEffect" presetSubtype="0" presetID="1" grpId="18" fill="hold">
                                  <p:stCondLst>
                                    <p:cond delay="0"/>
                                  </p:stCondLst>
                                  <p:iterate type="el" backwards="0">
                                    <p:tmAbs val="0"/>
                                  </p:iterate>
                                  <p:childTnLst>
                                    <p:set>
                                      <p:cBhvr>
                                        <p:cTn id="74" fill="hold"/>
                                        <p:tgtEl>
                                          <p:spTgt spid="5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83" grpId="15"/>
      <p:bldP build="whole" bldLvl="1" animBg="1" rev="0" advAuto="0" spid="585" grpId="17"/>
      <p:bldP build="whole" bldLvl="1" animBg="1" rev="0" advAuto="0" spid="570" grpId="2"/>
      <p:bldP build="whole" bldLvl="1" animBg="1" rev="0" advAuto="0" spid="574" grpId="6"/>
      <p:bldP build="whole" bldLvl="1" animBg="1" rev="0" advAuto="0" spid="577" grpId="9"/>
      <p:bldP build="whole" bldLvl="1" animBg="1" rev="0" advAuto="0" spid="572" grpId="5"/>
      <p:bldP build="whole" bldLvl="1" animBg="1" rev="0" advAuto="0" spid="580" grpId="12"/>
      <p:bldP build="whole" bldLvl="1" animBg="1" rev="0" advAuto="0" spid="582" grpId="14"/>
      <p:bldP build="whole" bldLvl="1" animBg="1" rev="0" advAuto="0" spid="584" grpId="16"/>
      <p:bldP build="whole" bldLvl="1" animBg="1" rev="0" advAuto="0" spid="586" grpId="18"/>
      <p:bldP build="whole" bldLvl="1" animBg="1" rev="0" advAuto="0" spid="573" grpId="3"/>
      <p:bldP build="whole" bldLvl="1" animBg="1" rev="0" advAuto="0" spid="576" grpId="8"/>
      <p:bldP build="whole" bldLvl="1" animBg="1" rev="0" advAuto="0" spid="568" grpId="1"/>
      <p:bldP build="whole" bldLvl="1" animBg="1" rev="0" advAuto="0" spid="571" grpId="4"/>
      <p:bldP build="whole" bldLvl="1" animBg="1" rev="0" advAuto="0" spid="578" grpId="10"/>
      <p:bldP build="whole" bldLvl="1" animBg="1" rev="0" advAuto="0" spid="569" grpId="7"/>
      <p:bldP build="whole" bldLvl="1" animBg="1" rev="0" advAuto="0" spid="579" grpId="11"/>
      <p:bldP build="whole" bldLvl="1" animBg="1" rev="0" advAuto="0" spid="581" grpId="13"/>
    </p:bldLst>
  </p:timing>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88" name="Image" descr="Image"/>
          <p:cNvPicPr>
            <a:picLocks noChangeAspect="1"/>
          </p:cNvPicPr>
          <p:nvPr/>
        </p:nvPicPr>
        <p:blipFill>
          <a:blip r:embed="rId2">
            <a:extLst/>
          </a:blip>
          <a:stretch>
            <a:fillRect/>
          </a:stretch>
        </p:blipFill>
        <p:spPr>
          <a:xfrm>
            <a:off x="8748169" y="2747291"/>
            <a:ext cx="5795029" cy="6222310"/>
          </a:xfrm>
          <a:prstGeom prst="rect">
            <a:avLst/>
          </a:prstGeom>
          <a:ln w="12700">
            <a:miter lim="400000"/>
          </a:ln>
        </p:spPr>
      </p:pic>
      <p:sp>
        <p:nvSpPr>
          <p:cNvPr id="589" name="vis:  see"/>
          <p:cNvSpPr txBox="1"/>
          <p:nvPr/>
        </p:nvSpPr>
        <p:spPr>
          <a:xfrm>
            <a:off x="8659073" y="9469921"/>
            <a:ext cx="6426507"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tract:  pull away</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91" name="Image" descr="Image"/>
          <p:cNvPicPr>
            <a:picLocks noChangeAspect="1"/>
          </p:cNvPicPr>
          <p:nvPr/>
        </p:nvPicPr>
        <p:blipFill>
          <a:blip r:embed="rId2">
            <a:extLst/>
          </a:blip>
          <a:stretch>
            <a:fillRect/>
          </a:stretch>
        </p:blipFill>
        <p:spPr>
          <a:xfrm>
            <a:off x="7801608" y="3133918"/>
            <a:ext cx="5795031" cy="6222309"/>
          </a:xfrm>
          <a:prstGeom prst="rect">
            <a:avLst/>
          </a:prstGeom>
          <a:ln w="12700">
            <a:miter lim="400000"/>
          </a:ln>
        </p:spPr>
      </p:pic>
      <p:sp>
        <p:nvSpPr>
          <p:cNvPr id="592" name="vis:  see"/>
          <p:cNvSpPr txBox="1"/>
          <p:nvPr/>
        </p:nvSpPr>
        <p:spPr>
          <a:xfrm>
            <a:off x="7485866" y="9616571"/>
            <a:ext cx="8221576"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tract:  pull away; pull together</a:t>
            </a:r>
          </a:p>
        </p:txBody>
      </p:sp>
      <p:sp>
        <p:nvSpPr>
          <p:cNvPr id="593" name="attract, attractive, attraction"/>
          <p:cNvSpPr txBox="1"/>
          <p:nvPr/>
        </p:nvSpPr>
        <p:spPr>
          <a:xfrm>
            <a:off x="13645173" y="4007837"/>
            <a:ext cx="7160072"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attract, attractive, attraction</a:t>
            </a:r>
          </a:p>
        </p:txBody>
      </p:sp>
      <p:sp>
        <p:nvSpPr>
          <p:cNvPr id="594" name="distract, distraction"/>
          <p:cNvSpPr txBox="1"/>
          <p:nvPr/>
        </p:nvSpPr>
        <p:spPr>
          <a:xfrm>
            <a:off x="2960023" y="4185209"/>
            <a:ext cx="4984440"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distract, distraction</a:t>
            </a:r>
          </a:p>
        </p:txBody>
      </p:sp>
      <p:sp>
        <p:nvSpPr>
          <p:cNvPr id="595" name="retract, retraction"/>
          <p:cNvSpPr txBox="1"/>
          <p:nvPr/>
        </p:nvSpPr>
        <p:spPr>
          <a:xfrm>
            <a:off x="12918933" y="6291648"/>
            <a:ext cx="4529746"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retract, retraction</a:t>
            </a:r>
          </a:p>
        </p:txBody>
      </p:sp>
      <p:sp>
        <p:nvSpPr>
          <p:cNvPr id="596" name="contact, contraction"/>
          <p:cNvSpPr txBox="1"/>
          <p:nvPr/>
        </p:nvSpPr>
        <p:spPr>
          <a:xfrm>
            <a:off x="2906695" y="6457947"/>
            <a:ext cx="5374668"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contract, contraction</a:t>
            </a:r>
          </a:p>
        </p:txBody>
      </p:sp>
      <p:sp>
        <p:nvSpPr>
          <p:cNvPr id="597" name="subtract, subtraction"/>
          <p:cNvSpPr txBox="1"/>
          <p:nvPr/>
        </p:nvSpPr>
        <p:spPr>
          <a:xfrm>
            <a:off x="8426091" y="2292086"/>
            <a:ext cx="5374668"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subtract, subtraction</a:t>
            </a:r>
          </a:p>
        </p:txBody>
      </p:sp>
      <p:sp>
        <p:nvSpPr>
          <p:cNvPr id="598" name="tractor"/>
          <p:cNvSpPr txBox="1"/>
          <p:nvPr/>
        </p:nvSpPr>
        <p:spPr>
          <a:xfrm>
            <a:off x="14031796" y="5048956"/>
            <a:ext cx="1769914"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tractor</a:t>
            </a:r>
          </a:p>
        </p:txBody>
      </p:sp>
      <p:sp>
        <p:nvSpPr>
          <p:cNvPr id="599" name="traction"/>
          <p:cNvSpPr txBox="1"/>
          <p:nvPr/>
        </p:nvSpPr>
        <p:spPr>
          <a:xfrm>
            <a:off x="3613284" y="5202617"/>
            <a:ext cx="2030066"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traction</a:t>
            </a:r>
          </a:p>
        </p:txBody>
      </p:sp>
      <p:sp>
        <p:nvSpPr>
          <p:cNvPr id="600" name="tractor"/>
          <p:cNvSpPr txBox="1"/>
          <p:nvPr/>
        </p:nvSpPr>
        <p:spPr>
          <a:xfrm>
            <a:off x="12972260" y="2966721"/>
            <a:ext cx="4724860"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extract, extraction</a:t>
            </a:r>
          </a:p>
        </p:txBody>
      </p:sp>
      <p:sp>
        <p:nvSpPr>
          <p:cNvPr id="601" name="tractor"/>
          <p:cNvSpPr txBox="1"/>
          <p:nvPr/>
        </p:nvSpPr>
        <p:spPr>
          <a:xfrm>
            <a:off x="4746490" y="2966721"/>
            <a:ext cx="2809666"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intractable</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03" name="Image" descr="Image"/>
          <p:cNvPicPr>
            <a:picLocks noChangeAspect="1"/>
          </p:cNvPicPr>
          <p:nvPr/>
        </p:nvPicPr>
        <p:blipFill>
          <a:blip r:embed="rId2">
            <a:extLst/>
          </a:blip>
          <a:stretch>
            <a:fillRect/>
          </a:stretch>
        </p:blipFill>
        <p:spPr>
          <a:xfrm>
            <a:off x="7801609" y="3133918"/>
            <a:ext cx="5795027" cy="6222309"/>
          </a:xfrm>
          <a:prstGeom prst="rect">
            <a:avLst/>
          </a:prstGeom>
          <a:ln w="12700">
            <a:miter lim="400000"/>
          </a:ln>
        </p:spPr>
      </p:pic>
      <p:sp>
        <p:nvSpPr>
          <p:cNvPr id="604" name="vis:  see"/>
          <p:cNvSpPr txBox="1"/>
          <p:nvPr/>
        </p:nvSpPr>
        <p:spPr>
          <a:xfrm>
            <a:off x="7485866" y="9616571"/>
            <a:ext cx="6426512"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ject: throw</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06" name="Image" descr="Image"/>
          <p:cNvPicPr>
            <a:picLocks noChangeAspect="1"/>
          </p:cNvPicPr>
          <p:nvPr/>
        </p:nvPicPr>
        <p:blipFill>
          <a:blip r:embed="rId2">
            <a:extLst/>
          </a:blip>
          <a:stretch>
            <a:fillRect/>
          </a:stretch>
        </p:blipFill>
        <p:spPr>
          <a:xfrm>
            <a:off x="7801609" y="3133918"/>
            <a:ext cx="5795027" cy="6222309"/>
          </a:xfrm>
          <a:prstGeom prst="rect">
            <a:avLst/>
          </a:prstGeom>
          <a:ln w="12700">
            <a:miter lim="400000"/>
          </a:ln>
        </p:spPr>
      </p:pic>
      <p:sp>
        <p:nvSpPr>
          <p:cNvPr id="607" name="vis:  see"/>
          <p:cNvSpPr txBox="1"/>
          <p:nvPr/>
        </p:nvSpPr>
        <p:spPr>
          <a:xfrm>
            <a:off x="7485866" y="9616571"/>
            <a:ext cx="6426512"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ject: throw</a:t>
            </a:r>
          </a:p>
        </p:txBody>
      </p:sp>
      <p:sp>
        <p:nvSpPr>
          <p:cNvPr id="608" name="interject, interjection"/>
          <p:cNvSpPr txBox="1"/>
          <p:nvPr/>
        </p:nvSpPr>
        <p:spPr>
          <a:xfrm>
            <a:off x="13551850" y="5192779"/>
            <a:ext cx="5309630"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interject, interjection</a:t>
            </a:r>
          </a:p>
        </p:txBody>
      </p:sp>
      <p:sp>
        <p:nvSpPr>
          <p:cNvPr id="609" name="inject, injection"/>
          <p:cNvSpPr txBox="1"/>
          <p:nvPr/>
        </p:nvSpPr>
        <p:spPr>
          <a:xfrm>
            <a:off x="6479635" y="2412070"/>
            <a:ext cx="3946116"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inject, injection</a:t>
            </a:r>
          </a:p>
        </p:txBody>
      </p:sp>
      <p:sp>
        <p:nvSpPr>
          <p:cNvPr id="610" name="projectile"/>
          <p:cNvSpPr txBox="1"/>
          <p:nvPr/>
        </p:nvSpPr>
        <p:spPr>
          <a:xfrm>
            <a:off x="5093122" y="6457947"/>
            <a:ext cx="2452242"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projectile</a:t>
            </a:r>
          </a:p>
        </p:txBody>
      </p:sp>
      <p:sp>
        <p:nvSpPr>
          <p:cNvPr id="611" name="reject, rejection"/>
          <p:cNvSpPr txBox="1"/>
          <p:nvPr/>
        </p:nvSpPr>
        <p:spPr>
          <a:xfrm>
            <a:off x="12225676" y="2945344"/>
            <a:ext cx="4075622"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reject, rejection</a:t>
            </a:r>
          </a:p>
        </p:txBody>
      </p:sp>
      <p:sp>
        <p:nvSpPr>
          <p:cNvPr id="612" name="projector"/>
          <p:cNvSpPr txBox="1"/>
          <p:nvPr/>
        </p:nvSpPr>
        <p:spPr>
          <a:xfrm>
            <a:off x="3085014" y="3509468"/>
            <a:ext cx="5375239"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projector, projection </a:t>
            </a:r>
          </a:p>
        </p:txBody>
      </p:sp>
      <p:sp>
        <p:nvSpPr>
          <p:cNvPr id="613" name="reject, rejection"/>
          <p:cNvSpPr txBox="1"/>
          <p:nvPr/>
        </p:nvSpPr>
        <p:spPr>
          <a:xfrm>
            <a:off x="14645758" y="4069061"/>
            <a:ext cx="2420009"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adjective</a:t>
            </a:r>
          </a:p>
        </p:txBody>
      </p:sp>
      <p:sp>
        <p:nvSpPr>
          <p:cNvPr id="614" name="reject, rejection"/>
          <p:cNvSpPr txBox="1"/>
          <p:nvPr/>
        </p:nvSpPr>
        <p:spPr>
          <a:xfrm>
            <a:off x="3423446" y="5270346"/>
            <a:ext cx="2516709"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trajectory</a:t>
            </a:r>
          </a:p>
        </p:txBody>
      </p:sp>
      <p:sp>
        <p:nvSpPr>
          <p:cNvPr id="615" name="reject, rejection"/>
          <p:cNvSpPr txBox="1"/>
          <p:nvPr/>
        </p:nvSpPr>
        <p:spPr>
          <a:xfrm>
            <a:off x="11392781" y="1821630"/>
            <a:ext cx="3686536"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eject, ejection</a:t>
            </a:r>
          </a:p>
        </p:txBody>
      </p:sp>
      <p:sp>
        <p:nvSpPr>
          <p:cNvPr id="616" name="reject, rejection"/>
          <p:cNvSpPr txBox="1"/>
          <p:nvPr/>
        </p:nvSpPr>
        <p:spPr>
          <a:xfrm>
            <a:off x="13339235" y="6551272"/>
            <a:ext cx="2809665"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conjecture</a:t>
            </a:r>
          </a:p>
        </p:txBody>
      </p:sp>
      <p:sp>
        <p:nvSpPr>
          <p:cNvPr id="617" name="reject, rejection"/>
          <p:cNvSpPr txBox="1"/>
          <p:nvPr/>
        </p:nvSpPr>
        <p:spPr>
          <a:xfrm>
            <a:off x="5206789" y="1165888"/>
            <a:ext cx="6089799"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subject to; subjected to</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19" name="Image" descr="Image"/>
          <p:cNvPicPr>
            <a:picLocks noChangeAspect="1"/>
          </p:cNvPicPr>
          <p:nvPr/>
        </p:nvPicPr>
        <p:blipFill>
          <a:blip r:embed="rId2">
            <a:extLst/>
          </a:blip>
          <a:stretch>
            <a:fillRect/>
          </a:stretch>
        </p:blipFill>
        <p:spPr>
          <a:xfrm>
            <a:off x="7801609" y="3133918"/>
            <a:ext cx="5795027" cy="6222309"/>
          </a:xfrm>
          <a:prstGeom prst="rect">
            <a:avLst/>
          </a:prstGeom>
          <a:ln w="12700">
            <a:miter lim="400000"/>
          </a:ln>
        </p:spPr>
      </p:pic>
      <p:sp>
        <p:nvSpPr>
          <p:cNvPr id="620" name="vis:  see"/>
          <p:cNvSpPr txBox="1"/>
          <p:nvPr/>
        </p:nvSpPr>
        <p:spPr>
          <a:xfrm>
            <a:off x="7485867" y="9616571"/>
            <a:ext cx="7651423"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form: shape, arrangement</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22" name="Image" descr="Image"/>
          <p:cNvPicPr>
            <a:picLocks noChangeAspect="1"/>
          </p:cNvPicPr>
          <p:nvPr/>
        </p:nvPicPr>
        <p:blipFill>
          <a:blip r:embed="rId2">
            <a:extLst/>
          </a:blip>
          <a:stretch>
            <a:fillRect/>
          </a:stretch>
        </p:blipFill>
        <p:spPr>
          <a:xfrm>
            <a:off x="7801609" y="3133918"/>
            <a:ext cx="5795027" cy="6222309"/>
          </a:xfrm>
          <a:prstGeom prst="rect">
            <a:avLst/>
          </a:prstGeom>
          <a:ln w="12700">
            <a:miter lim="400000"/>
          </a:ln>
        </p:spPr>
      </p:pic>
      <p:sp>
        <p:nvSpPr>
          <p:cNvPr id="623" name="vis:  see"/>
          <p:cNvSpPr txBox="1"/>
          <p:nvPr/>
        </p:nvSpPr>
        <p:spPr>
          <a:xfrm>
            <a:off x="7485867" y="9616571"/>
            <a:ext cx="7429211"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form: shape, arrangement</a:t>
            </a:r>
          </a:p>
        </p:txBody>
      </p:sp>
      <p:sp>
        <p:nvSpPr>
          <p:cNvPr id="624" name="reject, rejection"/>
          <p:cNvSpPr txBox="1"/>
          <p:nvPr/>
        </p:nvSpPr>
        <p:spPr>
          <a:xfrm>
            <a:off x="12225676" y="2945344"/>
            <a:ext cx="4334062"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reform, reformer</a:t>
            </a:r>
          </a:p>
        </p:txBody>
      </p:sp>
      <p:sp>
        <p:nvSpPr>
          <p:cNvPr id="625" name="reject, rejection"/>
          <p:cNvSpPr txBox="1"/>
          <p:nvPr/>
        </p:nvSpPr>
        <p:spPr>
          <a:xfrm>
            <a:off x="2811364" y="6108697"/>
            <a:ext cx="6023050"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600">
                <a:latin typeface="+mn-lt"/>
                <a:ea typeface="+mn-ea"/>
                <a:cs typeface="+mn-cs"/>
                <a:sym typeface="Helvetica"/>
              </a:defRPr>
            </a:pPr>
            <a:r>
              <a:t>transform, transformer,</a:t>
            </a:r>
          </a:p>
          <a:p>
            <a:pPr>
              <a:defRPr sz="4600">
                <a:latin typeface="+mn-lt"/>
                <a:ea typeface="+mn-ea"/>
                <a:cs typeface="+mn-cs"/>
                <a:sym typeface="Helvetica"/>
              </a:defRPr>
            </a:pPr>
            <a:r>
              <a:t>transformation</a:t>
            </a:r>
          </a:p>
        </p:txBody>
      </p:sp>
      <p:sp>
        <p:nvSpPr>
          <p:cNvPr id="626" name="reject, rejection"/>
          <p:cNvSpPr txBox="1"/>
          <p:nvPr/>
        </p:nvSpPr>
        <p:spPr>
          <a:xfrm>
            <a:off x="13839527" y="4060291"/>
            <a:ext cx="4951922"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inform, information</a:t>
            </a:r>
          </a:p>
        </p:txBody>
      </p:sp>
      <p:sp>
        <p:nvSpPr>
          <p:cNvPr id="627" name="reject, rejection"/>
          <p:cNvSpPr txBox="1"/>
          <p:nvPr/>
        </p:nvSpPr>
        <p:spPr>
          <a:xfrm>
            <a:off x="13673224" y="5632759"/>
            <a:ext cx="1769914"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format</a:t>
            </a:r>
          </a:p>
        </p:txBody>
      </p:sp>
      <p:sp>
        <p:nvSpPr>
          <p:cNvPr id="628" name="reject, rejection"/>
          <p:cNvSpPr txBox="1"/>
          <p:nvPr/>
        </p:nvSpPr>
        <p:spPr>
          <a:xfrm>
            <a:off x="6161061" y="2073468"/>
            <a:ext cx="2062300"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formula</a:t>
            </a:r>
          </a:p>
        </p:txBody>
      </p:sp>
      <p:sp>
        <p:nvSpPr>
          <p:cNvPr id="629" name="reject, rejection"/>
          <p:cNvSpPr txBox="1"/>
          <p:nvPr/>
        </p:nvSpPr>
        <p:spPr>
          <a:xfrm>
            <a:off x="3595022" y="4060291"/>
            <a:ext cx="2549513"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formation</a:t>
            </a:r>
          </a:p>
        </p:txBody>
      </p:sp>
      <p:sp>
        <p:nvSpPr>
          <p:cNvPr id="630" name="reject, rejection"/>
          <p:cNvSpPr txBox="1"/>
          <p:nvPr/>
        </p:nvSpPr>
        <p:spPr>
          <a:xfrm>
            <a:off x="11766073" y="7031914"/>
            <a:ext cx="4659537"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deform, deformity</a:t>
            </a:r>
          </a:p>
        </p:txBody>
      </p:sp>
      <p:sp>
        <p:nvSpPr>
          <p:cNvPr id="631" name="reject, rejection"/>
          <p:cNvSpPr txBox="1"/>
          <p:nvPr/>
        </p:nvSpPr>
        <p:spPr>
          <a:xfrm>
            <a:off x="9453339" y="1830397"/>
            <a:ext cx="9237576"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conform, conformist, nonconformist</a:t>
            </a:r>
          </a:p>
        </p:txBody>
      </p:sp>
      <p:sp>
        <p:nvSpPr>
          <p:cNvPr id="632" name="reject, rejection"/>
          <p:cNvSpPr txBox="1"/>
          <p:nvPr/>
        </p:nvSpPr>
        <p:spPr>
          <a:xfrm>
            <a:off x="4713511" y="3133917"/>
            <a:ext cx="4139804"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formal, informal</a:t>
            </a:r>
          </a:p>
        </p:txBody>
      </p:sp>
      <p:sp>
        <p:nvSpPr>
          <p:cNvPr id="633" name="reject, rejection"/>
          <p:cNvSpPr txBox="1"/>
          <p:nvPr/>
        </p:nvSpPr>
        <p:spPr>
          <a:xfrm>
            <a:off x="2924337" y="5084494"/>
            <a:ext cx="4919117"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uniform, uniformity</a:t>
            </a:r>
          </a:p>
        </p:txBody>
      </p:sp>
      <p:sp>
        <p:nvSpPr>
          <p:cNvPr id="634" name="reject, rejection"/>
          <p:cNvSpPr txBox="1"/>
          <p:nvPr/>
        </p:nvSpPr>
        <p:spPr>
          <a:xfrm>
            <a:off x="15898955" y="4988627"/>
            <a:ext cx="2549513"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formulate</a:t>
            </a:r>
          </a:p>
        </p:txBody>
      </p:sp>
      <p:sp>
        <p:nvSpPr>
          <p:cNvPr id="635" name="reject, rejection"/>
          <p:cNvSpPr txBox="1"/>
          <p:nvPr/>
        </p:nvSpPr>
        <p:spPr>
          <a:xfrm>
            <a:off x="16752194" y="6290188"/>
            <a:ext cx="2321596"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formless</a:t>
            </a:r>
          </a:p>
        </p:txBody>
      </p:sp>
      <p:sp>
        <p:nvSpPr>
          <p:cNvPr id="636" name="reject, rejection"/>
          <p:cNvSpPr txBox="1"/>
          <p:nvPr/>
        </p:nvSpPr>
        <p:spPr>
          <a:xfrm>
            <a:off x="1420535" y="7832014"/>
            <a:ext cx="5114232"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600">
                <a:latin typeface="+mn-lt"/>
                <a:ea typeface="+mn-ea"/>
                <a:cs typeface="+mn-cs"/>
                <a:sym typeface="Helvetica"/>
              </a:defRPr>
            </a:pPr>
            <a:r>
              <a:t>perform, performer,</a:t>
            </a:r>
          </a:p>
          <a:p>
            <a:pPr>
              <a:defRPr sz="4600">
                <a:latin typeface="+mn-lt"/>
                <a:ea typeface="+mn-ea"/>
                <a:cs typeface="+mn-cs"/>
                <a:sym typeface="Helvetica"/>
              </a:defRPr>
            </a:pPr>
            <a:r>
              <a:t>performance</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38" name="Image" descr="Image"/>
          <p:cNvPicPr>
            <a:picLocks noChangeAspect="1"/>
          </p:cNvPicPr>
          <p:nvPr/>
        </p:nvPicPr>
        <p:blipFill>
          <a:blip r:embed="rId2">
            <a:extLst/>
          </a:blip>
          <a:stretch>
            <a:fillRect/>
          </a:stretch>
        </p:blipFill>
        <p:spPr>
          <a:xfrm>
            <a:off x="8054912" y="3213910"/>
            <a:ext cx="5795031" cy="6222306"/>
          </a:xfrm>
          <a:prstGeom prst="rect">
            <a:avLst/>
          </a:prstGeom>
          <a:ln w="12700">
            <a:miter lim="400000"/>
          </a:ln>
        </p:spPr>
      </p:pic>
      <p:sp>
        <p:nvSpPr>
          <p:cNvPr id="639" name="vis:  see"/>
          <p:cNvSpPr txBox="1"/>
          <p:nvPr/>
        </p:nvSpPr>
        <p:spPr>
          <a:xfrm>
            <a:off x="7485867" y="9616571"/>
            <a:ext cx="8012636"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600"/>
            </a:pPr>
            <a:r>
              <a:t>pel/pul: to drive </a:t>
            </a:r>
            <a:r>
              <a:rPr sz="3000"/>
              <a:t>or</a:t>
            </a:r>
            <a:r>
              <a:t> drive out</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41" name="Image" descr="Image"/>
          <p:cNvPicPr>
            <a:picLocks noChangeAspect="1"/>
          </p:cNvPicPr>
          <p:nvPr/>
        </p:nvPicPr>
        <p:blipFill>
          <a:blip r:embed="rId2">
            <a:extLst/>
          </a:blip>
          <a:stretch>
            <a:fillRect/>
          </a:stretch>
        </p:blipFill>
        <p:spPr>
          <a:xfrm>
            <a:off x="8054912" y="3213910"/>
            <a:ext cx="5795031" cy="6222306"/>
          </a:xfrm>
          <a:prstGeom prst="rect">
            <a:avLst/>
          </a:prstGeom>
          <a:ln w="12700">
            <a:miter lim="400000"/>
          </a:ln>
        </p:spPr>
      </p:pic>
      <p:sp>
        <p:nvSpPr>
          <p:cNvPr id="642" name="vis:  see"/>
          <p:cNvSpPr txBox="1"/>
          <p:nvPr/>
        </p:nvSpPr>
        <p:spPr>
          <a:xfrm>
            <a:off x="7485867" y="9616571"/>
            <a:ext cx="7732508"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600"/>
            </a:pPr>
            <a:r>
              <a:t>pel/pul: to drive </a:t>
            </a:r>
            <a:r>
              <a:rPr sz="2500"/>
              <a:t>or</a:t>
            </a:r>
            <a:r>
              <a:t> drive out</a:t>
            </a:r>
          </a:p>
        </p:txBody>
      </p:sp>
      <p:sp>
        <p:nvSpPr>
          <p:cNvPr id="643" name="compel, compulsive"/>
          <p:cNvSpPr txBox="1"/>
          <p:nvPr/>
        </p:nvSpPr>
        <p:spPr>
          <a:xfrm>
            <a:off x="13965138" y="5202885"/>
            <a:ext cx="5244307"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compel, compulsive</a:t>
            </a:r>
          </a:p>
        </p:txBody>
      </p:sp>
      <p:sp>
        <p:nvSpPr>
          <p:cNvPr id="644" name="impel, impulsive"/>
          <p:cNvSpPr txBox="1"/>
          <p:nvPr/>
        </p:nvSpPr>
        <p:spPr>
          <a:xfrm>
            <a:off x="4279877" y="6428664"/>
            <a:ext cx="4022717" cy="149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600">
                <a:latin typeface="+mn-lt"/>
                <a:ea typeface="+mn-ea"/>
                <a:cs typeface="+mn-cs"/>
                <a:sym typeface="Helvetica"/>
              </a:defRPr>
            </a:pPr>
            <a:r>
              <a:t>impel, impulse</a:t>
            </a:r>
          </a:p>
          <a:p>
            <a:pPr algn="l">
              <a:defRPr sz="4600">
                <a:latin typeface="+mn-lt"/>
                <a:ea typeface="+mn-ea"/>
                <a:cs typeface="+mn-cs"/>
                <a:sym typeface="Helvetica"/>
              </a:defRPr>
            </a:pPr>
            <a:r>
              <a:t>impulsive</a:t>
            </a:r>
          </a:p>
        </p:txBody>
      </p:sp>
      <p:sp>
        <p:nvSpPr>
          <p:cNvPr id="645" name="pulse, pulsate"/>
          <p:cNvSpPr txBox="1"/>
          <p:nvPr/>
        </p:nvSpPr>
        <p:spPr>
          <a:xfrm>
            <a:off x="4066568" y="4256054"/>
            <a:ext cx="3719339"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pulse, pulsate</a:t>
            </a:r>
          </a:p>
        </p:txBody>
      </p:sp>
      <p:sp>
        <p:nvSpPr>
          <p:cNvPr id="646" name="propel, propeller"/>
          <p:cNvSpPr txBox="1"/>
          <p:nvPr/>
        </p:nvSpPr>
        <p:spPr>
          <a:xfrm>
            <a:off x="5126797" y="1607404"/>
            <a:ext cx="4336058"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600">
                <a:latin typeface="+mn-lt"/>
                <a:ea typeface="+mn-ea"/>
                <a:cs typeface="+mn-cs"/>
                <a:sym typeface="Helvetica"/>
              </a:defRPr>
            </a:pPr>
            <a:r>
              <a:t>propel, propeller</a:t>
            </a:r>
          </a:p>
          <a:p>
            <a:pPr>
              <a:defRPr sz="4600">
                <a:latin typeface="+mn-lt"/>
                <a:ea typeface="+mn-ea"/>
                <a:cs typeface="+mn-cs"/>
                <a:sym typeface="Helvetica"/>
              </a:defRPr>
            </a:pPr>
            <a:r>
              <a:t>propulsion</a:t>
            </a:r>
          </a:p>
        </p:txBody>
      </p:sp>
      <p:sp>
        <p:nvSpPr>
          <p:cNvPr id="647" name="repel, repulsive"/>
          <p:cNvSpPr txBox="1"/>
          <p:nvPr/>
        </p:nvSpPr>
        <p:spPr>
          <a:xfrm>
            <a:off x="11540041" y="1302903"/>
            <a:ext cx="4269885" cy="149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600">
                <a:latin typeface="+mn-lt"/>
                <a:ea typeface="+mn-ea"/>
                <a:cs typeface="+mn-cs"/>
                <a:sym typeface="Helvetica"/>
              </a:defRPr>
            </a:pPr>
            <a:r>
              <a:t>repel, repellent</a:t>
            </a:r>
          </a:p>
          <a:p>
            <a:pPr>
              <a:defRPr sz="4600">
                <a:latin typeface="+mn-lt"/>
                <a:ea typeface="+mn-ea"/>
                <a:cs typeface="+mn-cs"/>
                <a:sym typeface="Helvetica"/>
              </a:defRPr>
            </a:pPr>
            <a:r>
              <a:t>repulsive</a:t>
            </a:r>
          </a:p>
        </p:txBody>
      </p:sp>
      <p:sp>
        <p:nvSpPr>
          <p:cNvPr id="648" name="expel"/>
          <p:cNvSpPr txBox="1"/>
          <p:nvPr/>
        </p:nvSpPr>
        <p:spPr>
          <a:xfrm>
            <a:off x="13152586" y="3603757"/>
            <a:ext cx="4629682" cy="800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4600">
                <a:latin typeface="+mn-lt"/>
                <a:ea typeface="+mn-ea"/>
                <a:cs typeface="+mn-cs"/>
                <a:sym typeface="Helvetica"/>
              </a:defRPr>
            </a:lvl1pPr>
          </a:lstStyle>
          <a:p>
            <a:pPr/>
            <a:r>
              <a:t>expel, expulsion</a:t>
            </a:r>
          </a:p>
        </p:txBody>
      </p:sp>
      <p:sp>
        <p:nvSpPr>
          <p:cNvPr id="649" name="propel, propeller"/>
          <p:cNvSpPr txBox="1"/>
          <p:nvPr/>
        </p:nvSpPr>
        <p:spPr>
          <a:xfrm>
            <a:off x="13600247" y="6610163"/>
            <a:ext cx="1640695"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dispel</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51" name="Image" descr="Image"/>
          <p:cNvPicPr>
            <a:picLocks noChangeAspect="1"/>
          </p:cNvPicPr>
          <p:nvPr/>
        </p:nvPicPr>
        <p:blipFill>
          <a:blip r:embed="rId2">
            <a:extLst/>
          </a:blip>
          <a:stretch>
            <a:fillRect/>
          </a:stretch>
        </p:blipFill>
        <p:spPr>
          <a:xfrm>
            <a:off x="8614853" y="3229280"/>
            <a:ext cx="5795031" cy="6222309"/>
          </a:xfrm>
          <a:prstGeom prst="rect">
            <a:avLst/>
          </a:prstGeom>
          <a:ln w="12700">
            <a:miter lim="400000"/>
          </a:ln>
        </p:spPr>
      </p:pic>
      <p:sp>
        <p:nvSpPr>
          <p:cNvPr id="652" name="vis:  see"/>
          <p:cNvSpPr txBox="1"/>
          <p:nvPr/>
        </p:nvSpPr>
        <p:spPr>
          <a:xfrm>
            <a:off x="8149659" y="9683232"/>
            <a:ext cx="6426511"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scrip/scrib: write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0" name="Image" descr="Image"/>
          <p:cNvPicPr>
            <a:picLocks noChangeAspect="1"/>
          </p:cNvPicPr>
          <p:nvPr/>
        </p:nvPicPr>
        <p:blipFill>
          <a:blip r:embed="rId2">
            <a:extLst/>
          </a:blip>
          <a:stretch>
            <a:fillRect/>
          </a:stretch>
        </p:blipFill>
        <p:spPr>
          <a:xfrm>
            <a:off x="10436714" y="161388"/>
            <a:ext cx="4737104" cy="1714501"/>
          </a:xfrm>
          <a:prstGeom prst="rect">
            <a:avLst/>
          </a:prstGeom>
          <a:ln w="12700">
            <a:miter lim="400000"/>
          </a:ln>
        </p:spPr>
      </p:pic>
      <p:pic>
        <p:nvPicPr>
          <p:cNvPr id="211" name="Image" descr="Image"/>
          <p:cNvPicPr>
            <a:picLocks noChangeAspect="1"/>
          </p:cNvPicPr>
          <p:nvPr/>
        </p:nvPicPr>
        <p:blipFill>
          <a:blip r:embed="rId3">
            <a:extLst/>
          </a:blip>
          <a:stretch>
            <a:fillRect/>
          </a:stretch>
        </p:blipFill>
        <p:spPr>
          <a:xfrm>
            <a:off x="11314979" y="1572186"/>
            <a:ext cx="1754045" cy="1252888"/>
          </a:xfrm>
          <a:prstGeom prst="rect">
            <a:avLst/>
          </a:prstGeom>
          <a:ln w="12700">
            <a:miter lim="400000"/>
          </a:ln>
        </p:spPr>
      </p:pic>
      <p:pic>
        <p:nvPicPr>
          <p:cNvPr id="212" name="Image" descr="Image"/>
          <p:cNvPicPr>
            <a:picLocks noChangeAspect="1"/>
          </p:cNvPicPr>
          <p:nvPr/>
        </p:nvPicPr>
        <p:blipFill>
          <a:blip r:embed="rId4">
            <a:extLst/>
          </a:blip>
          <a:stretch>
            <a:fillRect/>
          </a:stretch>
        </p:blipFill>
        <p:spPr>
          <a:xfrm>
            <a:off x="13136385" y="1572186"/>
            <a:ext cx="833743" cy="1252888"/>
          </a:xfrm>
          <a:prstGeom prst="rect">
            <a:avLst/>
          </a:prstGeom>
          <a:ln w="12700">
            <a:miter lim="400000"/>
          </a:ln>
        </p:spPr>
      </p:pic>
      <p:sp>
        <p:nvSpPr>
          <p:cNvPr id="213" name="“Whole Language” “Balanced Literacy” “TC Readers-Writers Workshop”…"/>
          <p:cNvSpPr txBox="1"/>
          <p:nvPr/>
        </p:nvSpPr>
        <p:spPr>
          <a:xfrm>
            <a:off x="6552134" y="2806386"/>
            <a:ext cx="12839320" cy="24400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“Whole Language” “Balanced Literacy” “TC Readers-Writers Workshop”</a:t>
            </a:r>
          </a:p>
          <a:p>
            <a:pPr>
              <a:defRPr>
                <a:latin typeface="Helvetica Neue Medium"/>
                <a:ea typeface="Helvetica Neue Medium"/>
                <a:cs typeface="Helvetica Neue Medium"/>
                <a:sym typeface="Helvetica Neue Medium"/>
              </a:defRPr>
            </a:pPr>
            <a:r>
              <a:t>“Three-Cueing” “Leveled Literacy” “Reading Recovery”</a:t>
            </a:r>
          </a:p>
          <a:p>
            <a:pPr>
              <a:defRPr>
                <a:latin typeface="Helvetica Neue Medium"/>
                <a:ea typeface="Helvetica Neue Medium"/>
                <a:cs typeface="Helvetica Neue Medium"/>
                <a:sym typeface="Helvetica Neue Medium"/>
              </a:defRPr>
            </a:pPr>
            <a:r>
              <a:t>“Units of Study” “Rebalancing Literacy” “Advancing Literacy”</a:t>
            </a:r>
          </a:p>
          <a:p>
            <a:pPr>
              <a:defRPr>
                <a:latin typeface="Helvetica Neue Medium"/>
                <a:ea typeface="Helvetica Neue Medium"/>
                <a:cs typeface="Helvetica Neue Medium"/>
                <a:sym typeface="Helvetica Neue Medium"/>
              </a:defRPr>
            </a:pPr>
            <a:r>
              <a:t>“Basal Readers”</a:t>
            </a:r>
            <a:br/>
          </a:p>
        </p:txBody>
      </p:sp>
      <p:sp>
        <p:nvSpPr>
          <p:cNvPr id="214" name="Minimal direct instruction in phonemic awareness, phonics,…"/>
          <p:cNvSpPr txBox="1"/>
          <p:nvPr/>
        </p:nvSpPr>
        <p:spPr>
          <a:xfrm>
            <a:off x="7110456" y="5799283"/>
            <a:ext cx="12078082" cy="15002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p>
          <a:p>
            <a:pPr>
              <a:defRPr>
                <a:latin typeface="Helvetica Neue Medium"/>
                <a:ea typeface="Helvetica Neue Medium"/>
                <a:cs typeface="Helvetica Neue Medium"/>
                <a:sym typeface="Helvetica Neue Medium"/>
              </a:defRPr>
            </a:pPr>
            <a:r>
              <a:t>Minimal direct instruction in phonemic awareness, phonics,</a:t>
            </a:r>
          </a:p>
          <a:p>
            <a:pPr>
              <a:defRPr>
                <a:latin typeface="Helvetica Neue Medium"/>
                <a:ea typeface="Helvetica Neue Medium"/>
                <a:cs typeface="Helvetica Neue Medium"/>
                <a:sym typeface="Helvetica Neue Medium"/>
              </a:defRPr>
            </a:pPr>
            <a:r>
              <a:t>spelling, grammar, punctuation, word components, and vocabulary; </a:t>
            </a:r>
          </a:p>
        </p:txBody>
      </p:sp>
      <p:sp>
        <p:nvSpPr>
          <p:cNvPr id="215" name="Instead, heavy reliance on the theory that reading is a natural process…"/>
          <p:cNvSpPr txBox="1"/>
          <p:nvPr/>
        </p:nvSpPr>
        <p:spPr>
          <a:xfrm>
            <a:off x="7072914" y="8433338"/>
            <a:ext cx="12374500" cy="19701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Instead, heavy reliance on the theory that reading is a natural process</a:t>
            </a:r>
          </a:p>
          <a:p>
            <a:pPr>
              <a:defRPr>
                <a:latin typeface="Helvetica Neue Medium"/>
                <a:ea typeface="Helvetica Neue Medium"/>
                <a:cs typeface="Helvetica Neue Medium"/>
                <a:sym typeface="Helvetica Neue Medium"/>
              </a:defRPr>
            </a:pPr>
            <a:r>
              <a:t>and that children will “learn to read by reading”</a:t>
            </a:r>
          </a:p>
          <a:p>
            <a:pPr>
              <a:defRPr>
                <a:latin typeface="Helvetica Neue Medium"/>
                <a:ea typeface="Helvetica Neue Medium"/>
                <a:cs typeface="Helvetica Neue Medium"/>
                <a:sym typeface="Helvetica Neue Medium"/>
              </a:defRPr>
            </a:pPr>
          </a:p>
          <a:p>
            <a:pPr>
              <a:defRPr>
                <a:latin typeface="Helvetica Neue Medium"/>
                <a:ea typeface="Helvetica Neue Medium"/>
                <a:cs typeface="Helvetica Neue Medium"/>
                <a:sym typeface="Helvetica Neue Medium"/>
              </a:defRPr>
            </a:pPr>
            <a:r>
              <a:t>Belief that grammar, spelling, and vocabulary are “caught, not taught”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5" grpId="2"/>
      <p:bldP build="whole" bldLvl="1" animBg="1" rev="0" advAuto="0" spid="214" grpId="1"/>
    </p:bldLst>
  </p:timing>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54" name="Image" descr="Image"/>
          <p:cNvPicPr>
            <a:picLocks noChangeAspect="1"/>
          </p:cNvPicPr>
          <p:nvPr/>
        </p:nvPicPr>
        <p:blipFill>
          <a:blip r:embed="rId2">
            <a:extLst/>
          </a:blip>
          <a:stretch>
            <a:fillRect/>
          </a:stretch>
        </p:blipFill>
        <p:spPr>
          <a:xfrm>
            <a:off x="8614853" y="3229280"/>
            <a:ext cx="5795031" cy="6222309"/>
          </a:xfrm>
          <a:prstGeom prst="rect">
            <a:avLst/>
          </a:prstGeom>
          <a:ln w="12700">
            <a:miter lim="400000"/>
          </a:ln>
        </p:spPr>
      </p:pic>
      <p:sp>
        <p:nvSpPr>
          <p:cNvPr id="655" name="vis:  see"/>
          <p:cNvSpPr txBox="1"/>
          <p:nvPr/>
        </p:nvSpPr>
        <p:spPr>
          <a:xfrm>
            <a:off x="8616273" y="9629902"/>
            <a:ext cx="6426512"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scrip/scrib: write</a:t>
            </a:r>
          </a:p>
        </p:txBody>
      </p:sp>
      <p:sp>
        <p:nvSpPr>
          <p:cNvPr id="656" name="manuscript"/>
          <p:cNvSpPr txBox="1"/>
          <p:nvPr/>
        </p:nvSpPr>
        <p:spPr>
          <a:xfrm>
            <a:off x="14375623" y="5339429"/>
            <a:ext cx="2971404"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manuscript</a:t>
            </a:r>
          </a:p>
        </p:txBody>
      </p:sp>
      <p:sp>
        <p:nvSpPr>
          <p:cNvPr id="657" name="subscribe,…"/>
          <p:cNvSpPr txBox="1"/>
          <p:nvPr/>
        </p:nvSpPr>
        <p:spPr>
          <a:xfrm>
            <a:off x="7050106" y="6764383"/>
            <a:ext cx="3231555"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600">
                <a:latin typeface="+mn-lt"/>
                <a:ea typeface="+mn-ea"/>
                <a:cs typeface="+mn-cs"/>
                <a:sym typeface="Helvetica"/>
              </a:defRPr>
            </a:pPr>
            <a:r>
              <a:t>subscribe,</a:t>
            </a:r>
          </a:p>
          <a:p>
            <a:pPr algn="l">
              <a:defRPr sz="4600">
                <a:latin typeface="+mn-lt"/>
                <a:ea typeface="+mn-ea"/>
                <a:cs typeface="+mn-cs"/>
                <a:sym typeface="Helvetica"/>
              </a:defRPr>
            </a:pPr>
            <a:r>
              <a:t>subscription</a:t>
            </a:r>
          </a:p>
        </p:txBody>
      </p:sp>
      <p:sp>
        <p:nvSpPr>
          <p:cNvPr id="658" name="inscribe,…"/>
          <p:cNvSpPr txBox="1"/>
          <p:nvPr/>
        </p:nvSpPr>
        <p:spPr>
          <a:xfrm>
            <a:off x="13909008" y="2609430"/>
            <a:ext cx="2744342"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600">
                <a:latin typeface="+mn-lt"/>
                <a:ea typeface="+mn-ea"/>
                <a:cs typeface="+mn-cs"/>
                <a:sym typeface="Helvetica"/>
              </a:defRPr>
            </a:pPr>
            <a:r>
              <a:t>inscribe,</a:t>
            </a:r>
          </a:p>
          <a:p>
            <a:pPr algn="l">
              <a:defRPr sz="4600">
                <a:latin typeface="+mn-lt"/>
                <a:ea typeface="+mn-ea"/>
                <a:cs typeface="+mn-cs"/>
                <a:sym typeface="Helvetica"/>
              </a:defRPr>
            </a:pPr>
            <a:r>
              <a:t>inscription</a:t>
            </a:r>
          </a:p>
        </p:txBody>
      </p:sp>
      <p:sp>
        <p:nvSpPr>
          <p:cNvPr id="659" name="describe,…"/>
          <p:cNvSpPr txBox="1"/>
          <p:nvPr/>
        </p:nvSpPr>
        <p:spPr>
          <a:xfrm>
            <a:off x="5410284" y="4906580"/>
            <a:ext cx="2939455"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600">
                <a:latin typeface="+mn-lt"/>
                <a:ea typeface="+mn-ea"/>
                <a:cs typeface="+mn-cs"/>
                <a:sym typeface="Helvetica"/>
              </a:defRPr>
            </a:pPr>
            <a:r>
              <a:t>describe,</a:t>
            </a:r>
          </a:p>
          <a:p>
            <a:pPr algn="l">
              <a:defRPr sz="4600">
                <a:latin typeface="+mn-lt"/>
                <a:ea typeface="+mn-ea"/>
                <a:cs typeface="+mn-cs"/>
                <a:sym typeface="Helvetica"/>
              </a:defRPr>
            </a:pPr>
            <a:r>
              <a:t>description</a:t>
            </a:r>
          </a:p>
        </p:txBody>
      </p:sp>
      <p:sp>
        <p:nvSpPr>
          <p:cNvPr id="660" name="prescribe,…"/>
          <p:cNvSpPr txBox="1"/>
          <p:nvPr/>
        </p:nvSpPr>
        <p:spPr>
          <a:xfrm>
            <a:off x="6683826" y="2609430"/>
            <a:ext cx="3133998"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600">
                <a:latin typeface="+mn-lt"/>
                <a:ea typeface="+mn-ea"/>
                <a:cs typeface="+mn-cs"/>
                <a:sym typeface="Helvetica"/>
              </a:defRPr>
            </a:pPr>
            <a:r>
              <a:t>prescribe,</a:t>
            </a:r>
          </a:p>
          <a:p>
            <a:pPr algn="l">
              <a:defRPr sz="4600">
                <a:latin typeface="+mn-lt"/>
                <a:ea typeface="+mn-ea"/>
                <a:cs typeface="+mn-cs"/>
                <a:sym typeface="Helvetica"/>
              </a:defRPr>
            </a:pPr>
            <a:r>
              <a:t>prescription</a:t>
            </a:r>
          </a:p>
        </p:txBody>
      </p:sp>
      <p:sp>
        <p:nvSpPr>
          <p:cNvPr id="661" name="scribble"/>
          <p:cNvSpPr txBox="1"/>
          <p:nvPr/>
        </p:nvSpPr>
        <p:spPr>
          <a:xfrm>
            <a:off x="13596055" y="6468917"/>
            <a:ext cx="2127338"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scribble</a:t>
            </a:r>
          </a:p>
        </p:txBody>
      </p:sp>
      <p:sp>
        <p:nvSpPr>
          <p:cNvPr id="662" name="script"/>
          <p:cNvSpPr txBox="1"/>
          <p:nvPr/>
        </p:nvSpPr>
        <p:spPr>
          <a:xfrm>
            <a:off x="9090855" y="1609793"/>
            <a:ext cx="6900206"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script, scripted, unscripted</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64" name="Image" descr="Image"/>
          <p:cNvPicPr>
            <a:picLocks noChangeAspect="1"/>
          </p:cNvPicPr>
          <p:nvPr/>
        </p:nvPicPr>
        <p:blipFill>
          <a:blip r:embed="rId2">
            <a:extLst/>
          </a:blip>
          <a:stretch>
            <a:fillRect/>
          </a:stretch>
        </p:blipFill>
        <p:spPr>
          <a:xfrm>
            <a:off x="7801609" y="3133918"/>
            <a:ext cx="5795027" cy="6222309"/>
          </a:xfrm>
          <a:prstGeom prst="rect">
            <a:avLst/>
          </a:prstGeom>
          <a:ln w="12700">
            <a:miter lim="400000"/>
          </a:ln>
        </p:spPr>
      </p:pic>
      <p:sp>
        <p:nvSpPr>
          <p:cNvPr id="665" name="vis:  see"/>
          <p:cNvSpPr txBox="1"/>
          <p:nvPr/>
        </p:nvSpPr>
        <p:spPr>
          <a:xfrm>
            <a:off x="7485866" y="9616571"/>
            <a:ext cx="6426512"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vert: turn</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67" name="Image" descr="Image"/>
          <p:cNvPicPr>
            <a:picLocks noChangeAspect="1"/>
          </p:cNvPicPr>
          <p:nvPr/>
        </p:nvPicPr>
        <p:blipFill>
          <a:blip r:embed="rId2">
            <a:extLst/>
          </a:blip>
          <a:stretch>
            <a:fillRect/>
          </a:stretch>
        </p:blipFill>
        <p:spPr>
          <a:xfrm>
            <a:off x="7801609" y="3133918"/>
            <a:ext cx="5795027" cy="6222309"/>
          </a:xfrm>
          <a:prstGeom prst="rect">
            <a:avLst/>
          </a:prstGeom>
          <a:ln w="12700">
            <a:miter lim="400000"/>
          </a:ln>
        </p:spPr>
      </p:pic>
      <p:sp>
        <p:nvSpPr>
          <p:cNvPr id="668" name="vis:  see"/>
          <p:cNvSpPr txBox="1"/>
          <p:nvPr/>
        </p:nvSpPr>
        <p:spPr>
          <a:xfrm>
            <a:off x="7485866" y="9616571"/>
            <a:ext cx="6426513" cy="7837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600"/>
            </a:lvl1pPr>
          </a:lstStyle>
          <a:p>
            <a:pPr/>
            <a:r>
              <a:t>vers, vert: turn</a:t>
            </a:r>
          </a:p>
        </p:txBody>
      </p:sp>
      <p:sp>
        <p:nvSpPr>
          <p:cNvPr id="669" name="averse, aversion"/>
          <p:cNvSpPr txBox="1"/>
          <p:nvPr/>
        </p:nvSpPr>
        <p:spPr>
          <a:xfrm>
            <a:off x="13551850" y="5192779"/>
            <a:ext cx="4400526"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averse, aversion</a:t>
            </a:r>
          </a:p>
        </p:txBody>
      </p:sp>
      <p:sp>
        <p:nvSpPr>
          <p:cNvPr id="670" name="versus"/>
          <p:cNvSpPr txBox="1"/>
          <p:nvPr/>
        </p:nvSpPr>
        <p:spPr>
          <a:xfrm>
            <a:off x="5992002" y="6207066"/>
            <a:ext cx="1834952"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versus</a:t>
            </a:r>
          </a:p>
        </p:txBody>
      </p:sp>
      <p:sp>
        <p:nvSpPr>
          <p:cNvPr id="671" name="revert, reversion"/>
          <p:cNvSpPr txBox="1"/>
          <p:nvPr/>
        </p:nvSpPr>
        <p:spPr>
          <a:xfrm>
            <a:off x="13345551" y="3665268"/>
            <a:ext cx="4334918"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revert, reversion</a:t>
            </a:r>
          </a:p>
        </p:txBody>
      </p:sp>
      <p:sp>
        <p:nvSpPr>
          <p:cNvPr id="672" name="convert,…"/>
          <p:cNvSpPr txBox="1"/>
          <p:nvPr/>
        </p:nvSpPr>
        <p:spPr>
          <a:xfrm>
            <a:off x="5439750" y="3306674"/>
            <a:ext cx="3992415" cy="2197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4600">
                <a:latin typeface="+mn-lt"/>
                <a:ea typeface="+mn-ea"/>
                <a:cs typeface="+mn-cs"/>
                <a:sym typeface="Helvetica"/>
              </a:defRPr>
            </a:pPr>
            <a:r>
              <a:t>convert,</a:t>
            </a:r>
          </a:p>
          <a:p>
            <a:pPr algn="l">
              <a:defRPr sz="4600">
                <a:latin typeface="+mn-lt"/>
                <a:ea typeface="+mn-ea"/>
                <a:cs typeface="+mn-cs"/>
                <a:sym typeface="Helvetica"/>
              </a:defRPr>
            </a:pPr>
            <a:r>
              <a:t>conversion,</a:t>
            </a:r>
          </a:p>
          <a:p>
            <a:pPr algn="l">
              <a:defRPr sz="4600">
                <a:latin typeface="+mn-lt"/>
                <a:ea typeface="+mn-ea"/>
                <a:cs typeface="+mn-cs"/>
                <a:sym typeface="Helvetica"/>
              </a:defRPr>
            </a:pPr>
            <a:r>
              <a:t>convertible</a:t>
            </a:r>
          </a:p>
        </p:txBody>
      </p:sp>
      <p:sp>
        <p:nvSpPr>
          <p:cNvPr id="673" name="invert, inversion"/>
          <p:cNvSpPr txBox="1"/>
          <p:nvPr/>
        </p:nvSpPr>
        <p:spPr>
          <a:xfrm>
            <a:off x="7806504" y="2489929"/>
            <a:ext cx="4205412"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invert, inversion</a:t>
            </a:r>
          </a:p>
        </p:txBody>
      </p:sp>
      <p:sp>
        <p:nvSpPr>
          <p:cNvPr id="674" name="adversary"/>
          <p:cNvSpPr txBox="1"/>
          <p:nvPr/>
        </p:nvSpPr>
        <p:spPr>
          <a:xfrm>
            <a:off x="12744942" y="2489929"/>
            <a:ext cx="2679304"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adversary</a:t>
            </a:r>
          </a:p>
        </p:txBody>
      </p:sp>
      <p:sp>
        <p:nvSpPr>
          <p:cNvPr id="675" name="averse, aversion"/>
          <p:cNvSpPr txBox="1"/>
          <p:nvPr/>
        </p:nvSpPr>
        <p:spPr>
          <a:xfrm>
            <a:off x="12945595" y="6108697"/>
            <a:ext cx="4876329"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600">
                <a:latin typeface="+mn-lt"/>
                <a:ea typeface="+mn-ea"/>
                <a:cs typeface="+mn-cs"/>
                <a:sym typeface="Helvetica"/>
              </a:defRPr>
            </a:pPr>
            <a:r>
              <a:t>divert, diverse,</a:t>
            </a:r>
          </a:p>
          <a:p>
            <a:pPr>
              <a:defRPr sz="4600">
                <a:latin typeface="+mn-lt"/>
                <a:ea typeface="+mn-ea"/>
                <a:cs typeface="+mn-cs"/>
                <a:sym typeface="Helvetica"/>
              </a:defRPr>
            </a:pPr>
            <a:r>
              <a:t>diversity, diversion</a:t>
            </a:r>
          </a:p>
        </p:txBody>
      </p:sp>
      <p:sp>
        <p:nvSpPr>
          <p:cNvPr id="676" name="averse, aversion"/>
          <p:cNvSpPr txBox="1"/>
          <p:nvPr/>
        </p:nvSpPr>
        <p:spPr>
          <a:xfrm>
            <a:off x="5599733" y="7359556"/>
            <a:ext cx="4821846"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introvert, extrovert</a:t>
            </a:r>
          </a:p>
        </p:txBody>
      </p:sp>
      <p:sp>
        <p:nvSpPr>
          <p:cNvPr id="677" name="averse, aversion"/>
          <p:cNvSpPr txBox="1"/>
          <p:nvPr/>
        </p:nvSpPr>
        <p:spPr>
          <a:xfrm>
            <a:off x="9585962" y="1573520"/>
            <a:ext cx="2224609"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traverse</a:t>
            </a:r>
          </a:p>
        </p:txBody>
      </p:sp>
      <p:sp>
        <p:nvSpPr>
          <p:cNvPr id="678" name="averse, aversion"/>
          <p:cNvSpPr txBox="1"/>
          <p:nvPr/>
        </p:nvSpPr>
        <p:spPr>
          <a:xfrm>
            <a:off x="13183497" y="1466864"/>
            <a:ext cx="3133999"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anniversary</a:t>
            </a:r>
          </a:p>
        </p:txBody>
      </p:sp>
      <p:sp>
        <p:nvSpPr>
          <p:cNvPr id="679" name="averse, aversion"/>
          <p:cNvSpPr txBox="1"/>
          <p:nvPr/>
        </p:nvSpPr>
        <p:spPr>
          <a:xfrm>
            <a:off x="3212577" y="1637557"/>
            <a:ext cx="3426669"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600">
                <a:latin typeface="+mn-lt"/>
                <a:ea typeface="+mn-ea"/>
                <a:cs typeface="+mn-cs"/>
                <a:sym typeface="Helvetica"/>
              </a:defRPr>
            </a:pPr>
            <a:r>
              <a:t>converse, </a:t>
            </a:r>
          </a:p>
          <a:p>
            <a:pPr algn="l">
              <a:defRPr sz="4600">
                <a:latin typeface="+mn-lt"/>
                <a:ea typeface="+mn-ea"/>
                <a:cs typeface="+mn-cs"/>
                <a:sym typeface="Helvetica"/>
              </a:defRPr>
            </a:pPr>
            <a:r>
              <a:t>conversation</a:t>
            </a:r>
          </a:p>
        </p:txBody>
      </p:sp>
      <p:sp>
        <p:nvSpPr>
          <p:cNvPr id="680" name="averse, aversion"/>
          <p:cNvSpPr txBox="1"/>
          <p:nvPr/>
        </p:nvSpPr>
        <p:spPr>
          <a:xfrm>
            <a:off x="15118692" y="4479871"/>
            <a:ext cx="5048908"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versatile, versatility</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84" name="Group"/>
          <p:cNvGrpSpPr/>
          <p:nvPr/>
        </p:nvGrpSpPr>
        <p:grpSpPr>
          <a:xfrm>
            <a:off x="7485862" y="3133917"/>
            <a:ext cx="6426518" cy="7266399"/>
            <a:chOff x="-1" y="0"/>
            <a:chExt cx="6426516" cy="7266398"/>
          </a:xfrm>
        </p:grpSpPr>
        <p:pic>
          <p:nvPicPr>
            <p:cNvPr id="682" name="Image" descr="Image"/>
            <p:cNvPicPr>
              <a:picLocks noChangeAspect="1"/>
            </p:cNvPicPr>
            <p:nvPr/>
          </p:nvPicPr>
          <p:blipFill>
            <a:blip r:embed="rId2">
              <a:extLst/>
            </a:blip>
            <a:stretch>
              <a:fillRect/>
            </a:stretch>
          </p:blipFill>
          <p:spPr>
            <a:xfrm>
              <a:off x="315739" y="-1"/>
              <a:ext cx="5795036" cy="6222311"/>
            </a:xfrm>
            <a:prstGeom prst="rect">
              <a:avLst/>
            </a:prstGeom>
            <a:ln w="12700" cap="flat">
              <a:noFill/>
              <a:miter lim="400000"/>
            </a:ln>
            <a:effectLst/>
          </p:spPr>
        </p:pic>
        <p:sp>
          <p:nvSpPr>
            <p:cNvPr id="683" name="vis:  see"/>
            <p:cNvSpPr txBox="1"/>
            <p:nvPr/>
          </p:nvSpPr>
          <p:spPr>
            <a:xfrm>
              <a:off x="-2" y="6482654"/>
              <a:ext cx="6426518" cy="7837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600"/>
              </a:lvl1pPr>
            </a:lstStyle>
            <a:p>
              <a:pPr/>
              <a:r>
                <a:t>port: carry; door</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84" grpId="1"/>
    </p:bldLst>
  </p:timing>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88" name="Group"/>
          <p:cNvGrpSpPr/>
          <p:nvPr/>
        </p:nvGrpSpPr>
        <p:grpSpPr>
          <a:xfrm>
            <a:off x="7485862" y="3133916"/>
            <a:ext cx="6426518" cy="7266401"/>
            <a:chOff x="-1" y="-1"/>
            <a:chExt cx="6426516" cy="7266400"/>
          </a:xfrm>
        </p:grpSpPr>
        <p:pic>
          <p:nvPicPr>
            <p:cNvPr id="686" name="Image" descr="Image"/>
            <p:cNvPicPr>
              <a:picLocks noChangeAspect="1"/>
            </p:cNvPicPr>
            <p:nvPr/>
          </p:nvPicPr>
          <p:blipFill>
            <a:blip r:embed="rId2">
              <a:extLst/>
            </a:blip>
            <a:stretch>
              <a:fillRect/>
            </a:stretch>
          </p:blipFill>
          <p:spPr>
            <a:xfrm>
              <a:off x="315739" y="-2"/>
              <a:ext cx="5795036" cy="6222314"/>
            </a:xfrm>
            <a:prstGeom prst="rect">
              <a:avLst/>
            </a:prstGeom>
            <a:ln w="12700" cap="flat">
              <a:noFill/>
              <a:miter lim="400000"/>
            </a:ln>
            <a:effectLst/>
          </p:spPr>
        </p:pic>
        <p:sp>
          <p:nvSpPr>
            <p:cNvPr id="687" name="vis:  see"/>
            <p:cNvSpPr txBox="1"/>
            <p:nvPr/>
          </p:nvSpPr>
          <p:spPr>
            <a:xfrm>
              <a:off x="-2" y="6482656"/>
              <a:ext cx="6426518" cy="7837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600"/>
              </a:lvl1pPr>
            </a:lstStyle>
            <a:p>
              <a:pPr/>
              <a:r>
                <a:t>port: carry; door</a:t>
              </a:r>
            </a:p>
          </p:txBody>
        </p:sp>
      </p:grpSp>
      <p:sp>
        <p:nvSpPr>
          <p:cNvPr id="689" name="portable"/>
          <p:cNvSpPr txBox="1"/>
          <p:nvPr/>
        </p:nvSpPr>
        <p:spPr>
          <a:xfrm>
            <a:off x="13535713" y="4779487"/>
            <a:ext cx="2225465"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portable</a:t>
            </a:r>
          </a:p>
        </p:txBody>
      </p:sp>
      <p:sp>
        <p:nvSpPr>
          <p:cNvPr id="690" name="report"/>
          <p:cNvSpPr txBox="1"/>
          <p:nvPr/>
        </p:nvSpPr>
        <p:spPr>
          <a:xfrm>
            <a:off x="6303521" y="6259798"/>
            <a:ext cx="1640409"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report</a:t>
            </a:r>
          </a:p>
        </p:txBody>
      </p:sp>
      <p:sp>
        <p:nvSpPr>
          <p:cNvPr id="691" name="portal"/>
          <p:cNvSpPr txBox="1"/>
          <p:nvPr/>
        </p:nvSpPr>
        <p:spPr>
          <a:xfrm>
            <a:off x="12642480" y="2865352"/>
            <a:ext cx="1575657"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portal</a:t>
            </a:r>
          </a:p>
        </p:txBody>
      </p:sp>
      <p:sp>
        <p:nvSpPr>
          <p:cNvPr id="692" name="deport"/>
          <p:cNvSpPr txBox="1"/>
          <p:nvPr/>
        </p:nvSpPr>
        <p:spPr>
          <a:xfrm>
            <a:off x="4237076" y="4213326"/>
            <a:ext cx="3037583"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600">
                <a:latin typeface="+mn-lt"/>
                <a:ea typeface="+mn-ea"/>
                <a:cs typeface="+mn-cs"/>
                <a:sym typeface="Helvetica"/>
              </a:defRPr>
            </a:pPr>
            <a:r>
              <a:t>deport,</a:t>
            </a:r>
          </a:p>
          <a:p>
            <a:pPr>
              <a:defRPr sz="4600">
                <a:latin typeface="+mn-lt"/>
                <a:ea typeface="+mn-ea"/>
                <a:cs typeface="+mn-cs"/>
                <a:sym typeface="Helvetica"/>
              </a:defRPr>
            </a:pPr>
            <a:r>
              <a:t>deportation</a:t>
            </a:r>
          </a:p>
        </p:txBody>
      </p:sp>
      <p:sp>
        <p:nvSpPr>
          <p:cNvPr id="693" name="export"/>
          <p:cNvSpPr txBox="1"/>
          <p:nvPr/>
        </p:nvSpPr>
        <p:spPr>
          <a:xfrm>
            <a:off x="6761333" y="2865352"/>
            <a:ext cx="1737966"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export</a:t>
            </a:r>
          </a:p>
        </p:txBody>
      </p:sp>
      <p:sp>
        <p:nvSpPr>
          <p:cNvPr id="694" name="import"/>
          <p:cNvSpPr txBox="1"/>
          <p:nvPr/>
        </p:nvSpPr>
        <p:spPr>
          <a:xfrm>
            <a:off x="4530378" y="2865352"/>
            <a:ext cx="1737395"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import</a:t>
            </a:r>
          </a:p>
        </p:txBody>
      </p:sp>
      <p:sp>
        <p:nvSpPr>
          <p:cNvPr id="695" name="port"/>
          <p:cNvSpPr txBox="1"/>
          <p:nvPr/>
        </p:nvSpPr>
        <p:spPr>
          <a:xfrm>
            <a:off x="9437485" y="2329714"/>
            <a:ext cx="1120962"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port</a:t>
            </a:r>
          </a:p>
        </p:txBody>
      </p:sp>
      <p:sp>
        <p:nvSpPr>
          <p:cNvPr id="696" name="support, supportive"/>
          <p:cNvSpPr txBox="1"/>
          <p:nvPr/>
        </p:nvSpPr>
        <p:spPr>
          <a:xfrm>
            <a:off x="11496633" y="1773970"/>
            <a:ext cx="5082853"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support, supportive</a:t>
            </a:r>
          </a:p>
        </p:txBody>
      </p:sp>
      <p:sp>
        <p:nvSpPr>
          <p:cNvPr id="697" name="support, supportive"/>
          <p:cNvSpPr txBox="1"/>
          <p:nvPr/>
        </p:nvSpPr>
        <p:spPr>
          <a:xfrm>
            <a:off x="5088890" y="1434351"/>
            <a:ext cx="6316576"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transport, transportation</a:t>
            </a:r>
          </a:p>
        </p:txBody>
      </p:sp>
      <p:sp>
        <p:nvSpPr>
          <p:cNvPr id="698" name="support, supportive"/>
          <p:cNvSpPr txBox="1"/>
          <p:nvPr/>
        </p:nvSpPr>
        <p:spPr>
          <a:xfrm>
            <a:off x="14316670" y="3700772"/>
            <a:ext cx="3004779"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opportunity</a:t>
            </a:r>
          </a:p>
        </p:txBody>
      </p:sp>
      <p:sp>
        <p:nvSpPr>
          <p:cNvPr id="699" name="support, supportive"/>
          <p:cNvSpPr txBox="1"/>
          <p:nvPr/>
        </p:nvSpPr>
        <p:spPr>
          <a:xfrm>
            <a:off x="14689962" y="5627574"/>
            <a:ext cx="5764040"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important, importance</a:t>
            </a:r>
          </a:p>
        </p:txBody>
      </p:sp>
      <p:sp>
        <p:nvSpPr>
          <p:cNvPr id="700" name="support, supportive"/>
          <p:cNvSpPr txBox="1"/>
          <p:nvPr/>
        </p:nvSpPr>
        <p:spPr>
          <a:xfrm>
            <a:off x="15030555" y="2622056"/>
            <a:ext cx="4010584"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report, reporter</a:t>
            </a:r>
          </a:p>
        </p:txBody>
      </p:sp>
      <p:sp>
        <p:nvSpPr>
          <p:cNvPr id="701" name="support, supportive"/>
          <p:cNvSpPr txBox="1"/>
          <p:nvPr/>
        </p:nvSpPr>
        <p:spPr>
          <a:xfrm>
            <a:off x="11343661" y="7087068"/>
            <a:ext cx="2192661"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portfolio</a:t>
            </a:r>
          </a:p>
        </p:txBody>
      </p:sp>
      <p:sp>
        <p:nvSpPr>
          <p:cNvPr id="702" name="support, supportive"/>
          <p:cNvSpPr txBox="1"/>
          <p:nvPr/>
        </p:nvSpPr>
        <p:spPr>
          <a:xfrm>
            <a:off x="5587515" y="7407033"/>
            <a:ext cx="1770200"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airport</a:t>
            </a:r>
          </a:p>
        </p:txBody>
      </p:sp>
      <p:sp>
        <p:nvSpPr>
          <p:cNvPr id="703" name="support, supportive"/>
          <p:cNvSpPr txBox="1"/>
          <p:nvPr/>
        </p:nvSpPr>
        <p:spPr>
          <a:xfrm>
            <a:off x="7790939" y="7087068"/>
            <a:ext cx="2354970"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passport</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7" name="Group"/>
          <p:cNvGrpSpPr/>
          <p:nvPr/>
        </p:nvGrpSpPr>
        <p:grpSpPr>
          <a:xfrm>
            <a:off x="7472529" y="3224800"/>
            <a:ext cx="6426518" cy="7266401"/>
            <a:chOff x="0" y="0"/>
            <a:chExt cx="6426517" cy="7266398"/>
          </a:xfrm>
        </p:grpSpPr>
        <p:pic>
          <p:nvPicPr>
            <p:cNvPr id="705" name="Image" descr="Image"/>
            <p:cNvPicPr>
              <a:picLocks noChangeAspect="1"/>
            </p:cNvPicPr>
            <p:nvPr/>
          </p:nvPicPr>
          <p:blipFill>
            <a:blip r:embed="rId2">
              <a:extLst/>
            </a:blip>
            <a:stretch>
              <a:fillRect/>
            </a:stretch>
          </p:blipFill>
          <p:spPr>
            <a:xfrm>
              <a:off x="315739" y="0"/>
              <a:ext cx="5795037" cy="6222311"/>
            </a:xfrm>
            <a:prstGeom prst="rect">
              <a:avLst/>
            </a:prstGeom>
            <a:ln w="12700" cap="flat">
              <a:noFill/>
              <a:miter lim="400000"/>
            </a:ln>
            <a:effectLst/>
          </p:spPr>
        </p:pic>
        <p:sp>
          <p:nvSpPr>
            <p:cNvPr id="706" name="vis:  see"/>
            <p:cNvSpPr txBox="1"/>
            <p:nvPr/>
          </p:nvSpPr>
          <p:spPr>
            <a:xfrm>
              <a:off x="-1" y="6482656"/>
              <a:ext cx="6426518" cy="7837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600"/>
              </a:lvl1pPr>
            </a:lstStyle>
            <a:p>
              <a:pPr/>
              <a:r>
                <a:t>spec, spect: to look at</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07" grpId="1"/>
    </p:bldLst>
  </p:timing>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9" name="introspective"/>
          <p:cNvSpPr txBox="1"/>
          <p:nvPr/>
        </p:nvSpPr>
        <p:spPr>
          <a:xfrm>
            <a:off x="13535713" y="4779487"/>
            <a:ext cx="3393865"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introspective</a:t>
            </a:r>
          </a:p>
        </p:txBody>
      </p:sp>
      <p:sp>
        <p:nvSpPr>
          <p:cNvPr id="710" name="spectacle"/>
          <p:cNvSpPr txBox="1"/>
          <p:nvPr/>
        </p:nvSpPr>
        <p:spPr>
          <a:xfrm>
            <a:off x="5383621" y="6699749"/>
            <a:ext cx="2582317"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spectacle</a:t>
            </a:r>
          </a:p>
        </p:txBody>
      </p:sp>
      <p:sp>
        <p:nvSpPr>
          <p:cNvPr id="711" name="respect"/>
          <p:cNvSpPr txBox="1"/>
          <p:nvPr/>
        </p:nvSpPr>
        <p:spPr>
          <a:xfrm>
            <a:off x="12935780" y="3191910"/>
            <a:ext cx="2030066"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respect</a:t>
            </a:r>
          </a:p>
        </p:txBody>
      </p:sp>
      <p:sp>
        <p:nvSpPr>
          <p:cNvPr id="712" name="inspect,…"/>
          <p:cNvSpPr txBox="1"/>
          <p:nvPr/>
        </p:nvSpPr>
        <p:spPr>
          <a:xfrm>
            <a:off x="4690362" y="4080988"/>
            <a:ext cx="2744912" cy="219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600">
                <a:latin typeface="+mn-lt"/>
                <a:ea typeface="+mn-ea"/>
                <a:cs typeface="+mn-cs"/>
                <a:sym typeface="Helvetica"/>
              </a:defRPr>
            </a:pPr>
            <a:r>
              <a:t>inspect,</a:t>
            </a:r>
          </a:p>
          <a:p>
            <a:pPr algn="l">
              <a:defRPr sz="4600">
                <a:latin typeface="+mn-lt"/>
                <a:ea typeface="+mn-ea"/>
                <a:cs typeface="+mn-cs"/>
                <a:sym typeface="Helvetica"/>
              </a:defRPr>
            </a:pPr>
            <a:r>
              <a:t>inspector,</a:t>
            </a:r>
          </a:p>
          <a:p>
            <a:pPr algn="l">
              <a:defRPr sz="4600">
                <a:latin typeface="+mn-lt"/>
                <a:ea typeface="+mn-ea"/>
                <a:cs typeface="+mn-cs"/>
                <a:sym typeface="Helvetica"/>
              </a:defRPr>
            </a:pPr>
            <a:r>
              <a:t>inspection</a:t>
            </a:r>
          </a:p>
        </p:txBody>
      </p:sp>
      <p:sp>
        <p:nvSpPr>
          <p:cNvPr id="713" name="expect,…"/>
          <p:cNvSpPr txBox="1"/>
          <p:nvPr/>
        </p:nvSpPr>
        <p:spPr>
          <a:xfrm>
            <a:off x="5694781" y="2336666"/>
            <a:ext cx="3102335"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600">
                <a:latin typeface="+mn-lt"/>
                <a:ea typeface="+mn-ea"/>
                <a:cs typeface="+mn-cs"/>
                <a:sym typeface="Helvetica"/>
              </a:defRPr>
            </a:pPr>
            <a:r>
              <a:t>expect,</a:t>
            </a:r>
          </a:p>
          <a:p>
            <a:pPr algn="l">
              <a:defRPr sz="4600">
                <a:latin typeface="+mn-lt"/>
                <a:ea typeface="+mn-ea"/>
                <a:cs typeface="+mn-cs"/>
                <a:sym typeface="Helvetica"/>
              </a:defRPr>
            </a:pPr>
            <a:r>
              <a:t>expectation</a:t>
            </a:r>
          </a:p>
        </p:txBody>
      </p:sp>
      <p:sp>
        <p:nvSpPr>
          <p:cNvPr id="714" name="perspective"/>
          <p:cNvSpPr txBox="1"/>
          <p:nvPr/>
        </p:nvSpPr>
        <p:spPr>
          <a:xfrm>
            <a:off x="13236094" y="6367067"/>
            <a:ext cx="3101765"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perspective</a:t>
            </a:r>
          </a:p>
        </p:txBody>
      </p:sp>
      <p:sp>
        <p:nvSpPr>
          <p:cNvPr id="715" name="prospect"/>
          <p:cNvSpPr txBox="1"/>
          <p:nvPr/>
        </p:nvSpPr>
        <p:spPr>
          <a:xfrm>
            <a:off x="8144294" y="1480666"/>
            <a:ext cx="2354970"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prospect</a:t>
            </a:r>
          </a:p>
        </p:txBody>
      </p:sp>
      <p:sp>
        <p:nvSpPr>
          <p:cNvPr id="716" name="spectator"/>
          <p:cNvSpPr txBox="1"/>
          <p:nvPr/>
        </p:nvSpPr>
        <p:spPr>
          <a:xfrm>
            <a:off x="11403310" y="1014053"/>
            <a:ext cx="2517280"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spectator</a:t>
            </a:r>
          </a:p>
        </p:txBody>
      </p:sp>
      <p:sp>
        <p:nvSpPr>
          <p:cNvPr id="717" name="support, supportive"/>
          <p:cNvSpPr txBox="1"/>
          <p:nvPr/>
        </p:nvSpPr>
        <p:spPr>
          <a:xfrm>
            <a:off x="13723165" y="2102983"/>
            <a:ext cx="2127623"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suspect</a:t>
            </a:r>
          </a:p>
        </p:txBody>
      </p:sp>
      <p:sp>
        <p:nvSpPr>
          <p:cNvPr id="718" name="support, supportive"/>
          <p:cNvSpPr txBox="1"/>
          <p:nvPr/>
        </p:nvSpPr>
        <p:spPr>
          <a:xfrm>
            <a:off x="16336103" y="2997878"/>
            <a:ext cx="4822702"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600">
                <a:latin typeface="+mn-lt"/>
                <a:ea typeface="+mn-ea"/>
                <a:cs typeface="+mn-cs"/>
                <a:sym typeface="Helvetica"/>
              </a:defRPr>
            </a:pPr>
            <a:r>
              <a:t>special, especially</a:t>
            </a:r>
          </a:p>
          <a:p>
            <a:pPr>
              <a:defRPr sz="4600">
                <a:latin typeface="+mn-lt"/>
                <a:ea typeface="+mn-ea"/>
                <a:cs typeface="+mn-cs"/>
                <a:sym typeface="Helvetica"/>
              </a:defRPr>
            </a:pPr>
            <a:r>
              <a:t>specialize</a:t>
            </a:r>
          </a:p>
        </p:txBody>
      </p:sp>
      <p:sp>
        <p:nvSpPr>
          <p:cNvPr id="719" name="support, supportive"/>
          <p:cNvSpPr txBox="1"/>
          <p:nvPr/>
        </p:nvSpPr>
        <p:spPr>
          <a:xfrm>
            <a:off x="10536738" y="2373902"/>
            <a:ext cx="1835523"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aspect</a:t>
            </a:r>
          </a:p>
        </p:txBody>
      </p:sp>
      <p:sp>
        <p:nvSpPr>
          <p:cNvPr id="720" name="support, supportive"/>
          <p:cNvSpPr txBox="1"/>
          <p:nvPr/>
        </p:nvSpPr>
        <p:spPr>
          <a:xfrm>
            <a:off x="1811380" y="971434"/>
            <a:ext cx="5428867"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600">
                <a:latin typeface="+mn-lt"/>
                <a:ea typeface="+mn-ea"/>
                <a:cs typeface="+mn-cs"/>
                <a:sym typeface="Helvetica"/>
              </a:defRPr>
            </a:pPr>
            <a:r>
              <a:t>specify, specification</a:t>
            </a:r>
          </a:p>
          <a:p>
            <a:pPr>
              <a:defRPr sz="4600">
                <a:latin typeface="+mn-lt"/>
                <a:ea typeface="+mn-ea"/>
                <a:cs typeface="+mn-cs"/>
                <a:sym typeface="Helvetica"/>
              </a:defRPr>
            </a:pPr>
            <a:r>
              <a:t>specific</a:t>
            </a:r>
          </a:p>
        </p:txBody>
      </p:sp>
      <p:sp>
        <p:nvSpPr>
          <p:cNvPr id="721" name="support, supportive"/>
          <p:cNvSpPr txBox="1"/>
          <p:nvPr/>
        </p:nvSpPr>
        <p:spPr>
          <a:xfrm>
            <a:off x="3521392" y="7773313"/>
            <a:ext cx="2711823"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retrospect</a:t>
            </a:r>
          </a:p>
        </p:txBody>
      </p:sp>
      <p:grpSp>
        <p:nvGrpSpPr>
          <p:cNvPr id="724" name="Group"/>
          <p:cNvGrpSpPr/>
          <p:nvPr/>
        </p:nvGrpSpPr>
        <p:grpSpPr>
          <a:xfrm>
            <a:off x="7485862" y="3133917"/>
            <a:ext cx="6426518" cy="7266399"/>
            <a:chOff x="-1" y="0"/>
            <a:chExt cx="6426516" cy="7266398"/>
          </a:xfrm>
        </p:grpSpPr>
        <p:pic>
          <p:nvPicPr>
            <p:cNvPr id="722" name="Image" descr="Image"/>
            <p:cNvPicPr>
              <a:picLocks noChangeAspect="1"/>
            </p:cNvPicPr>
            <p:nvPr/>
          </p:nvPicPr>
          <p:blipFill>
            <a:blip r:embed="rId2">
              <a:extLst/>
            </a:blip>
            <a:stretch>
              <a:fillRect/>
            </a:stretch>
          </p:blipFill>
          <p:spPr>
            <a:xfrm>
              <a:off x="315739" y="-1"/>
              <a:ext cx="5795036" cy="6222311"/>
            </a:xfrm>
            <a:prstGeom prst="rect">
              <a:avLst/>
            </a:prstGeom>
            <a:ln w="12700" cap="flat">
              <a:noFill/>
              <a:miter lim="400000"/>
            </a:ln>
            <a:effectLst/>
          </p:spPr>
        </p:pic>
        <p:sp>
          <p:nvSpPr>
            <p:cNvPr id="723" name="vis:  see"/>
            <p:cNvSpPr txBox="1"/>
            <p:nvPr/>
          </p:nvSpPr>
          <p:spPr>
            <a:xfrm>
              <a:off x="-2" y="6482654"/>
              <a:ext cx="6426518" cy="7837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600"/>
              </a:lvl1pPr>
            </a:lstStyle>
            <a:p>
              <a:pPr/>
              <a:r>
                <a:t>struct: build</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24" grpId="1"/>
    </p:bldLst>
  </p:timing>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28" name="Group"/>
          <p:cNvGrpSpPr/>
          <p:nvPr/>
        </p:nvGrpSpPr>
        <p:grpSpPr>
          <a:xfrm>
            <a:off x="7485862" y="3133917"/>
            <a:ext cx="6426518" cy="7266399"/>
            <a:chOff x="-1" y="0"/>
            <a:chExt cx="6426516" cy="7266398"/>
          </a:xfrm>
        </p:grpSpPr>
        <p:pic>
          <p:nvPicPr>
            <p:cNvPr id="726" name="Image" descr="Image"/>
            <p:cNvPicPr>
              <a:picLocks noChangeAspect="1"/>
            </p:cNvPicPr>
            <p:nvPr/>
          </p:nvPicPr>
          <p:blipFill>
            <a:blip r:embed="rId2">
              <a:extLst/>
            </a:blip>
            <a:stretch>
              <a:fillRect/>
            </a:stretch>
          </p:blipFill>
          <p:spPr>
            <a:xfrm>
              <a:off x="315739" y="-1"/>
              <a:ext cx="5795036" cy="6222311"/>
            </a:xfrm>
            <a:prstGeom prst="rect">
              <a:avLst/>
            </a:prstGeom>
            <a:ln w="12700" cap="flat">
              <a:noFill/>
              <a:miter lim="400000"/>
            </a:ln>
            <a:effectLst/>
          </p:spPr>
        </p:pic>
        <p:sp>
          <p:nvSpPr>
            <p:cNvPr id="727" name="vis:  see"/>
            <p:cNvSpPr txBox="1"/>
            <p:nvPr/>
          </p:nvSpPr>
          <p:spPr>
            <a:xfrm>
              <a:off x="-2" y="6482654"/>
              <a:ext cx="6426518" cy="7837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600"/>
              </a:lvl1pPr>
            </a:lstStyle>
            <a:p>
              <a:pPr/>
              <a:r>
                <a:t>struct: build</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28" grpId="1"/>
    </p:bldLst>
  </p:timing>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32" name="Group"/>
          <p:cNvGrpSpPr/>
          <p:nvPr/>
        </p:nvGrpSpPr>
        <p:grpSpPr>
          <a:xfrm>
            <a:off x="7219224" y="3533876"/>
            <a:ext cx="6426518" cy="7266399"/>
            <a:chOff x="-1" y="0"/>
            <a:chExt cx="6426516" cy="7266397"/>
          </a:xfrm>
        </p:grpSpPr>
        <p:pic>
          <p:nvPicPr>
            <p:cNvPr id="730" name="Image" descr="Image"/>
            <p:cNvPicPr>
              <a:picLocks noChangeAspect="1"/>
            </p:cNvPicPr>
            <p:nvPr/>
          </p:nvPicPr>
          <p:blipFill>
            <a:blip r:embed="rId2">
              <a:extLst/>
            </a:blip>
            <a:stretch>
              <a:fillRect/>
            </a:stretch>
          </p:blipFill>
          <p:spPr>
            <a:xfrm>
              <a:off x="315739" y="0"/>
              <a:ext cx="5795036" cy="6222311"/>
            </a:xfrm>
            <a:prstGeom prst="rect">
              <a:avLst/>
            </a:prstGeom>
            <a:ln w="12700" cap="flat">
              <a:noFill/>
              <a:miter lim="400000"/>
            </a:ln>
            <a:effectLst/>
          </p:spPr>
        </p:pic>
        <p:sp>
          <p:nvSpPr>
            <p:cNvPr id="731" name="vis:  see"/>
            <p:cNvSpPr txBox="1"/>
            <p:nvPr/>
          </p:nvSpPr>
          <p:spPr>
            <a:xfrm>
              <a:off x="-2" y="6482655"/>
              <a:ext cx="6426518" cy="7837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600"/>
              </a:lvl1pPr>
            </a:lstStyle>
            <a:p>
              <a:pPr/>
              <a:r>
                <a:t>struct: build</a:t>
              </a:r>
            </a:p>
          </p:txBody>
        </p:sp>
      </p:grpSp>
      <p:sp>
        <p:nvSpPr>
          <p:cNvPr id="733" name="instruct, instructor, instruction"/>
          <p:cNvSpPr txBox="1"/>
          <p:nvPr/>
        </p:nvSpPr>
        <p:spPr>
          <a:xfrm>
            <a:off x="13282406" y="4286208"/>
            <a:ext cx="7679520"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instruct, instructor, instruction</a:t>
            </a:r>
          </a:p>
        </p:txBody>
      </p:sp>
      <p:sp>
        <p:nvSpPr>
          <p:cNvPr id="734" name="infrastructure"/>
          <p:cNvSpPr txBox="1"/>
          <p:nvPr/>
        </p:nvSpPr>
        <p:spPr>
          <a:xfrm>
            <a:off x="12642480" y="2865352"/>
            <a:ext cx="3523370"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infrastructure</a:t>
            </a:r>
          </a:p>
        </p:txBody>
      </p:sp>
      <p:sp>
        <p:nvSpPr>
          <p:cNvPr id="735" name="restructure"/>
          <p:cNvSpPr txBox="1"/>
          <p:nvPr/>
        </p:nvSpPr>
        <p:spPr>
          <a:xfrm>
            <a:off x="3588346" y="6184993"/>
            <a:ext cx="2906366"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restructure</a:t>
            </a:r>
          </a:p>
        </p:txBody>
      </p:sp>
      <p:sp>
        <p:nvSpPr>
          <p:cNvPr id="736" name="construct, construction"/>
          <p:cNvSpPr txBox="1"/>
          <p:nvPr/>
        </p:nvSpPr>
        <p:spPr>
          <a:xfrm>
            <a:off x="13236094" y="6017817"/>
            <a:ext cx="9400457"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600">
                <a:latin typeface="+mn-lt"/>
                <a:ea typeface="+mn-ea"/>
                <a:cs typeface="+mn-cs"/>
                <a:sym typeface="Helvetica"/>
              </a:defRPr>
            </a:pPr>
            <a:r>
              <a:t>construct, construction, constructive</a:t>
            </a:r>
          </a:p>
          <a:p>
            <a:pPr>
              <a:defRPr sz="4600">
                <a:latin typeface="+mn-lt"/>
                <a:ea typeface="+mn-ea"/>
                <a:cs typeface="+mn-cs"/>
                <a:sym typeface="Helvetica"/>
              </a:defRPr>
            </a:pPr>
            <a:r>
              <a:t>reconstruction</a:t>
            </a:r>
          </a:p>
        </p:txBody>
      </p:sp>
      <p:sp>
        <p:nvSpPr>
          <p:cNvPr id="737" name="structure"/>
          <p:cNvSpPr txBox="1"/>
          <p:nvPr/>
        </p:nvSpPr>
        <p:spPr>
          <a:xfrm>
            <a:off x="3158170" y="3874249"/>
            <a:ext cx="5113946" cy="2197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600">
                <a:latin typeface="+mn-lt"/>
                <a:ea typeface="+mn-ea"/>
                <a:cs typeface="+mn-cs"/>
                <a:sym typeface="Helvetica"/>
              </a:defRPr>
            </a:pPr>
            <a:r>
              <a:t>structure, structural</a:t>
            </a:r>
          </a:p>
          <a:p>
            <a:pPr>
              <a:defRPr sz="4600">
                <a:latin typeface="+mn-lt"/>
                <a:ea typeface="+mn-ea"/>
                <a:cs typeface="+mn-cs"/>
                <a:sym typeface="Helvetica"/>
              </a:defRPr>
            </a:pPr>
            <a:r>
              <a:t>structured,</a:t>
            </a:r>
          </a:p>
          <a:p>
            <a:pPr>
              <a:defRPr sz="4600">
                <a:latin typeface="+mn-lt"/>
                <a:ea typeface="+mn-ea"/>
                <a:cs typeface="+mn-cs"/>
                <a:sym typeface="Helvetica"/>
              </a:defRPr>
            </a:pPr>
            <a:r>
              <a:t>unstructured</a:t>
            </a:r>
          </a:p>
        </p:txBody>
      </p:sp>
      <p:sp>
        <p:nvSpPr>
          <p:cNvPr id="738" name="obstruct, obstruction"/>
          <p:cNvSpPr txBox="1"/>
          <p:nvPr/>
        </p:nvSpPr>
        <p:spPr>
          <a:xfrm>
            <a:off x="3510838" y="2703177"/>
            <a:ext cx="8524156"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obstruct, obstruction, obstructive</a:t>
            </a:r>
          </a:p>
        </p:txBody>
      </p:sp>
      <p:sp>
        <p:nvSpPr>
          <p:cNvPr id="739" name="instrument"/>
          <p:cNvSpPr txBox="1"/>
          <p:nvPr/>
        </p:nvSpPr>
        <p:spPr>
          <a:xfrm>
            <a:off x="8154861" y="1872476"/>
            <a:ext cx="6348240" cy="800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600">
                <a:latin typeface="+mn-lt"/>
                <a:ea typeface="+mn-ea"/>
                <a:cs typeface="+mn-cs"/>
                <a:sym typeface="Helvetica"/>
              </a:defRPr>
            </a:lvl1pPr>
          </a:lstStyle>
          <a:p>
            <a:pPr/>
            <a:r>
              <a:t>instrument, instrumental</a:t>
            </a:r>
          </a:p>
        </p:txBody>
      </p:sp>
      <p:sp>
        <p:nvSpPr>
          <p:cNvPr id="740" name="support, supportive"/>
          <p:cNvSpPr txBox="1"/>
          <p:nvPr/>
        </p:nvSpPr>
        <p:spPr>
          <a:xfrm>
            <a:off x="4844024" y="7117429"/>
            <a:ext cx="3134284"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600">
                <a:latin typeface="+mn-lt"/>
                <a:ea typeface="+mn-ea"/>
                <a:cs typeface="+mn-cs"/>
                <a:sym typeface="Helvetica"/>
              </a:defRPr>
            </a:pPr>
            <a:r>
              <a:t>destruction,</a:t>
            </a:r>
          </a:p>
          <a:p>
            <a:pPr algn="l">
              <a:defRPr sz="4600">
                <a:latin typeface="+mn-lt"/>
                <a:ea typeface="+mn-ea"/>
                <a:cs typeface="+mn-cs"/>
                <a:sym typeface="Helvetica"/>
              </a:defRPr>
            </a:pPr>
            <a:r>
              <a:t>destructive</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42" name="Image" descr="Image"/>
          <p:cNvPicPr>
            <a:picLocks noChangeAspect="1"/>
          </p:cNvPicPr>
          <p:nvPr/>
        </p:nvPicPr>
        <p:blipFill>
          <a:blip r:embed="rId2">
            <a:extLst/>
          </a:blip>
          <a:stretch>
            <a:fillRect/>
          </a:stretch>
        </p:blipFill>
        <p:spPr>
          <a:xfrm>
            <a:off x="2733606" y="2838817"/>
            <a:ext cx="9868876" cy="7662889"/>
          </a:xfrm>
          <a:prstGeom prst="rect">
            <a:avLst/>
          </a:prstGeom>
          <a:ln w="12700">
            <a:miter lim="400000"/>
          </a:ln>
        </p:spPr>
      </p:pic>
      <p:sp>
        <p:nvSpPr>
          <p:cNvPr id="743" name="Morphology Charting…"/>
          <p:cNvSpPr txBox="1"/>
          <p:nvPr/>
        </p:nvSpPr>
        <p:spPr>
          <a:xfrm>
            <a:off x="13565181" y="1441993"/>
            <a:ext cx="7691629" cy="48859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400">
                <a:latin typeface="Helvetica Neue Medium"/>
                <a:ea typeface="Helvetica Neue Medium"/>
                <a:cs typeface="Helvetica Neue Medium"/>
                <a:sym typeface="Helvetica Neue Medium"/>
              </a:defRPr>
            </a:pPr>
            <a:r>
              <a:t>Morphology Charting</a:t>
            </a:r>
          </a:p>
          <a:p>
            <a:pPr algn="l">
              <a:defRPr sz="4400">
                <a:latin typeface="Helvetica Neue Medium"/>
                <a:ea typeface="Helvetica Neue Medium"/>
                <a:cs typeface="Helvetica Neue Medium"/>
                <a:sym typeface="Helvetica Neue Medium"/>
              </a:defRPr>
            </a:pPr>
          </a:p>
          <a:p>
            <a:pPr algn="l">
              <a:defRPr sz="4400">
                <a:latin typeface="Helvetica Neue Medium"/>
                <a:ea typeface="Helvetica Neue Medium"/>
                <a:cs typeface="Helvetica Neue Medium"/>
                <a:sym typeface="Helvetica Neue Medium"/>
              </a:defRPr>
            </a:pPr>
            <a:r>
              <a:t>“Baseball Sentence Building”</a:t>
            </a:r>
          </a:p>
          <a:p>
            <a:pPr algn="l">
              <a:defRPr sz="4400">
                <a:latin typeface="Helvetica Neue Medium"/>
                <a:ea typeface="Helvetica Neue Medium"/>
                <a:cs typeface="Helvetica Neue Medium"/>
                <a:sym typeface="Helvetica Neue Medium"/>
              </a:defRPr>
            </a:pPr>
          </a:p>
          <a:p>
            <a:pPr algn="l">
              <a:defRPr sz="4400">
                <a:latin typeface="Helvetica Neue Medium"/>
                <a:ea typeface="Helvetica Neue Medium"/>
                <a:cs typeface="Helvetica Neue Medium"/>
                <a:sym typeface="Helvetica Neue Medium"/>
              </a:defRPr>
            </a:pPr>
            <a:r>
              <a:t>Analyze the REASONS for</a:t>
            </a:r>
          </a:p>
          <a:p>
            <a:pPr algn="l">
              <a:defRPr sz="4400">
                <a:latin typeface="Helvetica Neue Medium"/>
                <a:ea typeface="Helvetica Neue Medium"/>
                <a:cs typeface="Helvetica Neue Medium"/>
                <a:sym typeface="Helvetica Neue Medium"/>
              </a:defRPr>
            </a:pPr>
            <a:r>
              <a:t>punctuation in authentic</a:t>
            </a:r>
          </a:p>
          <a:p>
            <a:pPr algn="l">
              <a:defRPr sz="4400">
                <a:latin typeface="Helvetica Neue Medium"/>
                <a:ea typeface="Helvetica Neue Medium"/>
                <a:cs typeface="Helvetica Neue Medium"/>
                <a:sym typeface="Helvetica Neue Medium"/>
              </a:defRPr>
            </a:pPr>
            <a:r>
              <a:t>text.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7" name="Image" descr="Image"/>
          <p:cNvPicPr>
            <a:picLocks noChangeAspect="1"/>
          </p:cNvPicPr>
          <p:nvPr/>
        </p:nvPicPr>
        <p:blipFill>
          <a:blip r:embed="rId2">
            <a:extLst/>
          </a:blip>
          <a:stretch>
            <a:fillRect/>
          </a:stretch>
        </p:blipFill>
        <p:spPr>
          <a:xfrm>
            <a:off x="1321660" y="309598"/>
            <a:ext cx="8210740" cy="5278333"/>
          </a:xfrm>
          <a:prstGeom prst="rect">
            <a:avLst/>
          </a:prstGeom>
          <a:ln w="12700">
            <a:miter lim="400000"/>
          </a:ln>
        </p:spPr>
      </p:pic>
      <p:sp>
        <p:nvSpPr>
          <p:cNvPr id="218" name="The text says:…"/>
          <p:cNvSpPr txBox="1"/>
          <p:nvPr/>
        </p:nvSpPr>
        <p:spPr>
          <a:xfrm>
            <a:off x="11045458" y="1221233"/>
            <a:ext cx="10432162" cy="14879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The text says: </a:t>
            </a:r>
          </a:p>
          <a:p>
            <a:pPr algn="l">
              <a:defRPr>
                <a:latin typeface="Helvetica Neue Medium"/>
                <a:ea typeface="Helvetica Neue Medium"/>
                <a:cs typeface="Helvetica Neue Medium"/>
                <a:sym typeface="Helvetica Neue Medium"/>
              </a:defRPr>
            </a:pPr>
            <a:r>
              <a:t>     </a:t>
            </a:r>
            <a:r>
              <a:rPr i="1">
                <a:latin typeface="+mj-lt"/>
                <a:ea typeface="+mj-ea"/>
                <a:cs typeface="+mj-cs"/>
                <a:sym typeface="Helvetica Neue"/>
              </a:rPr>
              <a:t>Jason and Jackson are playing soccer with their pets on a</a:t>
            </a:r>
            <a:endParaRPr i="1">
              <a:latin typeface="+mj-lt"/>
              <a:ea typeface="+mj-ea"/>
              <a:cs typeface="+mj-cs"/>
              <a:sym typeface="Helvetica Neue"/>
            </a:endParaRPr>
          </a:p>
          <a:p>
            <a:pPr algn="l">
              <a:defRPr i="1"/>
            </a:pPr>
            <a:r>
              <a:t>     beautiful sunny day.</a:t>
            </a:r>
          </a:p>
        </p:txBody>
      </p:sp>
      <p:sp>
        <p:nvSpPr>
          <p:cNvPr id="219" name="Child, using “visual cue” reads:…"/>
          <p:cNvSpPr txBox="1"/>
          <p:nvPr/>
        </p:nvSpPr>
        <p:spPr>
          <a:xfrm>
            <a:off x="3720634" y="10467239"/>
            <a:ext cx="9465565" cy="14879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Child, using “visual cue” reads: </a:t>
            </a:r>
          </a:p>
          <a:p>
            <a:pPr algn="l">
              <a:defRPr>
                <a:latin typeface="Helvetica Neue Medium"/>
                <a:ea typeface="Helvetica Neue Medium"/>
                <a:cs typeface="Helvetica Neue Medium"/>
                <a:sym typeface="Helvetica Neue Medium"/>
              </a:defRPr>
            </a:pPr>
            <a:r>
              <a:t>     </a:t>
            </a:r>
            <a:r>
              <a:rPr>
                <a:solidFill>
                  <a:srgbClr val="2B9D23"/>
                </a:solidFill>
              </a:rPr>
              <a:t>Two brothers </a:t>
            </a:r>
            <a:r>
              <a:rPr i="1">
                <a:latin typeface="+mj-lt"/>
                <a:ea typeface="+mj-ea"/>
                <a:cs typeface="+mj-cs"/>
                <a:sym typeface="Helvetica Neue"/>
              </a:rPr>
              <a:t>are playing soccer with their pets on a</a:t>
            </a:r>
            <a:endParaRPr i="1">
              <a:latin typeface="+mj-lt"/>
              <a:ea typeface="+mj-ea"/>
              <a:cs typeface="+mj-cs"/>
              <a:sym typeface="Helvetica Neue"/>
            </a:endParaRPr>
          </a:p>
          <a:p>
            <a:pPr algn="l">
              <a:defRPr i="1"/>
            </a:pPr>
            <a:r>
              <a:t>     beautiful sunny day.</a:t>
            </a:r>
          </a:p>
        </p:txBody>
      </p:sp>
      <p:sp>
        <p:nvSpPr>
          <p:cNvPr id="220" name="Child, using “structure cue” reads:…"/>
          <p:cNvSpPr txBox="1"/>
          <p:nvPr/>
        </p:nvSpPr>
        <p:spPr>
          <a:xfrm>
            <a:off x="3720634" y="8047848"/>
            <a:ext cx="9288781" cy="14879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Child, using “structure cue” reads: </a:t>
            </a:r>
          </a:p>
          <a:p>
            <a:pPr algn="l">
              <a:defRPr>
                <a:latin typeface="Helvetica Neue Medium"/>
                <a:ea typeface="Helvetica Neue Medium"/>
                <a:cs typeface="Helvetica Neue Medium"/>
                <a:sym typeface="Helvetica Neue Medium"/>
              </a:defRPr>
            </a:pPr>
            <a:r>
              <a:t>     </a:t>
            </a:r>
            <a:r>
              <a:rPr i="1">
                <a:latin typeface="+mj-lt"/>
                <a:ea typeface="+mj-ea"/>
                <a:cs typeface="+mj-cs"/>
                <a:sym typeface="Helvetica Neue"/>
              </a:rPr>
              <a:t>Jason and Jackson </a:t>
            </a:r>
            <a:r>
              <a:rPr i="1">
                <a:solidFill>
                  <a:srgbClr val="FC3B36"/>
                </a:solidFill>
                <a:latin typeface="+mj-lt"/>
                <a:ea typeface="+mj-ea"/>
                <a:cs typeface="+mj-cs"/>
                <a:sym typeface="Helvetica Neue"/>
              </a:rPr>
              <a:t>play</a:t>
            </a:r>
            <a:r>
              <a:rPr i="1">
                <a:latin typeface="+mj-lt"/>
                <a:ea typeface="+mj-ea"/>
                <a:cs typeface="+mj-cs"/>
                <a:sym typeface="Helvetica Neue"/>
              </a:rPr>
              <a:t> soccer with their pets on a</a:t>
            </a:r>
            <a:endParaRPr i="1">
              <a:latin typeface="+mj-lt"/>
              <a:ea typeface="+mj-ea"/>
              <a:cs typeface="+mj-cs"/>
              <a:sym typeface="Helvetica Neue"/>
            </a:endParaRPr>
          </a:p>
          <a:p>
            <a:pPr algn="l">
              <a:defRPr i="1"/>
            </a:pPr>
            <a:r>
              <a:t>     beautiful sunny day.</a:t>
            </a:r>
          </a:p>
        </p:txBody>
      </p:sp>
      <p:sp>
        <p:nvSpPr>
          <p:cNvPr id="221" name="Child, using “meaning cue” reads:…"/>
          <p:cNvSpPr txBox="1"/>
          <p:nvPr/>
        </p:nvSpPr>
        <p:spPr>
          <a:xfrm>
            <a:off x="3664052" y="5948425"/>
            <a:ext cx="10544938" cy="14879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Child, using “meaning cue” reads: </a:t>
            </a:r>
          </a:p>
          <a:p>
            <a:pPr algn="l">
              <a:defRPr>
                <a:latin typeface="Helvetica Neue Medium"/>
                <a:ea typeface="Helvetica Neue Medium"/>
                <a:cs typeface="Helvetica Neue Medium"/>
                <a:sym typeface="Helvetica Neue Medium"/>
              </a:defRPr>
            </a:pPr>
            <a:r>
              <a:t>     </a:t>
            </a:r>
            <a:r>
              <a:rPr i="1">
                <a:latin typeface="+mj-lt"/>
                <a:ea typeface="+mj-ea"/>
                <a:cs typeface="+mj-cs"/>
                <a:sym typeface="Helvetica Neue"/>
              </a:rPr>
              <a:t>Jason and Jackson are playing soccer with their </a:t>
            </a:r>
            <a:r>
              <a:rPr i="1">
                <a:solidFill>
                  <a:srgbClr val="4060F2"/>
                </a:solidFill>
                <a:latin typeface="+mj-lt"/>
                <a:ea typeface="+mj-ea"/>
                <a:cs typeface="+mj-cs"/>
                <a:sym typeface="Helvetica Neue"/>
              </a:rPr>
              <a:t>dogs </a:t>
            </a:r>
            <a:r>
              <a:rPr i="1">
                <a:latin typeface="+mj-lt"/>
                <a:ea typeface="+mj-ea"/>
                <a:cs typeface="+mj-cs"/>
                <a:sym typeface="Helvetica Neue"/>
              </a:rPr>
              <a:t>on a</a:t>
            </a:r>
            <a:endParaRPr i="1">
              <a:latin typeface="+mj-lt"/>
              <a:ea typeface="+mj-ea"/>
              <a:cs typeface="+mj-cs"/>
              <a:sym typeface="Helvetica Neue"/>
            </a:endParaRPr>
          </a:p>
          <a:p>
            <a:pPr algn="l">
              <a:defRPr i="1"/>
            </a:pPr>
            <a:r>
              <a:t>     </a:t>
            </a:r>
            <a:r>
              <a:rPr>
                <a:solidFill>
                  <a:srgbClr val="1C26ED"/>
                </a:solidFill>
              </a:rPr>
              <a:t>nice</a:t>
            </a:r>
            <a:r>
              <a:t> day </a:t>
            </a:r>
            <a:r>
              <a:rPr>
                <a:solidFill>
                  <a:srgbClr val="494AFF"/>
                </a:solidFill>
              </a:rPr>
              <a:t>outside</a:t>
            </a: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9" grpId="4"/>
      <p:bldP build="whole" bldLvl="1" animBg="1" rev="0" advAuto="0" spid="218" grpId="1"/>
      <p:bldP build="whole" bldLvl="1" animBg="1" rev="0" advAuto="0" spid="221" grpId="2"/>
      <p:bldP build="whole" bldLvl="1" animBg="1" rev="0" advAuto="0" spid="220" grpId="3"/>
    </p:bldLst>
  </p:timing>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5" name="Shape 277"/>
          <p:cNvSpPr txBox="1"/>
          <p:nvPr>
            <p:ph type="title" idx="4294967295"/>
          </p:nvPr>
        </p:nvSpPr>
        <p:spPr>
          <a:xfrm>
            <a:off x="3962393" y="549270"/>
            <a:ext cx="16459214" cy="2286007"/>
          </a:xfrm>
          <a:prstGeom prst="rect">
            <a:avLst/>
          </a:prstGeom>
        </p:spPr>
        <p:txBody>
          <a:bodyPr lIns="0" tIns="0" rIns="0" bIns="0"/>
          <a:lstStyle>
            <a:lvl1pPr defTabSz="1285875">
              <a:defRPr sz="8600">
                <a:latin typeface="Arial"/>
                <a:ea typeface="Arial"/>
                <a:cs typeface="Arial"/>
                <a:sym typeface="Arial"/>
              </a:defRPr>
            </a:lvl1pPr>
          </a:lstStyle>
          <a:p>
            <a:pPr/>
            <a:r>
              <a:t>Morphology Chart</a:t>
            </a:r>
          </a:p>
        </p:txBody>
      </p:sp>
      <p:graphicFrame>
        <p:nvGraphicFramePr>
          <p:cNvPr id="746" name="Table 278"/>
          <p:cNvGraphicFramePr/>
          <p:nvPr/>
        </p:nvGraphicFramePr>
        <p:xfrm>
          <a:off x="3962396" y="2438399"/>
          <a:ext cx="16430635" cy="69342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107658"/>
                <a:gridCol w="4107658"/>
                <a:gridCol w="4107658"/>
                <a:gridCol w="4107658"/>
              </a:tblGrid>
              <a:tr h="2428393">
                <a:tc>
                  <a:txBody>
                    <a:bodyPr/>
                    <a:lstStyle/>
                    <a:p>
                      <a:pPr algn="l" defTabSz="1285875">
                        <a:spcBef>
                          <a:spcPts val="400"/>
                        </a:spcBef>
                        <a:defRPr b="1" sz="2200">
                          <a:latin typeface="Arial"/>
                          <a:ea typeface="Arial"/>
                          <a:cs typeface="Arial"/>
                          <a:sym typeface="Arial"/>
                        </a:defRPr>
                      </a:pPr>
                      <a:r>
                        <a:t>NOUNS:</a:t>
                      </a:r>
                    </a:p>
                    <a:p>
                      <a:pPr algn="l" defTabSz="1285875">
                        <a:spcBef>
                          <a:spcPts val="200"/>
                        </a:spcBef>
                        <a:defRPr sz="1600">
                          <a:latin typeface="Avenir Roman"/>
                          <a:ea typeface="Avenir Roman"/>
                          <a:cs typeface="Avenir Roman"/>
                          <a:sym typeface="Avenir Roman"/>
                        </a:defRPr>
                      </a:pPr>
                      <a:r>
                        <a:t>They will fit into this frame: The_____.</a:t>
                      </a:r>
                    </a:p>
                  </a:txBody>
                  <a:tcPr marL="45720" marR="45720" marT="45720" marB="45720" anchor="t" anchorCtr="0" horzOverflow="overflow">
                    <a:lnL w="38100">
                      <a:solidFill>
                        <a:srgbClr val="000000"/>
                      </a:solidFill>
                    </a:lnL>
                    <a:lnR w="12700">
                      <a:solidFill>
                        <a:srgbClr val="000000"/>
                      </a:solidFill>
                    </a:lnR>
                    <a:lnT w="38100">
                      <a:solidFill>
                        <a:srgbClr val="000000"/>
                      </a:solidFill>
                    </a:lnT>
                    <a:lnB w="12700">
                      <a:solidFill>
                        <a:srgbClr val="000000"/>
                      </a:solidFill>
                    </a:lnB>
                    <a:noFill/>
                  </a:tcPr>
                </a:tc>
                <a:tc>
                  <a:txBody>
                    <a:bodyPr/>
                    <a:lstStyle/>
                    <a:p>
                      <a:pPr algn="l" defTabSz="1285875">
                        <a:spcBef>
                          <a:spcPts val="400"/>
                        </a:spcBef>
                        <a:defRPr b="1" sz="2200">
                          <a:latin typeface="Arial"/>
                          <a:ea typeface="Arial"/>
                          <a:cs typeface="Arial"/>
                          <a:sym typeface="Arial"/>
                        </a:defRPr>
                      </a:pPr>
                      <a:r>
                        <a:t>VERBS:</a:t>
                      </a:r>
                    </a:p>
                    <a:p>
                      <a:pPr algn="l" defTabSz="1285875">
                        <a:spcBef>
                          <a:spcPts val="200"/>
                        </a:spcBef>
                        <a:defRPr sz="1600">
                          <a:latin typeface="Avenir Roman"/>
                          <a:ea typeface="Avenir Roman"/>
                          <a:cs typeface="Avenir Roman"/>
                          <a:sym typeface="Avenir Roman"/>
                        </a:defRPr>
                      </a:pPr>
                      <a:r>
                        <a:t>They will fit into this  frame: To____ or</a:t>
                      </a:r>
                    </a:p>
                    <a:p>
                      <a:pPr algn="l" defTabSz="1285875">
                        <a:spcBef>
                          <a:spcPts val="200"/>
                        </a:spcBef>
                        <a:defRPr sz="1600">
                          <a:latin typeface="Avenir Roman"/>
                          <a:ea typeface="Avenir Roman"/>
                          <a:cs typeface="Avenir Roman"/>
                          <a:sym typeface="Avenir Roman"/>
                        </a:defRPr>
                      </a:pPr>
                      <a:r>
                        <a:t>Can____or</a:t>
                      </a:r>
                    </a:p>
                    <a:p>
                      <a:pPr algn="l" defTabSz="1285875">
                        <a:spcBef>
                          <a:spcPts val="200"/>
                        </a:spcBef>
                        <a:defRPr sz="1600">
                          <a:latin typeface="Avenir Roman"/>
                          <a:ea typeface="Avenir Roman"/>
                          <a:cs typeface="Avenir Roman"/>
                          <a:sym typeface="Avenir Roman"/>
                        </a:defRPr>
                      </a:pPr>
                      <a:r>
                        <a:t>Is____ing</a:t>
                      </a:r>
                    </a:p>
                  </a:txBody>
                  <a:tcPr marL="45720" marR="45720" marT="45720" marB="45720" anchor="t" anchorCtr="0" horzOverflow="overflow">
                    <a:lnL w="12700">
                      <a:solidFill>
                        <a:srgbClr val="000000"/>
                      </a:solidFill>
                    </a:lnL>
                    <a:lnR w="12700">
                      <a:solidFill>
                        <a:srgbClr val="000000"/>
                      </a:solidFill>
                    </a:lnR>
                    <a:lnT w="38100">
                      <a:solidFill>
                        <a:srgbClr val="000000"/>
                      </a:solidFill>
                    </a:lnT>
                    <a:lnB w="12700">
                      <a:solidFill>
                        <a:srgbClr val="000000"/>
                      </a:solidFill>
                    </a:lnB>
                    <a:noFill/>
                  </a:tcPr>
                </a:tc>
                <a:tc>
                  <a:txBody>
                    <a:bodyPr/>
                    <a:lstStyle/>
                    <a:p>
                      <a:pPr algn="l" defTabSz="1285875">
                        <a:spcBef>
                          <a:spcPts val="400"/>
                        </a:spcBef>
                        <a:defRPr b="1" sz="2200">
                          <a:latin typeface="Arial"/>
                          <a:ea typeface="Arial"/>
                          <a:cs typeface="Arial"/>
                          <a:sym typeface="Arial"/>
                        </a:defRPr>
                      </a:pPr>
                      <a:r>
                        <a:t>ADJECTIVES:</a:t>
                      </a:r>
                    </a:p>
                    <a:p>
                      <a:pPr algn="l" defTabSz="1285875">
                        <a:spcBef>
                          <a:spcPts val="200"/>
                        </a:spcBef>
                        <a:defRPr sz="1600">
                          <a:latin typeface="Avenir Roman"/>
                          <a:ea typeface="Avenir Roman"/>
                          <a:cs typeface="Avenir Roman"/>
                          <a:sym typeface="Avenir Roman"/>
                        </a:defRPr>
                      </a:pPr>
                      <a:r>
                        <a:t>They  will fit into this frame:</a:t>
                      </a:r>
                    </a:p>
                    <a:p>
                      <a:pPr algn="l" defTabSz="1285875">
                        <a:spcBef>
                          <a:spcPts val="800"/>
                        </a:spcBef>
                        <a:defRPr sz="1600">
                          <a:latin typeface="Avenir Roman"/>
                          <a:ea typeface="Avenir Roman"/>
                          <a:cs typeface="Avenir Roman"/>
                          <a:sym typeface="Avenir Roman"/>
                        </a:defRPr>
                      </a:pPr>
                    </a:p>
                    <a:p>
                      <a:pPr algn="l" defTabSz="1285875">
                        <a:spcBef>
                          <a:spcPts val="200"/>
                        </a:spcBef>
                        <a:defRPr sz="1600">
                          <a:latin typeface="Avenir Roman"/>
                          <a:ea typeface="Avenir Roman"/>
                          <a:cs typeface="Avenir Roman"/>
                          <a:sym typeface="Avenir Roman"/>
                        </a:defRPr>
                      </a:pPr>
                      <a:r>
                        <a:t>The ________truck</a:t>
                      </a:r>
                    </a:p>
                  </a:txBody>
                  <a:tcPr marL="45720" marR="45720" marT="45720" marB="45720" anchor="t" anchorCtr="0" horzOverflow="overflow">
                    <a:lnL w="12700">
                      <a:solidFill>
                        <a:srgbClr val="000000"/>
                      </a:solidFill>
                    </a:lnL>
                    <a:lnR w="12700">
                      <a:solidFill>
                        <a:srgbClr val="000000"/>
                      </a:solidFill>
                    </a:lnR>
                    <a:lnT w="38100">
                      <a:solidFill>
                        <a:srgbClr val="000000"/>
                      </a:solidFill>
                    </a:lnT>
                    <a:lnB w="12700">
                      <a:solidFill>
                        <a:srgbClr val="000000"/>
                      </a:solidFill>
                    </a:lnB>
                    <a:noFill/>
                  </a:tcPr>
                </a:tc>
                <a:tc>
                  <a:txBody>
                    <a:bodyPr/>
                    <a:lstStyle/>
                    <a:p>
                      <a:pPr algn="l" defTabSz="1285875">
                        <a:spcBef>
                          <a:spcPts val="400"/>
                        </a:spcBef>
                        <a:defRPr b="1" sz="2200">
                          <a:latin typeface="Arial"/>
                          <a:ea typeface="Arial"/>
                          <a:cs typeface="Arial"/>
                          <a:sym typeface="Arial"/>
                        </a:defRPr>
                      </a:pPr>
                      <a:r>
                        <a:t>ADVERBS:</a:t>
                      </a:r>
                    </a:p>
                    <a:p>
                      <a:pPr algn="l" defTabSz="1285875">
                        <a:spcBef>
                          <a:spcPts val="200"/>
                        </a:spcBef>
                        <a:defRPr sz="1600">
                          <a:latin typeface="Avenir Roman"/>
                          <a:ea typeface="Avenir Roman"/>
                          <a:cs typeface="Avenir Roman"/>
                          <a:sym typeface="Avenir Roman"/>
                        </a:defRPr>
                      </a:pPr>
                      <a:r>
                        <a:t>They will fit into this frame: </a:t>
                      </a:r>
                    </a:p>
                    <a:p>
                      <a:pPr algn="l" defTabSz="1285875">
                        <a:spcBef>
                          <a:spcPts val="800"/>
                        </a:spcBef>
                        <a:defRPr sz="1600">
                          <a:latin typeface="Avenir Roman"/>
                          <a:ea typeface="Avenir Roman"/>
                          <a:cs typeface="Avenir Roman"/>
                          <a:sym typeface="Avenir Roman"/>
                        </a:defRPr>
                      </a:pPr>
                    </a:p>
                    <a:p>
                      <a:pPr algn="l" defTabSz="1285875">
                        <a:spcBef>
                          <a:spcPts val="200"/>
                        </a:spcBef>
                        <a:defRPr sz="1600">
                          <a:latin typeface="Avenir Roman"/>
                          <a:ea typeface="Avenir Roman"/>
                          <a:cs typeface="Avenir Roman"/>
                          <a:sym typeface="Avenir Roman"/>
                        </a:defRPr>
                      </a:pPr>
                      <a:r>
                        <a:t>Do it ___________.</a:t>
                      </a:r>
                    </a:p>
                  </a:txBody>
                  <a:tcPr marL="45720" marR="45720" marT="45720" marB="45720" anchor="t" anchorCtr="0" horzOverflow="overflow">
                    <a:lnL w="12700">
                      <a:solidFill>
                        <a:srgbClr val="000000"/>
                      </a:solidFill>
                    </a:lnL>
                    <a:lnR w="38100">
                      <a:solidFill>
                        <a:srgbClr val="000000"/>
                      </a:solidFill>
                    </a:lnR>
                    <a:lnT w="38100">
                      <a:solidFill>
                        <a:srgbClr val="000000"/>
                      </a:solidFill>
                    </a:lnT>
                    <a:lnB w="12700">
                      <a:solidFill>
                        <a:srgbClr val="000000"/>
                      </a:solidFill>
                    </a:lnB>
                    <a:noFill/>
                  </a:tcPr>
                </a:tc>
              </a:tr>
              <a:tr h="4505808">
                <a:tc>
                  <a:txBody>
                    <a:bodyPr/>
                    <a:lstStyle/>
                    <a:p>
                      <a:pPr algn="l" defTabSz="1285875">
                        <a:defRPr>
                          <a:latin typeface="+mn-lt"/>
                          <a:ea typeface="+mn-ea"/>
                          <a:cs typeface="+mn-cs"/>
                          <a:sym typeface="Helvetica"/>
                        </a:defRPr>
                      </a:pPr>
                    </a:p>
                  </a:txBody>
                  <a:tcPr marL="45720" marR="45720" marT="45720" marB="45720" anchor="t" anchorCtr="0" horzOverflow="overflow">
                    <a:lnL w="38100">
                      <a:solidFill>
                        <a:srgbClr val="000000"/>
                      </a:solidFill>
                    </a:lnL>
                    <a:lnR w="12700">
                      <a:solidFill>
                        <a:srgbClr val="000000"/>
                      </a:solidFill>
                    </a:lnR>
                    <a:lnT w="12700">
                      <a:solidFill>
                        <a:srgbClr val="000000"/>
                      </a:solidFill>
                    </a:lnT>
                    <a:lnB w="38100">
                      <a:solidFill>
                        <a:srgbClr val="000000"/>
                      </a:solidFill>
                    </a:lnB>
                    <a:noFill/>
                  </a:tcPr>
                </a:tc>
                <a:tc>
                  <a:txBody>
                    <a:bodyPr/>
                    <a:lstStyle/>
                    <a:p>
                      <a:pPr algn="l" defTabSz="1285875">
                        <a:defRPr>
                          <a:latin typeface="+mn-lt"/>
                          <a:ea typeface="+mn-ea"/>
                          <a:cs typeface="+mn-cs"/>
                          <a:sym typeface="Helvetica"/>
                        </a:defRPr>
                      </a:pPr>
                    </a:p>
                  </a:txBody>
                  <a:tcPr marL="45720" marR="45720" marT="45720" marB="45720" anchor="t" anchorCtr="0" horzOverflow="overflow">
                    <a:lnL w="12700">
                      <a:solidFill>
                        <a:srgbClr val="000000"/>
                      </a:solidFill>
                    </a:lnL>
                    <a:lnR w="12700">
                      <a:solidFill>
                        <a:srgbClr val="000000"/>
                      </a:solidFill>
                    </a:lnR>
                    <a:lnT w="12700">
                      <a:solidFill>
                        <a:srgbClr val="000000"/>
                      </a:solidFill>
                    </a:lnT>
                    <a:lnB w="38100">
                      <a:solidFill>
                        <a:srgbClr val="000000"/>
                      </a:solidFill>
                    </a:lnB>
                    <a:noFill/>
                  </a:tcPr>
                </a:tc>
                <a:tc>
                  <a:txBody>
                    <a:bodyPr/>
                    <a:lstStyle/>
                    <a:p>
                      <a:pPr algn="l" defTabSz="1285875">
                        <a:spcBef>
                          <a:spcPts val="800"/>
                        </a:spcBef>
                        <a:defRPr>
                          <a:latin typeface="Avenir Roman"/>
                          <a:ea typeface="Avenir Roman"/>
                          <a:cs typeface="Avenir Roman"/>
                          <a:sym typeface="Avenir Roman"/>
                        </a:defRPr>
                      </a:pPr>
                    </a:p>
                  </a:txBody>
                  <a:tcPr marL="45720" marR="45720" marT="45720" marB="45720" anchor="t" anchorCtr="0" horzOverflow="overflow">
                    <a:lnL w="12700">
                      <a:solidFill>
                        <a:srgbClr val="000000"/>
                      </a:solidFill>
                    </a:lnL>
                    <a:lnR w="12700">
                      <a:solidFill>
                        <a:srgbClr val="000000"/>
                      </a:solidFill>
                    </a:lnR>
                    <a:lnT w="12700">
                      <a:solidFill>
                        <a:srgbClr val="000000"/>
                      </a:solidFill>
                    </a:lnT>
                    <a:lnB w="38100">
                      <a:solidFill>
                        <a:srgbClr val="000000"/>
                      </a:solidFill>
                    </a:lnB>
                    <a:noFill/>
                  </a:tcPr>
                </a:tc>
                <a:tc>
                  <a:txBody>
                    <a:bodyPr/>
                    <a:lstStyle/>
                    <a:p>
                      <a:pPr algn="l" defTabSz="1285875">
                        <a:spcBef>
                          <a:spcPts val="800"/>
                        </a:spcBef>
                        <a:defRPr>
                          <a:latin typeface="+mn-lt"/>
                          <a:ea typeface="+mn-ea"/>
                          <a:cs typeface="+mn-cs"/>
                          <a:sym typeface="Helvetica"/>
                        </a:defRPr>
                      </a:pPr>
                    </a:p>
                  </a:txBody>
                  <a:tcPr marL="45720" marR="45720" marT="45720" marB="45720" anchor="t" anchorCtr="0" horzOverflow="overflow">
                    <a:lnL w="12700">
                      <a:solidFill>
                        <a:srgbClr val="000000"/>
                      </a:solidFill>
                    </a:lnL>
                    <a:lnR w="38100">
                      <a:solidFill>
                        <a:srgbClr val="000000"/>
                      </a:solidFill>
                    </a:lnR>
                    <a:lnT w="12700">
                      <a:solidFill>
                        <a:srgbClr val="000000"/>
                      </a:solidFill>
                    </a:lnT>
                    <a:lnB w="38100">
                      <a:solidFill>
                        <a:srgbClr val="000000"/>
                      </a:solidFill>
                    </a:lnB>
                    <a:noFill/>
                  </a:tcPr>
                </a:tc>
              </a:tr>
            </a:tbl>
          </a:graphicData>
        </a:graphic>
      </p:graphicFrame>
      <p:sp>
        <p:nvSpPr>
          <p:cNvPr id="747" name="Shape 279"/>
          <p:cNvSpPr txBox="1"/>
          <p:nvPr/>
        </p:nvSpPr>
        <p:spPr>
          <a:xfrm>
            <a:off x="5527668" y="9778999"/>
            <a:ext cx="13068437" cy="2485132"/>
          </a:xfrm>
          <a:prstGeom prst="rect">
            <a:avLst/>
          </a:prstGeom>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p>
            <a:pPr algn="l" defTabSz="1285875">
              <a:defRPr sz="2200">
                <a:latin typeface="Arial"/>
                <a:ea typeface="Arial"/>
                <a:cs typeface="Arial"/>
                <a:sym typeface="Arial"/>
              </a:defRPr>
            </a:pPr>
            <a:r>
              <a:t>Nouns answer the question: </a:t>
            </a:r>
            <a:r>
              <a:rPr i="1"/>
              <a:t>What? or Who?</a:t>
            </a:r>
            <a:endParaRPr i="1"/>
          </a:p>
          <a:p>
            <a:pPr algn="l" defTabSz="1285875">
              <a:defRPr sz="2200">
                <a:latin typeface="Arial"/>
                <a:ea typeface="Arial"/>
                <a:cs typeface="Arial"/>
                <a:sym typeface="Arial"/>
              </a:defRPr>
            </a:pPr>
            <a:r>
              <a:t>Verbs answer the question: </a:t>
            </a:r>
            <a:r>
              <a:rPr i="1"/>
              <a:t>What is it doing, having, feeling, or being?</a:t>
            </a:r>
            <a:r>
              <a:t> </a:t>
            </a:r>
          </a:p>
          <a:p>
            <a:pPr algn="l" defTabSz="1285875">
              <a:defRPr sz="2200">
                <a:latin typeface="Arial"/>
                <a:ea typeface="Arial"/>
                <a:cs typeface="Arial"/>
                <a:sym typeface="Arial"/>
              </a:defRPr>
            </a:pPr>
            <a:r>
              <a:t>Adjectives answer the question: What kind?        (They may also answer the questions </a:t>
            </a:r>
            <a:r>
              <a:rPr i="1"/>
              <a:t>Which one?</a:t>
            </a:r>
            <a:r>
              <a:t> and </a:t>
            </a:r>
          </a:p>
          <a:p>
            <a:pPr algn="l" defTabSz="1285875">
              <a:defRPr sz="2200">
                <a:latin typeface="Arial"/>
                <a:ea typeface="Arial"/>
                <a:cs typeface="Arial"/>
                <a:sym typeface="Arial"/>
              </a:defRPr>
            </a:pPr>
            <a:r>
              <a:t>                                                                               </a:t>
            </a:r>
            <a:r>
              <a:rPr i="1"/>
              <a:t>How many?</a:t>
            </a:r>
            <a:r>
              <a:t> but those kinds of adjectives do not fit into</a:t>
            </a:r>
          </a:p>
          <a:p>
            <a:pPr algn="l" defTabSz="1285875">
              <a:defRPr sz="2200">
                <a:latin typeface="Arial"/>
                <a:ea typeface="Arial"/>
                <a:cs typeface="Arial"/>
                <a:sym typeface="Arial"/>
              </a:defRPr>
            </a:pPr>
            <a:r>
              <a:t>                                                                               the frame of </a:t>
            </a:r>
            <a:r>
              <a:rPr i="1"/>
              <a:t>The______truck</a:t>
            </a:r>
            <a:r>
              <a:t>.</a:t>
            </a:r>
          </a:p>
          <a:p>
            <a:pPr algn="l" defTabSz="1285875">
              <a:defRPr sz="2200">
                <a:latin typeface="Arial"/>
                <a:ea typeface="Arial"/>
                <a:cs typeface="Arial"/>
                <a:sym typeface="Arial"/>
              </a:defRPr>
            </a:pPr>
          </a:p>
          <a:p>
            <a:pPr algn="l" defTabSz="1285875">
              <a:defRPr sz="2200">
                <a:latin typeface="Arial"/>
                <a:ea typeface="Arial"/>
                <a:cs typeface="Arial"/>
                <a:sym typeface="Arial"/>
              </a:defRPr>
            </a:pPr>
            <a:r>
              <a:t>Adverbs answer any of these questions: </a:t>
            </a:r>
            <a:r>
              <a:rPr i="1"/>
              <a:t>Where? When? Why? To what extent? How? </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9" name="Shape 277"/>
          <p:cNvSpPr txBox="1"/>
          <p:nvPr>
            <p:ph type="title" idx="4294967295"/>
          </p:nvPr>
        </p:nvSpPr>
        <p:spPr>
          <a:xfrm>
            <a:off x="3962393" y="549270"/>
            <a:ext cx="16459214" cy="2286007"/>
          </a:xfrm>
          <a:prstGeom prst="rect">
            <a:avLst/>
          </a:prstGeom>
        </p:spPr>
        <p:txBody>
          <a:bodyPr lIns="0" tIns="0" rIns="0" bIns="0"/>
          <a:lstStyle>
            <a:lvl1pPr defTabSz="1285875">
              <a:defRPr sz="8600">
                <a:latin typeface="Arial"/>
                <a:ea typeface="Arial"/>
                <a:cs typeface="Arial"/>
                <a:sym typeface="Arial"/>
              </a:defRPr>
            </a:lvl1pPr>
          </a:lstStyle>
          <a:p>
            <a:pPr/>
            <a:r>
              <a:t>Morphology Chart</a:t>
            </a:r>
          </a:p>
        </p:txBody>
      </p:sp>
      <p:graphicFrame>
        <p:nvGraphicFramePr>
          <p:cNvPr id="750" name="Table 278"/>
          <p:cNvGraphicFramePr/>
          <p:nvPr/>
        </p:nvGraphicFramePr>
        <p:xfrm>
          <a:off x="3962396" y="2438399"/>
          <a:ext cx="16430635" cy="69342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107658"/>
                <a:gridCol w="4107658"/>
                <a:gridCol w="4107658"/>
                <a:gridCol w="4107658"/>
              </a:tblGrid>
              <a:tr h="2428393">
                <a:tc>
                  <a:txBody>
                    <a:bodyPr/>
                    <a:lstStyle/>
                    <a:p>
                      <a:pPr algn="l" defTabSz="1285875">
                        <a:spcBef>
                          <a:spcPts val="400"/>
                        </a:spcBef>
                        <a:defRPr b="1" sz="2200">
                          <a:latin typeface="Arial"/>
                          <a:ea typeface="Arial"/>
                          <a:cs typeface="Arial"/>
                          <a:sym typeface="Arial"/>
                        </a:defRPr>
                      </a:pPr>
                      <a:r>
                        <a:t>NOUNS:</a:t>
                      </a:r>
                    </a:p>
                    <a:p>
                      <a:pPr algn="l" defTabSz="1285875">
                        <a:spcBef>
                          <a:spcPts val="200"/>
                        </a:spcBef>
                        <a:defRPr sz="1600">
                          <a:latin typeface="Avenir Roman"/>
                          <a:ea typeface="Avenir Roman"/>
                          <a:cs typeface="Avenir Roman"/>
                          <a:sym typeface="Avenir Roman"/>
                        </a:defRPr>
                      </a:pPr>
                      <a:r>
                        <a:t>They will fit into this frame: The_____.</a:t>
                      </a:r>
                    </a:p>
                  </a:txBody>
                  <a:tcPr marL="45720" marR="45720" marT="45720" marB="45720" anchor="t" anchorCtr="0" horzOverflow="overflow">
                    <a:lnL w="38100">
                      <a:solidFill>
                        <a:srgbClr val="000000"/>
                      </a:solidFill>
                    </a:lnL>
                    <a:lnR w="12700">
                      <a:solidFill>
                        <a:srgbClr val="000000"/>
                      </a:solidFill>
                    </a:lnR>
                    <a:lnT w="38100">
                      <a:solidFill>
                        <a:srgbClr val="000000"/>
                      </a:solidFill>
                    </a:lnT>
                    <a:lnB w="12700">
                      <a:solidFill>
                        <a:srgbClr val="000000"/>
                      </a:solidFill>
                    </a:lnB>
                    <a:noFill/>
                  </a:tcPr>
                </a:tc>
                <a:tc>
                  <a:txBody>
                    <a:bodyPr/>
                    <a:lstStyle/>
                    <a:p>
                      <a:pPr algn="l" defTabSz="1285875">
                        <a:spcBef>
                          <a:spcPts val="400"/>
                        </a:spcBef>
                        <a:defRPr b="1" sz="2200">
                          <a:latin typeface="Arial"/>
                          <a:ea typeface="Arial"/>
                          <a:cs typeface="Arial"/>
                          <a:sym typeface="Arial"/>
                        </a:defRPr>
                      </a:pPr>
                      <a:r>
                        <a:t>VERBS:</a:t>
                      </a:r>
                    </a:p>
                    <a:p>
                      <a:pPr algn="l" defTabSz="1285875">
                        <a:spcBef>
                          <a:spcPts val="200"/>
                        </a:spcBef>
                        <a:defRPr sz="1600">
                          <a:latin typeface="Avenir Roman"/>
                          <a:ea typeface="Avenir Roman"/>
                          <a:cs typeface="Avenir Roman"/>
                          <a:sym typeface="Avenir Roman"/>
                        </a:defRPr>
                      </a:pPr>
                      <a:r>
                        <a:t>They will fit into this  frame: To____ or</a:t>
                      </a:r>
                    </a:p>
                    <a:p>
                      <a:pPr algn="l" defTabSz="1285875">
                        <a:spcBef>
                          <a:spcPts val="200"/>
                        </a:spcBef>
                        <a:defRPr sz="1600">
                          <a:latin typeface="Avenir Roman"/>
                          <a:ea typeface="Avenir Roman"/>
                          <a:cs typeface="Avenir Roman"/>
                          <a:sym typeface="Avenir Roman"/>
                        </a:defRPr>
                      </a:pPr>
                      <a:r>
                        <a:t>Can____or</a:t>
                      </a:r>
                    </a:p>
                    <a:p>
                      <a:pPr algn="l" defTabSz="1285875">
                        <a:spcBef>
                          <a:spcPts val="200"/>
                        </a:spcBef>
                        <a:defRPr sz="1600">
                          <a:latin typeface="Avenir Roman"/>
                          <a:ea typeface="Avenir Roman"/>
                          <a:cs typeface="Avenir Roman"/>
                          <a:sym typeface="Avenir Roman"/>
                        </a:defRPr>
                      </a:pPr>
                      <a:r>
                        <a:t>Is____ing</a:t>
                      </a:r>
                    </a:p>
                  </a:txBody>
                  <a:tcPr marL="45720" marR="45720" marT="45720" marB="45720" anchor="t" anchorCtr="0" horzOverflow="overflow">
                    <a:lnL w="12700">
                      <a:solidFill>
                        <a:srgbClr val="000000"/>
                      </a:solidFill>
                    </a:lnL>
                    <a:lnR w="12700">
                      <a:solidFill>
                        <a:srgbClr val="000000"/>
                      </a:solidFill>
                    </a:lnR>
                    <a:lnT w="38100">
                      <a:solidFill>
                        <a:srgbClr val="000000"/>
                      </a:solidFill>
                    </a:lnT>
                    <a:lnB w="12700">
                      <a:solidFill>
                        <a:srgbClr val="000000"/>
                      </a:solidFill>
                    </a:lnB>
                    <a:noFill/>
                  </a:tcPr>
                </a:tc>
                <a:tc>
                  <a:txBody>
                    <a:bodyPr/>
                    <a:lstStyle/>
                    <a:p>
                      <a:pPr algn="l" defTabSz="1285875">
                        <a:spcBef>
                          <a:spcPts val="400"/>
                        </a:spcBef>
                        <a:defRPr b="1" sz="2200">
                          <a:latin typeface="Arial"/>
                          <a:ea typeface="Arial"/>
                          <a:cs typeface="Arial"/>
                          <a:sym typeface="Arial"/>
                        </a:defRPr>
                      </a:pPr>
                      <a:r>
                        <a:t>ADJECTIVES:</a:t>
                      </a:r>
                    </a:p>
                    <a:p>
                      <a:pPr algn="l" defTabSz="1285875">
                        <a:spcBef>
                          <a:spcPts val="200"/>
                        </a:spcBef>
                        <a:defRPr sz="1600">
                          <a:latin typeface="Avenir Roman"/>
                          <a:ea typeface="Avenir Roman"/>
                          <a:cs typeface="Avenir Roman"/>
                          <a:sym typeface="Avenir Roman"/>
                        </a:defRPr>
                      </a:pPr>
                      <a:r>
                        <a:t>They  will fit into this frame:</a:t>
                      </a:r>
                    </a:p>
                    <a:p>
                      <a:pPr algn="l" defTabSz="1285875">
                        <a:spcBef>
                          <a:spcPts val="800"/>
                        </a:spcBef>
                        <a:defRPr sz="1600">
                          <a:latin typeface="Avenir Roman"/>
                          <a:ea typeface="Avenir Roman"/>
                          <a:cs typeface="Avenir Roman"/>
                          <a:sym typeface="Avenir Roman"/>
                        </a:defRPr>
                      </a:pPr>
                    </a:p>
                    <a:p>
                      <a:pPr algn="l" defTabSz="1285875">
                        <a:spcBef>
                          <a:spcPts val="200"/>
                        </a:spcBef>
                        <a:defRPr sz="1600">
                          <a:latin typeface="Avenir Roman"/>
                          <a:ea typeface="Avenir Roman"/>
                          <a:cs typeface="Avenir Roman"/>
                          <a:sym typeface="Avenir Roman"/>
                        </a:defRPr>
                      </a:pPr>
                      <a:r>
                        <a:t>The ________truck</a:t>
                      </a:r>
                    </a:p>
                  </a:txBody>
                  <a:tcPr marL="45720" marR="45720" marT="45720" marB="45720" anchor="t" anchorCtr="0" horzOverflow="overflow">
                    <a:lnL w="12700">
                      <a:solidFill>
                        <a:srgbClr val="000000"/>
                      </a:solidFill>
                    </a:lnL>
                    <a:lnR w="12700">
                      <a:solidFill>
                        <a:srgbClr val="000000"/>
                      </a:solidFill>
                    </a:lnR>
                    <a:lnT w="38100">
                      <a:solidFill>
                        <a:srgbClr val="000000"/>
                      </a:solidFill>
                    </a:lnT>
                    <a:lnB w="12700">
                      <a:solidFill>
                        <a:srgbClr val="000000"/>
                      </a:solidFill>
                    </a:lnB>
                    <a:noFill/>
                  </a:tcPr>
                </a:tc>
                <a:tc>
                  <a:txBody>
                    <a:bodyPr/>
                    <a:lstStyle/>
                    <a:p>
                      <a:pPr algn="l" defTabSz="1285875">
                        <a:spcBef>
                          <a:spcPts val="400"/>
                        </a:spcBef>
                        <a:defRPr b="1" sz="2200">
                          <a:latin typeface="Arial"/>
                          <a:ea typeface="Arial"/>
                          <a:cs typeface="Arial"/>
                          <a:sym typeface="Arial"/>
                        </a:defRPr>
                      </a:pPr>
                      <a:r>
                        <a:t>ADVERBS:</a:t>
                      </a:r>
                    </a:p>
                    <a:p>
                      <a:pPr algn="l" defTabSz="1285875">
                        <a:spcBef>
                          <a:spcPts val="200"/>
                        </a:spcBef>
                        <a:defRPr sz="1600">
                          <a:latin typeface="Avenir Roman"/>
                          <a:ea typeface="Avenir Roman"/>
                          <a:cs typeface="Avenir Roman"/>
                          <a:sym typeface="Avenir Roman"/>
                        </a:defRPr>
                      </a:pPr>
                      <a:r>
                        <a:t>They will fit into this frame: </a:t>
                      </a:r>
                    </a:p>
                    <a:p>
                      <a:pPr algn="l" defTabSz="1285875">
                        <a:spcBef>
                          <a:spcPts val="800"/>
                        </a:spcBef>
                        <a:defRPr sz="1600">
                          <a:latin typeface="Avenir Roman"/>
                          <a:ea typeface="Avenir Roman"/>
                          <a:cs typeface="Avenir Roman"/>
                          <a:sym typeface="Avenir Roman"/>
                        </a:defRPr>
                      </a:pPr>
                    </a:p>
                    <a:p>
                      <a:pPr algn="l" defTabSz="1285875">
                        <a:spcBef>
                          <a:spcPts val="200"/>
                        </a:spcBef>
                        <a:defRPr sz="1600">
                          <a:latin typeface="Avenir Roman"/>
                          <a:ea typeface="Avenir Roman"/>
                          <a:cs typeface="Avenir Roman"/>
                          <a:sym typeface="Avenir Roman"/>
                        </a:defRPr>
                      </a:pPr>
                      <a:r>
                        <a:t>Do it ___________.</a:t>
                      </a:r>
                    </a:p>
                  </a:txBody>
                  <a:tcPr marL="45720" marR="45720" marT="45720" marB="45720" anchor="t" anchorCtr="0" horzOverflow="overflow">
                    <a:lnL w="12700">
                      <a:solidFill>
                        <a:srgbClr val="000000"/>
                      </a:solidFill>
                    </a:lnL>
                    <a:lnR w="38100">
                      <a:solidFill>
                        <a:srgbClr val="000000"/>
                      </a:solidFill>
                    </a:lnR>
                    <a:lnT w="38100">
                      <a:solidFill>
                        <a:srgbClr val="000000"/>
                      </a:solidFill>
                    </a:lnT>
                    <a:lnB w="12700">
                      <a:solidFill>
                        <a:srgbClr val="000000"/>
                      </a:solidFill>
                    </a:lnB>
                    <a:noFill/>
                  </a:tcPr>
                </a:tc>
              </a:tr>
              <a:tr h="4505808">
                <a:tc>
                  <a:txBody>
                    <a:bodyPr/>
                    <a:lstStyle/>
                    <a:p>
                      <a:pPr algn="l" defTabSz="1285875">
                        <a:defRPr>
                          <a:latin typeface="+mn-lt"/>
                          <a:ea typeface="+mn-ea"/>
                          <a:cs typeface="+mn-cs"/>
                          <a:sym typeface="Helvetica"/>
                        </a:defRPr>
                      </a:pPr>
                    </a:p>
                  </a:txBody>
                  <a:tcPr marL="45720" marR="45720" marT="45720" marB="45720" anchor="t" anchorCtr="0" horzOverflow="overflow">
                    <a:lnL w="38100">
                      <a:solidFill>
                        <a:srgbClr val="000000"/>
                      </a:solidFill>
                    </a:lnL>
                    <a:lnR w="12700">
                      <a:solidFill>
                        <a:srgbClr val="000000"/>
                      </a:solidFill>
                    </a:lnR>
                    <a:lnT w="12700">
                      <a:solidFill>
                        <a:srgbClr val="000000"/>
                      </a:solidFill>
                    </a:lnT>
                    <a:lnB w="38100">
                      <a:solidFill>
                        <a:srgbClr val="000000"/>
                      </a:solidFill>
                    </a:lnB>
                    <a:noFill/>
                  </a:tcPr>
                </a:tc>
                <a:tc>
                  <a:txBody>
                    <a:bodyPr/>
                    <a:lstStyle/>
                    <a:p>
                      <a:pPr algn="l" defTabSz="1285875">
                        <a:defRPr>
                          <a:latin typeface="+mn-lt"/>
                          <a:ea typeface="+mn-ea"/>
                          <a:cs typeface="+mn-cs"/>
                          <a:sym typeface="Helvetica"/>
                        </a:defRPr>
                      </a:pPr>
                    </a:p>
                  </a:txBody>
                  <a:tcPr marL="45720" marR="45720" marT="45720" marB="45720" anchor="t" anchorCtr="0" horzOverflow="overflow">
                    <a:lnL w="12700">
                      <a:solidFill>
                        <a:srgbClr val="000000"/>
                      </a:solidFill>
                    </a:lnL>
                    <a:lnR w="12700">
                      <a:solidFill>
                        <a:srgbClr val="000000"/>
                      </a:solidFill>
                    </a:lnR>
                    <a:lnT w="12700">
                      <a:solidFill>
                        <a:srgbClr val="000000"/>
                      </a:solidFill>
                    </a:lnT>
                    <a:lnB w="38100">
                      <a:solidFill>
                        <a:srgbClr val="000000"/>
                      </a:solidFill>
                    </a:lnB>
                    <a:noFill/>
                  </a:tcPr>
                </a:tc>
                <a:tc>
                  <a:txBody>
                    <a:bodyPr/>
                    <a:lstStyle/>
                    <a:p>
                      <a:pPr algn="l" defTabSz="1285875">
                        <a:spcBef>
                          <a:spcPts val="800"/>
                        </a:spcBef>
                        <a:defRPr>
                          <a:latin typeface="Avenir Roman"/>
                          <a:ea typeface="Avenir Roman"/>
                          <a:cs typeface="Avenir Roman"/>
                          <a:sym typeface="Avenir Roman"/>
                        </a:defRPr>
                      </a:pPr>
                    </a:p>
                  </a:txBody>
                  <a:tcPr marL="45720" marR="45720" marT="45720" marB="45720" anchor="t" anchorCtr="0" horzOverflow="overflow">
                    <a:lnL w="12700">
                      <a:solidFill>
                        <a:srgbClr val="000000"/>
                      </a:solidFill>
                    </a:lnL>
                    <a:lnR w="12700">
                      <a:solidFill>
                        <a:srgbClr val="000000"/>
                      </a:solidFill>
                    </a:lnR>
                    <a:lnT w="12700">
                      <a:solidFill>
                        <a:srgbClr val="000000"/>
                      </a:solidFill>
                    </a:lnT>
                    <a:lnB w="38100">
                      <a:solidFill>
                        <a:srgbClr val="000000"/>
                      </a:solidFill>
                    </a:lnB>
                    <a:noFill/>
                  </a:tcPr>
                </a:tc>
                <a:tc>
                  <a:txBody>
                    <a:bodyPr/>
                    <a:lstStyle/>
                    <a:p>
                      <a:pPr algn="l" defTabSz="1285875">
                        <a:spcBef>
                          <a:spcPts val="800"/>
                        </a:spcBef>
                        <a:defRPr>
                          <a:latin typeface="+mn-lt"/>
                          <a:ea typeface="+mn-ea"/>
                          <a:cs typeface="+mn-cs"/>
                          <a:sym typeface="Helvetica"/>
                        </a:defRPr>
                      </a:pPr>
                    </a:p>
                  </a:txBody>
                  <a:tcPr marL="45720" marR="45720" marT="45720" marB="45720" anchor="t" anchorCtr="0" horzOverflow="overflow">
                    <a:lnL w="12700">
                      <a:solidFill>
                        <a:srgbClr val="000000"/>
                      </a:solidFill>
                    </a:lnL>
                    <a:lnR w="38100">
                      <a:solidFill>
                        <a:srgbClr val="000000"/>
                      </a:solidFill>
                    </a:lnR>
                    <a:lnT w="12700">
                      <a:solidFill>
                        <a:srgbClr val="000000"/>
                      </a:solidFill>
                    </a:lnT>
                    <a:lnB w="38100">
                      <a:solidFill>
                        <a:srgbClr val="000000"/>
                      </a:solidFill>
                    </a:lnB>
                    <a:noFill/>
                  </a:tcPr>
                </a:tc>
              </a:tr>
            </a:tbl>
          </a:graphicData>
        </a:graphic>
      </p:graphicFrame>
      <p:sp>
        <p:nvSpPr>
          <p:cNvPr id="751" name="Shape 279"/>
          <p:cNvSpPr txBox="1"/>
          <p:nvPr/>
        </p:nvSpPr>
        <p:spPr>
          <a:xfrm>
            <a:off x="5527668" y="9778999"/>
            <a:ext cx="13068437" cy="2485132"/>
          </a:xfrm>
          <a:prstGeom prst="rect">
            <a:avLst/>
          </a:prstGeom>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p>
            <a:pPr algn="l" defTabSz="1285875">
              <a:defRPr sz="2200">
                <a:latin typeface="Arial"/>
                <a:ea typeface="Arial"/>
                <a:cs typeface="Arial"/>
                <a:sym typeface="Arial"/>
              </a:defRPr>
            </a:pPr>
            <a:r>
              <a:t>Nouns answer the question: </a:t>
            </a:r>
            <a:r>
              <a:rPr i="1"/>
              <a:t>What? or Who?</a:t>
            </a:r>
            <a:endParaRPr i="1"/>
          </a:p>
          <a:p>
            <a:pPr algn="l" defTabSz="1285875">
              <a:defRPr sz="2200">
                <a:latin typeface="Arial"/>
                <a:ea typeface="Arial"/>
                <a:cs typeface="Arial"/>
                <a:sym typeface="Arial"/>
              </a:defRPr>
            </a:pPr>
            <a:r>
              <a:t>Verbs answer the question: </a:t>
            </a:r>
            <a:r>
              <a:rPr i="1"/>
              <a:t>What is it doing, having, feeling, or being?</a:t>
            </a:r>
            <a:r>
              <a:t> </a:t>
            </a:r>
          </a:p>
          <a:p>
            <a:pPr algn="l" defTabSz="1285875">
              <a:defRPr sz="2200">
                <a:latin typeface="Arial"/>
                <a:ea typeface="Arial"/>
                <a:cs typeface="Arial"/>
                <a:sym typeface="Arial"/>
              </a:defRPr>
            </a:pPr>
            <a:r>
              <a:t>Adjectives answer the question: What kind?        (They may also answer the questions </a:t>
            </a:r>
            <a:r>
              <a:rPr i="1"/>
              <a:t>Which one?</a:t>
            </a:r>
            <a:r>
              <a:t> and </a:t>
            </a:r>
          </a:p>
          <a:p>
            <a:pPr algn="l" defTabSz="1285875">
              <a:defRPr sz="2200">
                <a:latin typeface="Arial"/>
                <a:ea typeface="Arial"/>
                <a:cs typeface="Arial"/>
                <a:sym typeface="Arial"/>
              </a:defRPr>
            </a:pPr>
            <a:r>
              <a:t>                                                                               </a:t>
            </a:r>
            <a:r>
              <a:rPr i="1"/>
              <a:t>How many?</a:t>
            </a:r>
            <a:r>
              <a:t> but those kinds of adjectives do not fit into</a:t>
            </a:r>
          </a:p>
          <a:p>
            <a:pPr algn="l" defTabSz="1285875">
              <a:defRPr sz="2200">
                <a:latin typeface="Arial"/>
                <a:ea typeface="Arial"/>
                <a:cs typeface="Arial"/>
                <a:sym typeface="Arial"/>
              </a:defRPr>
            </a:pPr>
            <a:r>
              <a:t>                                                                               the frame of </a:t>
            </a:r>
            <a:r>
              <a:rPr i="1"/>
              <a:t>The______truck</a:t>
            </a:r>
            <a:r>
              <a:t>.</a:t>
            </a:r>
          </a:p>
          <a:p>
            <a:pPr algn="l" defTabSz="1285875">
              <a:defRPr sz="2200">
                <a:latin typeface="Arial"/>
                <a:ea typeface="Arial"/>
                <a:cs typeface="Arial"/>
                <a:sym typeface="Arial"/>
              </a:defRPr>
            </a:pPr>
          </a:p>
          <a:p>
            <a:pPr algn="l" defTabSz="1285875">
              <a:defRPr sz="2200">
                <a:latin typeface="Arial"/>
                <a:ea typeface="Arial"/>
                <a:cs typeface="Arial"/>
                <a:sym typeface="Arial"/>
              </a:defRPr>
            </a:pPr>
            <a:r>
              <a:t>Adverbs answer any of these questions: </a:t>
            </a:r>
            <a:r>
              <a:rPr i="1"/>
              <a:t>Where? When? Why? To what extent? How? </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753" name="Table 281"/>
          <p:cNvGraphicFramePr/>
          <p:nvPr/>
        </p:nvGraphicFramePr>
        <p:xfrm>
          <a:off x="5943594" y="1676399"/>
          <a:ext cx="13735063" cy="11849104"/>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201313"/>
                <a:gridCol w="4701921"/>
                <a:gridCol w="4831826"/>
              </a:tblGrid>
              <a:tr h="1621689">
                <a:tc>
                  <a:txBody>
                    <a:bodyPr/>
                    <a:lstStyle/>
                    <a:p>
                      <a:pPr algn="l" defTabSz="1285875">
                        <a:spcBef>
                          <a:spcPts val="500"/>
                        </a:spcBef>
                        <a:defRPr sz="1800"/>
                      </a:pPr>
                      <a:r>
                        <a:rPr sz="2400">
                          <a:latin typeface="Avenir Roman"/>
                          <a:ea typeface="Avenir Roman"/>
                          <a:cs typeface="Avenir Roman"/>
                          <a:sym typeface="Avenir Roman"/>
                        </a:rPr>
                        <a:t>Noun-Making Suffixes</a:t>
                      </a:r>
                    </a:p>
                  </a:txBody>
                  <a:tcPr marL="45720" marR="45720" marT="45720" marB="45720" anchor="t" anchorCtr="0" horzOverflow="overflow">
                    <a:lnL w="38100">
                      <a:solidFill>
                        <a:srgbClr val="000000"/>
                      </a:solidFill>
                    </a:lnL>
                    <a:lnR w="12700">
                      <a:solidFill>
                        <a:srgbClr val="000000"/>
                      </a:solidFill>
                    </a:lnR>
                    <a:lnT w="38100">
                      <a:solidFill>
                        <a:srgbClr val="000000"/>
                      </a:solidFill>
                    </a:lnT>
                    <a:lnB w="12700">
                      <a:solidFill>
                        <a:srgbClr val="000000"/>
                      </a:solidFill>
                    </a:lnB>
                    <a:noFill/>
                  </a:tcPr>
                </a:tc>
                <a:tc>
                  <a:txBody>
                    <a:bodyPr/>
                    <a:lstStyle/>
                    <a:p>
                      <a:pPr algn="l" defTabSz="1285875">
                        <a:spcBef>
                          <a:spcPts val="500"/>
                        </a:spcBef>
                        <a:defRPr sz="1800"/>
                      </a:pPr>
                      <a:r>
                        <a:rPr sz="2400">
                          <a:latin typeface="Avenir Roman"/>
                          <a:ea typeface="Avenir Roman"/>
                          <a:cs typeface="Avenir Roman"/>
                          <a:sym typeface="Avenir Roman"/>
                        </a:rPr>
                        <a:t>Verb-Making Suffixes</a:t>
                      </a:r>
                    </a:p>
                  </a:txBody>
                  <a:tcPr marL="45720" marR="45720" marT="45720" marB="45720" anchor="t" anchorCtr="0" horzOverflow="overflow">
                    <a:lnL w="12700">
                      <a:solidFill>
                        <a:srgbClr val="000000"/>
                      </a:solidFill>
                    </a:lnL>
                    <a:lnR w="12700">
                      <a:solidFill>
                        <a:srgbClr val="000000"/>
                      </a:solidFill>
                    </a:lnR>
                    <a:lnT w="38100">
                      <a:solidFill>
                        <a:srgbClr val="000000"/>
                      </a:solidFill>
                    </a:lnT>
                    <a:lnB w="12700">
                      <a:solidFill>
                        <a:srgbClr val="000000"/>
                      </a:solidFill>
                    </a:lnB>
                    <a:noFill/>
                  </a:tcPr>
                </a:tc>
                <a:tc>
                  <a:txBody>
                    <a:bodyPr/>
                    <a:lstStyle/>
                    <a:p>
                      <a:pPr algn="l" defTabSz="1285875">
                        <a:spcBef>
                          <a:spcPts val="500"/>
                        </a:spcBef>
                        <a:defRPr sz="1800"/>
                      </a:pPr>
                      <a:r>
                        <a:rPr sz="2400">
                          <a:latin typeface="Avenir Roman"/>
                          <a:ea typeface="Avenir Roman"/>
                          <a:cs typeface="Avenir Roman"/>
                          <a:sym typeface="Avenir Roman"/>
                        </a:rPr>
                        <a:t>Adjective-making suffixes</a:t>
                      </a:r>
                    </a:p>
                  </a:txBody>
                  <a:tcPr marL="45720" marR="45720" marT="45720" marB="45720" anchor="t" anchorCtr="0" horzOverflow="overflow">
                    <a:lnL w="12700">
                      <a:solidFill>
                        <a:srgbClr val="000000"/>
                      </a:solidFill>
                    </a:lnL>
                    <a:lnR w="38100">
                      <a:solidFill>
                        <a:srgbClr val="000000"/>
                      </a:solidFill>
                    </a:lnR>
                    <a:lnT w="38100">
                      <a:solidFill>
                        <a:srgbClr val="000000"/>
                      </a:solidFill>
                    </a:lnT>
                    <a:lnB w="12700">
                      <a:solidFill>
                        <a:srgbClr val="000000"/>
                      </a:solidFill>
                    </a:lnB>
                    <a:noFill/>
                  </a:tcPr>
                </a:tc>
              </a:tr>
              <a:tr h="10227414">
                <a:tc>
                  <a:txBody>
                    <a:bodyPr/>
                    <a:lstStyle/>
                    <a:p>
                      <a:pPr algn="l" defTabSz="1285875">
                        <a:spcBef>
                          <a:spcPts val="800"/>
                        </a:spcBef>
                        <a:defRPr sz="3800">
                          <a:latin typeface="Avenir Roman"/>
                          <a:ea typeface="Avenir Roman"/>
                          <a:cs typeface="Avenir Roman"/>
                          <a:sym typeface="Avenir Roman"/>
                        </a:defRPr>
                      </a:pPr>
                      <a:r>
                        <a:t>-ment</a:t>
                      </a:r>
                    </a:p>
                    <a:p>
                      <a:pPr algn="l" defTabSz="1285875">
                        <a:spcBef>
                          <a:spcPts val="800"/>
                        </a:spcBef>
                        <a:defRPr sz="3800">
                          <a:latin typeface="Avenir Roman"/>
                          <a:ea typeface="Avenir Roman"/>
                          <a:cs typeface="Avenir Roman"/>
                          <a:sym typeface="Avenir Roman"/>
                        </a:defRPr>
                      </a:pPr>
                      <a:r>
                        <a:t>-ness</a:t>
                      </a:r>
                    </a:p>
                    <a:p>
                      <a:pPr algn="l" defTabSz="1285875">
                        <a:spcBef>
                          <a:spcPts val="800"/>
                        </a:spcBef>
                        <a:defRPr sz="3800">
                          <a:latin typeface="Avenir Roman"/>
                          <a:ea typeface="Avenir Roman"/>
                          <a:cs typeface="Avenir Roman"/>
                          <a:sym typeface="Avenir Roman"/>
                        </a:defRPr>
                      </a:pPr>
                      <a:r>
                        <a:t>-ation, sion</a:t>
                      </a:r>
                    </a:p>
                    <a:p>
                      <a:pPr algn="l" defTabSz="1285875">
                        <a:spcBef>
                          <a:spcPts val="800"/>
                        </a:spcBef>
                        <a:defRPr sz="3800">
                          <a:latin typeface="Avenir Roman"/>
                          <a:ea typeface="Avenir Roman"/>
                          <a:cs typeface="Avenir Roman"/>
                          <a:sym typeface="Avenir Roman"/>
                        </a:defRPr>
                      </a:pPr>
                      <a:r>
                        <a:t>-ity</a:t>
                      </a:r>
                    </a:p>
                    <a:p>
                      <a:pPr algn="l" defTabSz="1285875">
                        <a:spcBef>
                          <a:spcPts val="800"/>
                        </a:spcBef>
                        <a:defRPr sz="3800">
                          <a:latin typeface="Avenir Roman"/>
                          <a:ea typeface="Avenir Roman"/>
                          <a:cs typeface="Avenir Roman"/>
                          <a:sym typeface="Avenir Roman"/>
                        </a:defRPr>
                      </a:pPr>
                      <a:r>
                        <a:t>-ism</a:t>
                      </a:r>
                    </a:p>
                    <a:p>
                      <a:pPr algn="l" defTabSz="1285875">
                        <a:spcBef>
                          <a:spcPts val="800"/>
                        </a:spcBef>
                        <a:defRPr sz="3800">
                          <a:latin typeface="Avenir Roman"/>
                          <a:ea typeface="Avenir Roman"/>
                          <a:cs typeface="Avenir Roman"/>
                          <a:sym typeface="Avenir Roman"/>
                        </a:defRPr>
                      </a:pPr>
                      <a:r>
                        <a:t>-hood</a:t>
                      </a:r>
                    </a:p>
                    <a:p>
                      <a:pPr algn="l" defTabSz="1285875">
                        <a:spcBef>
                          <a:spcPts val="800"/>
                        </a:spcBef>
                        <a:defRPr sz="3800">
                          <a:latin typeface="Avenir Roman"/>
                          <a:ea typeface="Avenir Roman"/>
                          <a:cs typeface="Avenir Roman"/>
                          <a:sym typeface="Avenir Roman"/>
                        </a:defRPr>
                      </a:pPr>
                      <a:r>
                        <a:t>-itude</a:t>
                      </a:r>
                    </a:p>
                    <a:p>
                      <a:pPr algn="l" defTabSz="1285875">
                        <a:spcBef>
                          <a:spcPts val="800"/>
                        </a:spcBef>
                        <a:defRPr sz="3800">
                          <a:latin typeface="Avenir Roman"/>
                          <a:ea typeface="Avenir Roman"/>
                          <a:cs typeface="Avenir Roman"/>
                          <a:sym typeface="Avenir Roman"/>
                        </a:defRPr>
                      </a:pPr>
                      <a:r>
                        <a:t>-ence</a:t>
                      </a:r>
                    </a:p>
                    <a:p>
                      <a:pPr algn="l" defTabSz="1285875">
                        <a:spcBef>
                          <a:spcPts val="800"/>
                        </a:spcBef>
                        <a:defRPr sz="3800">
                          <a:latin typeface="Avenir Roman"/>
                          <a:ea typeface="Avenir Roman"/>
                          <a:cs typeface="Avenir Roman"/>
                          <a:sym typeface="Avenir Roman"/>
                        </a:defRPr>
                      </a:pPr>
                      <a:r>
                        <a:t>-ance</a:t>
                      </a:r>
                    </a:p>
                    <a:p>
                      <a:pPr algn="l" defTabSz="1285875">
                        <a:spcBef>
                          <a:spcPts val="800"/>
                        </a:spcBef>
                        <a:defRPr sz="3800">
                          <a:latin typeface="Avenir Roman"/>
                          <a:ea typeface="Avenir Roman"/>
                          <a:cs typeface="Avenir Roman"/>
                          <a:sym typeface="Avenir Roman"/>
                        </a:defRPr>
                      </a:pPr>
                      <a:r>
                        <a:t>-ide</a:t>
                      </a:r>
                    </a:p>
                  </a:txBody>
                  <a:tcPr marL="45720" marR="45720" marT="45720" marB="45720" anchor="t" anchorCtr="0" horzOverflow="overflow">
                    <a:lnL w="38100">
                      <a:solidFill>
                        <a:srgbClr val="000000"/>
                      </a:solidFill>
                    </a:lnL>
                    <a:lnR w="12700">
                      <a:solidFill>
                        <a:srgbClr val="000000"/>
                      </a:solidFill>
                    </a:lnR>
                    <a:lnT w="12700">
                      <a:solidFill>
                        <a:srgbClr val="000000"/>
                      </a:solidFill>
                    </a:lnT>
                    <a:lnB w="38100">
                      <a:solidFill>
                        <a:srgbClr val="000000"/>
                      </a:solidFill>
                    </a:lnB>
                    <a:noFill/>
                  </a:tcPr>
                </a:tc>
                <a:tc>
                  <a:txBody>
                    <a:bodyPr/>
                    <a:lstStyle/>
                    <a:p>
                      <a:pPr algn="l" defTabSz="1285875">
                        <a:spcBef>
                          <a:spcPts val="800"/>
                        </a:spcBef>
                        <a:defRPr sz="3800">
                          <a:latin typeface="Avenir Roman"/>
                          <a:ea typeface="Avenir Roman"/>
                          <a:cs typeface="Avenir Roman"/>
                          <a:sym typeface="Avenir Roman"/>
                        </a:defRPr>
                      </a:pPr>
                      <a:r>
                        <a:t>-ate</a:t>
                      </a:r>
                    </a:p>
                    <a:p>
                      <a:pPr algn="l" defTabSz="1285875">
                        <a:spcBef>
                          <a:spcPts val="800"/>
                        </a:spcBef>
                        <a:defRPr sz="3800">
                          <a:latin typeface="Avenir Roman"/>
                          <a:ea typeface="Avenir Roman"/>
                          <a:cs typeface="Avenir Roman"/>
                          <a:sym typeface="Avenir Roman"/>
                        </a:defRPr>
                      </a:pPr>
                      <a:r>
                        <a:t>-ify</a:t>
                      </a:r>
                    </a:p>
                    <a:p>
                      <a:pPr algn="l" defTabSz="1285875">
                        <a:spcBef>
                          <a:spcPts val="800"/>
                        </a:spcBef>
                        <a:defRPr sz="3800">
                          <a:latin typeface="Avenir Roman"/>
                          <a:ea typeface="Avenir Roman"/>
                          <a:cs typeface="Avenir Roman"/>
                          <a:sym typeface="Avenir Roman"/>
                        </a:defRPr>
                      </a:pPr>
                      <a:r>
                        <a:t>-ize</a:t>
                      </a:r>
                    </a:p>
                  </a:txBody>
                  <a:tcPr marL="45720" marR="45720" marT="45720" marB="45720" anchor="t" anchorCtr="0" horzOverflow="overflow">
                    <a:lnL w="12700">
                      <a:solidFill>
                        <a:srgbClr val="000000"/>
                      </a:solidFill>
                    </a:lnL>
                    <a:lnR w="12700">
                      <a:solidFill>
                        <a:srgbClr val="000000"/>
                      </a:solidFill>
                    </a:lnR>
                    <a:lnT w="12700">
                      <a:solidFill>
                        <a:srgbClr val="000000"/>
                      </a:solidFill>
                    </a:lnT>
                    <a:lnB w="38100">
                      <a:solidFill>
                        <a:srgbClr val="000000"/>
                      </a:solidFill>
                    </a:lnB>
                    <a:noFill/>
                  </a:tcPr>
                </a:tc>
                <a:tc>
                  <a:txBody>
                    <a:bodyPr/>
                    <a:lstStyle/>
                    <a:p>
                      <a:pPr algn="l" defTabSz="1285875">
                        <a:spcBef>
                          <a:spcPts val="800"/>
                        </a:spcBef>
                        <a:defRPr sz="3800">
                          <a:latin typeface="Avenir Roman"/>
                          <a:ea typeface="Avenir Roman"/>
                          <a:cs typeface="Avenir Roman"/>
                          <a:sym typeface="Avenir Roman"/>
                        </a:defRPr>
                      </a:pPr>
                      <a:r>
                        <a:t>-acious,icious</a:t>
                      </a:r>
                    </a:p>
                    <a:p>
                      <a:pPr algn="l" defTabSz="1285875">
                        <a:spcBef>
                          <a:spcPts val="800"/>
                        </a:spcBef>
                        <a:defRPr sz="3800">
                          <a:latin typeface="Avenir Roman"/>
                          <a:ea typeface="Avenir Roman"/>
                          <a:cs typeface="Avenir Roman"/>
                          <a:sym typeface="Avenir Roman"/>
                        </a:defRPr>
                      </a:pPr>
                      <a:r>
                        <a:t>-y</a:t>
                      </a:r>
                    </a:p>
                    <a:p>
                      <a:pPr algn="l" defTabSz="1285875">
                        <a:spcBef>
                          <a:spcPts val="800"/>
                        </a:spcBef>
                        <a:defRPr sz="3800">
                          <a:latin typeface="Avenir Roman"/>
                          <a:ea typeface="Avenir Roman"/>
                          <a:cs typeface="Avenir Roman"/>
                          <a:sym typeface="Avenir Roman"/>
                        </a:defRPr>
                      </a:pPr>
                      <a:r>
                        <a:t>-ous, ious</a:t>
                      </a:r>
                    </a:p>
                    <a:p>
                      <a:pPr algn="l" defTabSz="1285875">
                        <a:spcBef>
                          <a:spcPts val="800"/>
                        </a:spcBef>
                        <a:defRPr sz="3800">
                          <a:latin typeface="Avenir Roman"/>
                          <a:ea typeface="Avenir Roman"/>
                          <a:cs typeface="Avenir Roman"/>
                          <a:sym typeface="Avenir Roman"/>
                        </a:defRPr>
                      </a:pPr>
                      <a:r>
                        <a:t>-ant</a:t>
                      </a:r>
                    </a:p>
                    <a:p>
                      <a:pPr algn="l" defTabSz="1285875">
                        <a:spcBef>
                          <a:spcPts val="800"/>
                        </a:spcBef>
                        <a:defRPr sz="3800">
                          <a:latin typeface="Avenir Roman"/>
                          <a:ea typeface="Avenir Roman"/>
                          <a:cs typeface="Avenir Roman"/>
                          <a:sym typeface="Avenir Roman"/>
                        </a:defRPr>
                      </a:pPr>
                      <a:r>
                        <a:t>-able, ible</a:t>
                      </a:r>
                    </a:p>
                    <a:p>
                      <a:pPr algn="l" defTabSz="1285875">
                        <a:spcBef>
                          <a:spcPts val="800"/>
                        </a:spcBef>
                        <a:defRPr sz="3800">
                          <a:latin typeface="Avenir Roman"/>
                          <a:ea typeface="Avenir Roman"/>
                          <a:cs typeface="Avenir Roman"/>
                          <a:sym typeface="Avenir Roman"/>
                        </a:defRPr>
                      </a:pPr>
                      <a:r>
                        <a:t>-er; est</a:t>
                      </a:r>
                    </a:p>
                  </a:txBody>
                  <a:tcPr marL="45720" marR="45720" marT="45720" marB="45720" anchor="t" anchorCtr="0" horzOverflow="overflow">
                    <a:lnL w="12700">
                      <a:solidFill>
                        <a:srgbClr val="000000"/>
                      </a:solidFill>
                    </a:lnL>
                    <a:lnR w="38100">
                      <a:solidFill>
                        <a:srgbClr val="000000"/>
                      </a:solidFill>
                    </a:lnR>
                    <a:lnT w="12700">
                      <a:solidFill>
                        <a:srgbClr val="000000"/>
                      </a:solidFill>
                    </a:lnT>
                    <a:lnB w="38100">
                      <a:solidFill>
                        <a:srgbClr val="000000"/>
                      </a:solidFill>
                    </a:lnB>
                    <a:noFill/>
                  </a:tcPr>
                </a:tc>
              </a:tr>
            </a:tbl>
          </a:graphicData>
        </a:graphic>
      </p:graphicFrame>
      <p:sp>
        <p:nvSpPr>
          <p:cNvPr id="754" name="Shape 282"/>
          <p:cNvSpPr txBox="1"/>
          <p:nvPr/>
        </p:nvSpPr>
        <p:spPr>
          <a:xfrm>
            <a:off x="9166217" y="-35"/>
            <a:ext cx="4995652" cy="941798"/>
          </a:xfrm>
          <a:prstGeom prst="rect">
            <a:avLst/>
          </a:prstGeom>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lvl1pPr algn="l" defTabSz="1285875">
              <a:defRPr sz="6000" u="sng">
                <a:latin typeface="Calibri"/>
                <a:ea typeface="Calibri"/>
                <a:cs typeface="Calibri"/>
                <a:sym typeface="Calibri"/>
              </a:defRPr>
            </a:lvl1pPr>
          </a:lstStyle>
          <a:p>
            <a:pPr/>
            <a:r>
              <a:t>Morphology Kit</a:t>
            </a:r>
          </a:p>
        </p:txBody>
      </p:sp>
      <p:sp>
        <p:nvSpPr>
          <p:cNvPr id="755" name="Shape 283"/>
          <p:cNvSpPr/>
          <p:nvPr/>
        </p:nvSpPr>
        <p:spPr>
          <a:xfrm>
            <a:off x="14782795" y="9756139"/>
            <a:ext cx="4876813" cy="19"/>
          </a:xfrm>
          <a:prstGeom prst="line">
            <a:avLst/>
          </a:prstGeom>
          <a:ln w="12700">
            <a:solidFill>
              <a:srgbClr val="000000"/>
            </a:solidFill>
          </a:ln>
        </p:spPr>
        <p:txBody>
          <a:bodyPr lIns="45718" tIns="45718" rIns="45718" bIns="45718"/>
          <a:lstStyle/>
          <a:p>
            <a:pPr/>
          </a:p>
        </p:txBody>
      </p:sp>
      <p:sp>
        <p:nvSpPr>
          <p:cNvPr id="756" name="Shape 284"/>
          <p:cNvSpPr txBox="1"/>
          <p:nvPr/>
        </p:nvSpPr>
        <p:spPr>
          <a:xfrm>
            <a:off x="14477998" y="9905999"/>
            <a:ext cx="4345496" cy="1579079"/>
          </a:xfrm>
          <a:prstGeom prst="rect">
            <a:avLst/>
          </a:prstGeom>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p>
            <a:pPr algn="l" defTabSz="1285875">
              <a:defRPr sz="3200">
                <a:latin typeface="Calibri"/>
                <a:ea typeface="Calibri"/>
                <a:cs typeface="Calibri"/>
                <a:sym typeface="Calibri"/>
              </a:defRPr>
            </a:pPr>
            <a:r>
              <a:t>      Adverb-making suffix:</a:t>
            </a:r>
          </a:p>
          <a:p>
            <a:pPr algn="l" defTabSz="1285875">
              <a:defRPr sz="3200">
                <a:latin typeface="Calibri"/>
                <a:ea typeface="Calibri"/>
                <a:cs typeface="Calibri"/>
                <a:sym typeface="Calibri"/>
              </a:defRPr>
            </a:pPr>
          </a:p>
          <a:p>
            <a:pPr algn="l" defTabSz="1285875">
              <a:defRPr sz="3200">
                <a:latin typeface="Calibri"/>
                <a:ea typeface="Calibri"/>
                <a:cs typeface="Calibri"/>
                <a:sym typeface="Calibri"/>
              </a:defRPr>
            </a:pPr>
            <a:r>
              <a:t>       -ly</a:t>
            </a:r>
          </a:p>
        </p:txBody>
      </p:sp>
      <p:sp>
        <p:nvSpPr>
          <p:cNvPr id="757" name="Shape 285"/>
          <p:cNvSpPr txBox="1"/>
          <p:nvPr/>
        </p:nvSpPr>
        <p:spPr>
          <a:xfrm>
            <a:off x="20269195" y="12649196"/>
            <a:ext cx="401551" cy="588479"/>
          </a:xfrm>
          <a:prstGeom prst="rect">
            <a:avLst/>
          </a:prstGeom>
          <a:ln w="12700">
            <a:miter lim="400000"/>
          </a:ln>
          <a:extLst>
            <a:ext uri="{C572A759-6A51-4108-AA02-DFA0A04FC94B}">
              <ma14:wrappingTextBoxFlag xmlns:ma14="http://schemas.microsoft.com/office/mac/drawingml/2011/main" val="1"/>
            </a:ext>
          </a:extLst>
        </p:spPr>
        <p:txBody>
          <a:bodyPr wrap="none" lIns="91436" tIns="91436" rIns="91436" bIns="91436">
            <a:spAutoFit/>
          </a:bodyPr>
          <a:lstStyle>
            <a:lvl1pPr algn="l" defTabSz="1285875">
              <a:defRPr sz="3200">
                <a:latin typeface="Calibri"/>
                <a:ea typeface="Calibri"/>
                <a:cs typeface="Calibri"/>
                <a:sym typeface="Calibri"/>
              </a:defRPr>
            </a:lvl1pPr>
          </a:lstStyle>
          <a:p>
            <a:pPr/>
            <a:r>
              <a:t>5</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9" name="“Sentence-Building Baseball”"/>
          <p:cNvSpPr txBox="1"/>
          <p:nvPr/>
        </p:nvSpPr>
        <p:spPr>
          <a:xfrm>
            <a:off x="8779039" y="501723"/>
            <a:ext cx="8448142" cy="8205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a:latin typeface="Helvetica Neue Medium"/>
                <a:ea typeface="Helvetica Neue Medium"/>
                <a:cs typeface="Helvetica Neue Medium"/>
                <a:sym typeface="Helvetica Neue Medium"/>
              </a:defRPr>
            </a:lvl1pPr>
          </a:lstStyle>
          <a:p>
            <a:pPr/>
            <a:r>
              <a:t>“Sentence-Building Baseball”</a:t>
            </a:r>
          </a:p>
        </p:txBody>
      </p:sp>
      <p:pic>
        <p:nvPicPr>
          <p:cNvPr id="760" name="Image" descr="Image"/>
          <p:cNvPicPr>
            <a:picLocks noChangeAspect="1"/>
          </p:cNvPicPr>
          <p:nvPr/>
        </p:nvPicPr>
        <p:blipFill>
          <a:blip r:embed="rId2">
            <a:extLst/>
          </a:blip>
          <a:stretch>
            <a:fillRect/>
          </a:stretch>
        </p:blipFill>
        <p:spPr>
          <a:xfrm>
            <a:off x="2230846" y="2501367"/>
            <a:ext cx="9331667" cy="9331664"/>
          </a:xfrm>
          <a:prstGeom prst="rect">
            <a:avLst/>
          </a:prstGeom>
          <a:ln w="12700">
            <a:miter lim="400000"/>
          </a:ln>
        </p:spPr>
      </p:pic>
      <p:sp>
        <p:nvSpPr>
          <p:cNvPr id="761" name="Hit a single:…"/>
          <p:cNvSpPr txBox="1"/>
          <p:nvPr/>
        </p:nvSpPr>
        <p:spPr>
          <a:xfrm>
            <a:off x="14205111" y="2986907"/>
            <a:ext cx="7216090" cy="21427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400">
                <a:latin typeface="Helvetica Neue Medium"/>
                <a:ea typeface="Helvetica Neue Medium"/>
                <a:cs typeface="Helvetica Neue Medium"/>
                <a:sym typeface="Helvetica Neue Medium"/>
              </a:defRPr>
            </a:pPr>
            <a:r>
              <a:t>Hit a single:</a:t>
            </a:r>
          </a:p>
          <a:p>
            <a:pPr algn="l">
              <a:defRPr sz="4400">
                <a:latin typeface="Helvetica Neue Medium"/>
                <a:ea typeface="Helvetica Neue Medium"/>
                <a:cs typeface="Helvetica Neue Medium"/>
                <a:sym typeface="Helvetica Neue Medium"/>
              </a:defRPr>
            </a:pPr>
          </a:p>
          <a:p>
            <a:pPr algn="l">
              <a:defRPr sz="4400">
                <a:latin typeface="Helvetica Neue Medium"/>
                <a:ea typeface="Helvetica Neue Medium"/>
                <a:cs typeface="Helvetica Neue Medium"/>
                <a:sym typeface="Helvetica Neue Medium"/>
              </a:defRPr>
            </a:pPr>
            <a:r>
              <a:t>Simple sentence (1 clause*)</a:t>
            </a:r>
          </a:p>
        </p:txBody>
      </p:sp>
      <p:sp>
        <p:nvSpPr>
          <p:cNvPr id="762" name="Clause: Subject (noun phrase) + Predicate (verb phrase)"/>
          <p:cNvSpPr txBox="1"/>
          <p:nvPr/>
        </p:nvSpPr>
        <p:spPr>
          <a:xfrm>
            <a:off x="12271991" y="8417573"/>
            <a:ext cx="9914383"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Helvetica Neue Medium"/>
                <a:ea typeface="Helvetica Neue Medium"/>
                <a:cs typeface="Helvetica Neue Medium"/>
                <a:sym typeface="Helvetica Neue Medium"/>
              </a:defRPr>
            </a:lvl1pPr>
          </a:lstStyle>
          <a:p>
            <a:pPr/>
            <a:r>
              <a:t>Clause: Subject (noun phrase) + Predicate (verb phrase)</a:t>
            </a:r>
          </a:p>
        </p:txBody>
      </p:sp>
      <p:sp>
        <p:nvSpPr>
          <p:cNvPr id="763" name="Elephants love peanuts.…"/>
          <p:cNvSpPr txBox="1"/>
          <p:nvPr/>
        </p:nvSpPr>
        <p:spPr>
          <a:xfrm>
            <a:off x="12978579" y="9609135"/>
            <a:ext cx="4328161" cy="10303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solidFill>
                  <a:srgbClr val="329D39"/>
                </a:solidFill>
                <a:latin typeface="Helvetica Neue Medium"/>
                <a:ea typeface="Helvetica Neue Medium"/>
                <a:cs typeface="Helvetica Neue Medium"/>
                <a:sym typeface="Helvetica Neue Medium"/>
              </a:defRPr>
            </a:pPr>
            <a:r>
              <a:t>Elephants</a:t>
            </a:r>
            <a:r>
              <a:rPr>
                <a:solidFill>
                  <a:srgbClr val="000000"/>
                </a:solidFill>
              </a:rPr>
              <a:t> </a:t>
            </a:r>
            <a:r>
              <a:rPr>
                <a:solidFill>
                  <a:srgbClr val="FF5966"/>
                </a:solidFill>
              </a:rPr>
              <a:t>love peanuts</a:t>
            </a:r>
            <a:r>
              <a:rPr>
                <a:solidFill>
                  <a:srgbClr val="000000"/>
                </a:solidFill>
              </a:rPr>
              <a:t>.</a:t>
            </a:r>
          </a:p>
          <a:p>
            <a:pPr algn="l">
              <a:defRPr>
                <a:solidFill>
                  <a:srgbClr val="468D4A"/>
                </a:solidFill>
                <a:latin typeface="Helvetica Neue Medium"/>
                <a:ea typeface="Helvetica Neue Medium"/>
                <a:cs typeface="Helvetica Neue Medium"/>
                <a:sym typeface="Helvetica Neue Medium"/>
              </a:defRPr>
            </a:pPr>
            <a:r>
              <a:t>Penguins</a:t>
            </a:r>
            <a:r>
              <a:rPr>
                <a:solidFill>
                  <a:srgbClr val="000000"/>
                </a:solidFill>
              </a:rPr>
              <a:t> </a:t>
            </a:r>
            <a:r>
              <a:rPr>
                <a:solidFill>
                  <a:srgbClr val="DD3745"/>
                </a:solidFill>
              </a:rPr>
              <a:t>waddle</a:t>
            </a:r>
            <a:r>
              <a:rPr>
                <a:solidFill>
                  <a:srgbClr val="000000"/>
                </a:solidFill>
              </a:rPr>
              <a:t>. </a:t>
            </a:r>
          </a:p>
        </p:txBody>
      </p:sp>
      <p:sp>
        <p:nvSpPr>
          <p:cNvPr id="764" name="Most elephants will eat just about anything.…"/>
          <p:cNvSpPr txBox="1"/>
          <p:nvPr/>
        </p:nvSpPr>
        <p:spPr>
          <a:xfrm>
            <a:off x="12978578" y="11270593"/>
            <a:ext cx="10363963" cy="10303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solidFill>
                  <a:srgbClr val="468839"/>
                </a:solidFill>
                <a:latin typeface="Helvetica Neue Medium"/>
                <a:ea typeface="Helvetica Neue Medium"/>
                <a:cs typeface="Helvetica Neue Medium"/>
                <a:sym typeface="Helvetica Neue Medium"/>
              </a:defRPr>
            </a:pPr>
            <a:r>
              <a:t>Most elephants</a:t>
            </a:r>
            <a:r>
              <a:rPr>
                <a:solidFill>
                  <a:srgbClr val="000000"/>
                </a:solidFill>
              </a:rPr>
              <a:t> </a:t>
            </a:r>
            <a:r>
              <a:rPr>
                <a:solidFill>
                  <a:srgbClr val="C33953"/>
                </a:solidFill>
              </a:rPr>
              <a:t>will eat just about anything.</a:t>
            </a:r>
            <a:endParaRPr>
              <a:solidFill>
                <a:srgbClr val="C33953"/>
              </a:solidFill>
            </a:endParaRPr>
          </a:p>
          <a:p>
            <a:pPr algn="l">
              <a:defRPr>
                <a:solidFill>
                  <a:srgbClr val="52A352"/>
                </a:solidFill>
                <a:latin typeface="Helvetica Neue Medium"/>
                <a:ea typeface="Helvetica Neue Medium"/>
                <a:cs typeface="Helvetica Neue Medium"/>
                <a:sym typeface="Helvetica Neue Medium"/>
              </a:defRPr>
            </a:pPr>
            <a:r>
              <a:t>Emperor penguins of Antarctica </a:t>
            </a:r>
            <a:r>
              <a:rPr>
                <a:solidFill>
                  <a:srgbClr val="C84C35"/>
                </a:solidFill>
              </a:rPr>
              <a:t>waddle on the glacial ice</a:t>
            </a:r>
            <a:r>
              <a:rPr>
                <a:solidFill>
                  <a:srgbClr val="000000"/>
                </a:solidFill>
              </a:rPr>
              <a:t>. </a:t>
            </a:r>
          </a:p>
        </p:txBody>
      </p:sp>
      <p:sp>
        <p:nvSpPr>
          <p:cNvPr id="765" name="Who or what is the…"/>
          <p:cNvSpPr txBox="1"/>
          <p:nvPr/>
        </p:nvSpPr>
        <p:spPr>
          <a:xfrm>
            <a:off x="13654422" y="7436039"/>
            <a:ext cx="3403093" cy="10303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solidFill>
                  <a:srgbClr val="61AB63"/>
                </a:solidFill>
                <a:latin typeface="Helvetica Neue Medium"/>
                <a:ea typeface="Helvetica Neue Medium"/>
                <a:cs typeface="Helvetica Neue Medium"/>
                <a:sym typeface="Helvetica Neue Medium"/>
              </a:defRPr>
            </a:pPr>
            <a:r>
              <a:t>Who or what is the</a:t>
            </a:r>
          </a:p>
          <a:p>
            <a:pPr algn="l">
              <a:defRPr>
                <a:solidFill>
                  <a:srgbClr val="61AB63"/>
                </a:solidFill>
                <a:latin typeface="Helvetica Neue Medium"/>
                <a:ea typeface="Helvetica Neue Medium"/>
                <a:cs typeface="Helvetica Neue Medium"/>
                <a:sym typeface="Helvetica Neue Medium"/>
              </a:defRPr>
            </a:pPr>
            <a:r>
              <a:t> sentence about?</a:t>
            </a:r>
          </a:p>
        </p:txBody>
      </p:sp>
      <p:sp>
        <p:nvSpPr>
          <p:cNvPr id="766" name="What about it?"/>
          <p:cNvSpPr txBox="1"/>
          <p:nvPr/>
        </p:nvSpPr>
        <p:spPr>
          <a:xfrm>
            <a:off x="18087618" y="7670989"/>
            <a:ext cx="2689861"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solidFill>
                  <a:srgbClr val="AB272D"/>
                </a:solidFill>
                <a:latin typeface="Helvetica Neue Medium"/>
                <a:ea typeface="Helvetica Neue Medium"/>
                <a:cs typeface="Helvetica Neue Medium"/>
                <a:sym typeface="Helvetica Neue Medium"/>
              </a:defRPr>
            </a:lvl1pPr>
          </a:lstStyle>
          <a:p>
            <a:pPr/>
            <a:r>
              <a:t>What about it?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7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76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66" grpId="3"/>
      <p:bldP build="whole" bldLvl="1" animBg="1" rev="0" advAuto="0" spid="765" grpId="2"/>
      <p:bldP build="whole" bldLvl="1" animBg="1" rev="0" advAuto="0" spid="764" grpId="5"/>
      <p:bldP build="whole" bldLvl="1" animBg="1" rev="0" advAuto="0" spid="763" grpId="4"/>
      <p:bldP build="whole" bldLvl="1" animBg="1" rev="0" advAuto="0" spid="762" grpId="1"/>
    </p:bldLst>
  </p:timing>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8" name="“Sentence-Building Baseball”"/>
          <p:cNvSpPr txBox="1"/>
          <p:nvPr/>
        </p:nvSpPr>
        <p:spPr>
          <a:xfrm>
            <a:off x="8779040" y="501723"/>
            <a:ext cx="8448142" cy="8205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a:latin typeface="Helvetica Neue Medium"/>
                <a:ea typeface="Helvetica Neue Medium"/>
                <a:cs typeface="Helvetica Neue Medium"/>
                <a:sym typeface="Helvetica Neue Medium"/>
              </a:defRPr>
            </a:lvl1pPr>
          </a:lstStyle>
          <a:p>
            <a:pPr/>
            <a:r>
              <a:t>“Sentence-Building Baseball”</a:t>
            </a:r>
          </a:p>
        </p:txBody>
      </p:sp>
      <p:pic>
        <p:nvPicPr>
          <p:cNvPr id="769" name="Image" descr="Image"/>
          <p:cNvPicPr>
            <a:picLocks noChangeAspect="1"/>
          </p:cNvPicPr>
          <p:nvPr/>
        </p:nvPicPr>
        <p:blipFill>
          <a:blip r:embed="rId2">
            <a:extLst/>
          </a:blip>
          <a:stretch>
            <a:fillRect/>
          </a:stretch>
        </p:blipFill>
        <p:spPr>
          <a:xfrm>
            <a:off x="2230846" y="2501367"/>
            <a:ext cx="9331667" cy="9331664"/>
          </a:xfrm>
          <a:prstGeom prst="rect">
            <a:avLst/>
          </a:prstGeom>
          <a:ln w="12700">
            <a:miter lim="400000"/>
          </a:ln>
        </p:spPr>
      </p:pic>
      <p:sp>
        <p:nvSpPr>
          <p:cNvPr id="770" name="Hit a double:…"/>
          <p:cNvSpPr txBox="1"/>
          <p:nvPr/>
        </p:nvSpPr>
        <p:spPr>
          <a:xfrm>
            <a:off x="14205111" y="2644007"/>
            <a:ext cx="9876537" cy="2828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400">
                <a:latin typeface="Helvetica Neue Medium"/>
                <a:ea typeface="Helvetica Neue Medium"/>
                <a:cs typeface="Helvetica Neue Medium"/>
                <a:sym typeface="Helvetica Neue Medium"/>
              </a:defRPr>
            </a:pPr>
            <a:r>
              <a:t>Hit a double: </a:t>
            </a:r>
          </a:p>
          <a:p>
            <a:pPr algn="l">
              <a:defRPr sz="4400">
                <a:latin typeface="Helvetica Neue Medium"/>
                <a:ea typeface="Helvetica Neue Medium"/>
                <a:cs typeface="Helvetica Neue Medium"/>
                <a:sym typeface="Helvetica Neue Medium"/>
              </a:defRPr>
            </a:pPr>
          </a:p>
          <a:p>
            <a:pPr algn="l">
              <a:defRPr sz="4400">
                <a:latin typeface="Helvetica Neue Medium"/>
                <a:ea typeface="Helvetica Neue Medium"/>
                <a:cs typeface="Helvetica Neue Medium"/>
                <a:sym typeface="Helvetica Neue Medium"/>
              </a:defRPr>
            </a:pPr>
            <a:r>
              <a:t>Compound sentence (2 clauses</a:t>
            </a:r>
          </a:p>
          <a:p>
            <a:pPr algn="l">
              <a:defRPr sz="4400">
                <a:latin typeface="Helvetica Neue Medium"/>
                <a:ea typeface="Helvetica Neue Medium"/>
                <a:cs typeface="Helvetica Neue Medium"/>
                <a:sym typeface="Helvetica Neue Medium"/>
              </a:defRPr>
            </a:pPr>
            <a:r>
              <a:t>joined by a coordinating conjunction*)</a:t>
            </a:r>
          </a:p>
        </p:txBody>
      </p:sp>
      <p:sp>
        <p:nvSpPr>
          <p:cNvPr id="771" name="Elephants love peanuts, and that includes the shells.…"/>
          <p:cNvSpPr txBox="1"/>
          <p:nvPr/>
        </p:nvSpPr>
        <p:spPr>
          <a:xfrm>
            <a:off x="11832038" y="7850615"/>
            <a:ext cx="10309200" cy="213431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solidFill>
                  <a:srgbClr val="329D39"/>
                </a:solidFill>
                <a:latin typeface="Helvetica Neue Medium"/>
                <a:ea typeface="Helvetica Neue Medium"/>
                <a:cs typeface="Helvetica Neue Medium"/>
                <a:sym typeface="Helvetica Neue Medium"/>
              </a:defRPr>
            </a:pPr>
            <a:r>
              <a:t>Elephants</a:t>
            </a:r>
            <a:r>
              <a:rPr>
                <a:solidFill>
                  <a:srgbClr val="000000"/>
                </a:solidFill>
              </a:rPr>
              <a:t> </a:t>
            </a:r>
            <a:r>
              <a:rPr>
                <a:solidFill>
                  <a:srgbClr val="FF5966"/>
                </a:solidFill>
              </a:rPr>
              <a:t>love peanuts</a:t>
            </a:r>
            <a:r>
              <a:rPr sz="6600">
                <a:solidFill>
                  <a:srgbClr val="4833EE"/>
                </a:solidFill>
              </a:rPr>
              <a:t>,</a:t>
            </a:r>
            <a:r>
              <a:rPr sz="6600">
                <a:solidFill>
                  <a:srgbClr val="FF5966"/>
                </a:solidFill>
              </a:rPr>
              <a:t> </a:t>
            </a:r>
            <a:r>
              <a:rPr sz="4400">
                <a:solidFill>
                  <a:srgbClr val="2042FF"/>
                </a:solidFill>
              </a:rPr>
              <a:t>and</a:t>
            </a:r>
            <a:r>
              <a:rPr sz="6600">
                <a:solidFill>
                  <a:srgbClr val="2042FF"/>
                </a:solidFill>
              </a:rPr>
              <a:t> </a:t>
            </a:r>
            <a:r>
              <a:rPr>
                <a:solidFill>
                  <a:srgbClr val="4EA050"/>
                </a:solidFill>
              </a:rPr>
              <a:t>that </a:t>
            </a:r>
            <a:r>
              <a:rPr>
                <a:solidFill>
                  <a:srgbClr val="FF483B"/>
                </a:solidFill>
              </a:rPr>
              <a:t>includes the</a:t>
            </a:r>
            <a:r>
              <a:rPr sz="6600">
                <a:solidFill>
                  <a:srgbClr val="FF483B"/>
                </a:solidFill>
              </a:rPr>
              <a:t> </a:t>
            </a:r>
            <a:r>
              <a:rPr>
                <a:solidFill>
                  <a:srgbClr val="FF483B"/>
                </a:solidFill>
              </a:rPr>
              <a:t>shells</a:t>
            </a:r>
            <a:r>
              <a:rPr>
                <a:solidFill>
                  <a:srgbClr val="2042FF"/>
                </a:solidFill>
              </a:rPr>
              <a:t>.</a:t>
            </a:r>
            <a:r>
              <a:rPr sz="3900">
                <a:solidFill>
                  <a:srgbClr val="4B9F57"/>
                </a:solidFill>
              </a:rPr>
              <a:t> </a:t>
            </a:r>
          </a:p>
          <a:p>
            <a:pPr algn="l">
              <a:defRPr>
                <a:solidFill>
                  <a:srgbClr val="468D4A"/>
                </a:solidFill>
                <a:latin typeface="Helvetica Neue Medium"/>
                <a:ea typeface="Helvetica Neue Medium"/>
                <a:cs typeface="Helvetica Neue Medium"/>
                <a:sym typeface="Helvetica Neue Medium"/>
              </a:defRPr>
            </a:pPr>
            <a:r>
              <a:t>Penguins</a:t>
            </a:r>
            <a:r>
              <a:rPr>
                <a:solidFill>
                  <a:srgbClr val="000000"/>
                </a:solidFill>
              </a:rPr>
              <a:t> </a:t>
            </a:r>
            <a:r>
              <a:rPr>
                <a:solidFill>
                  <a:srgbClr val="DD3745"/>
                </a:solidFill>
              </a:rPr>
              <a:t>waddle</a:t>
            </a:r>
            <a:r>
              <a:rPr sz="6700">
                <a:solidFill>
                  <a:srgbClr val="3837DD"/>
                </a:solidFill>
              </a:rPr>
              <a:t>;</a:t>
            </a:r>
            <a:r>
              <a:rPr>
                <a:solidFill>
                  <a:srgbClr val="DD3745"/>
                </a:solidFill>
              </a:rPr>
              <a:t> whales </a:t>
            </a:r>
            <a:r>
              <a:rPr>
                <a:solidFill>
                  <a:srgbClr val="3C8B44"/>
                </a:solidFill>
              </a:rPr>
              <a:t>glide.</a:t>
            </a:r>
          </a:p>
        </p:txBody>
      </p:sp>
      <p:sp>
        <p:nvSpPr>
          <p:cNvPr id="772" name="Most elephants will eat just about anything, but giraffes are more selective.…"/>
          <p:cNvSpPr txBox="1"/>
          <p:nvPr/>
        </p:nvSpPr>
        <p:spPr>
          <a:xfrm>
            <a:off x="8540680" y="10462371"/>
            <a:ext cx="13720192" cy="21987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solidFill>
                  <a:srgbClr val="468839"/>
                </a:solidFill>
                <a:latin typeface="Helvetica Neue Medium"/>
                <a:ea typeface="Helvetica Neue Medium"/>
                <a:cs typeface="Helvetica Neue Medium"/>
                <a:sym typeface="Helvetica Neue Medium"/>
              </a:defRPr>
            </a:pPr>
            <a:r>
              <a:t>Most elephants</a:t>
            </a:r>
            <a:r>
              <a:rPr>
                <a:solidFill>
                  <a:srgbClr val="000000"/>
                </a:solidFill>
              </a:rPr>
              <a:t> </a:t>
            </a:r>
            <a:r>
              <a:rPr>
                <a:solidFill>
                  <a:srgbClr val="C33953"/>
                </a:solidFill>
              </a:rPr>
              <a:t>will eat just about anything</a:t>
            </a:r>
            <a:r>
              <a:rPr sz="4500">
                <a:solidFill>
                  <a:srgbClr val="2426C3"/>
                </a:solidFill>
              </a:rPr>
              <a:t>, but</a:t>
            </a:r>
            <a:r>
              <a:rPr sz="4500">
                <a:solidFill>
                  <a:srgbClr val="C33953"/>
                </a:solidFill>
              </a:rPr>
              <a:t> </a:t>
            </a:r>
            <a:r>
              <a:rPr>
                <a:solidFill>
                  <a:srgbClr val="239F27"/>
                </a:solidFill>
              </a:rPr>
              <a:t>giraffes</a:t>
            </a:r>
            <a:r>
              <a:rPr>
                <a:solidFill>
                  <a:srgbClr val="C33953"/>
                </a:solidFill>
              </a:rPr>
              <a:t> are more selective.</a:t>
            </a:r>
            <a:endParaRPr>
              <a:solidFill>
                <a:srgbClr val="C33953"/>
              </a:solidFill>
            </a:endParaRPr>
          </a:p>
          <a:p>
            <a:pPr algn="l">
              <a:defRPr>
                <a:solidFill>
                  <a:srgbClr val="C33953"/>
                </a:solidFill>
                <a:latin typeface="Helvetica Neue Medium"/>
                <a:ea typeface="Helvetica Neue Medium"/>
                <a:cs typeface="Helvetica Neue Medium"/>
                <a:sym typeface="Helvetica Neue Medium"/>
              </a:defRPr>
            </a:pPr>
          </a:p>
          <a:p>
            <a:pPr algn="l">
              <a:defRPr>
                <a:solidFill>
                  <a:srgbClr val="52A352"/>
                </a:solidFill>
                <a:latin typeface="Helvetica Neue Medium"/>
                <a:ea typeface="Helvetica Neue Medium"/>
                <a:cs typeface="Helvetica Neue Medium"/>
                <a:sym typeface="Helvetica Neue Medium"/>
              </a:defRPr>
            </a:pPr>
            <a:r>
              <a:t>Emperor penguins of Antarctica </a:t>
            </a:r>
            <a:r>
              <a:rPr>
                <a:solidFill>
                  <a:srgbClr val="C84C35"/>
                </a:solidFill>
              </a:rPr>
              <a:t>waddle on the glacial ice; </a:t>
            </a:r>
            <a:r>
              <a:rPr>
                <a:solidFill>
                  <a:srgbClr val="2D882A"/>
                </a:solidFill>
              </a:rPr>
              <a:t>blue whales </a:t>
            </a:r>
            <a:r>
              <a:rPr>
                <a:solidFill>
                  <a:srgbClr val="CF3932"/>
                </a:solidFill>
              </a:rPr>
              <a:t>glide</a:t>
            </a:r>
            <a:endParaRPr>
              <a:solidFill>
                <a:srgbClr val="CF3932"/>
              </a:solidFill>
            </a:endParaRPr>
          </a:p>
          <a:p>
            <a:pPr algn="l">
              <a:defRPr>
                <a:solidFill>
                  <a:srgbClr val="CF3932"/>
                </a:solidFill>
                <a:latin typeface="Helvetica Neue Medium"/>
                <a:ea typeface="Helvetica Neue Medium"/>
                <a:cs typeface="Helvetica Neue Medium"/>
                <a:sym typeface="Helvetica Neue Medium"/>
              </a:defRPr>
            </a:pPr>
            <a:r>
              <a:t>through</a:t>
            </a:r>
            <a:r>
              <a:rPr>
                <a:solidFill>
                  <a:srgbClr val="2D882A"/>
                </a:solidFill>
              </a:rPr>
              <a:t> </a:t>
            </a:r>
            <a:r>
              <a:rPr>
                <a:solidFill>
                  <a:srgbClr val="C84C35"/>
                </a:solidFill>
              </a:rPr>
              <a:t>the waves in sweeping, elegant arcs.</a:t>
            </a:r>
          </a:p>
        </p:txBody>
      </p:sp>
      <p:grpSp>
        <p:nvGrpSpPr>
          <p:cNvPr id="775" name="Group"/>
          <p:cNvGrpSpPr/>
          <p:nvPr/>
        </p:nvGrpSpPr>
        <p:grpSpPr>
          <a:xfrm>
            <a:off x="14285099" y="6577775"/>
            <a:ext cx="9132175" cy="1376207"/>
            <a:chOff x="-1" y="0"/>
            <a:chExt cx="9132174" cy="1376206"/>
          </a:xfrm>
        </p:grpSpPr>
        <p:sp>
          <p:nvSpPr>
            <p:cNvPr id="773" name="Coordinating Conjunctions: and, but, so"/>
            <p:cNvSpPr txBox="1"/>
            <p:nvPr/>
          </p:nvSpPr>
          <p:spPr>
            <a:xfrm>
              <a:off x="-1" y="0"/>
              <a:ext cx="7045453" cy="5604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a:latin typeface="Helvetica Neue Medium"/>
                  <a:ea typeface="Helvetica Neue Medium"/>
                  <a:cs typeface="Helvetica Neue Medium"/>
                  <a:sym typeface="Helvetica Neue Medium"/>
                </a:defRPr>
              </a:pPr>
              <a:r>
                <a:t>Coordinating Conjunctions: </a:t>
              </a:r>
              <a:r>
                <a:rPr i="1">
                  <a:latin typeface="+mj-lt"/>
                  <a:ea typeface="+mj-ea"/>
                  <a:cs typeface="+mj-cs"/>
                  <a:sym typeface="Helvetica Neue"/>
                </a:rPr>
                <a:t>and, but, so</a:t>
              </a:r>
            </a:p>
          </p:txBody>
        </p:sp>
        <p:sp>
          <p:nvSpPr>
            <p:cNvPr id="774" name="Use a comma or semicolon to join the two clauses."/>
            <p:cNvSpPr txBox="1"/>
            <p:nvPr/>
          </p:nvSpPr>
          <p:spPr>
            <a:xfrm>
              <a:off x="53324" y="815758"/>
              <a:ext cx="9078850" cy="56044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a:latin typeface="Helvetica Neue Medium"/>
                  <a:ea typeface="Helvetica Neue Medium"/>
                  <a:cs typeface="Helvetica Neue Medium"/>
                  <a:sym typeface="Helvetica Neue Medium"/>
                </a:defRPr>
              </a:lvl1pPr>
            </a:lstStyle>
            <a:p>
              <a:pPr/>
              <a:r>
                <a:t>Use a comma or semicolon to join the two clauses.</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7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71" grpId="2"/>
      <p:bldP build="whole" bldLvl="1" animBg="1" rev="0" advAuto="0" spid="772" grpId="3"/>
      <p:bldP build="whole" bldLvl="1" animBg="1" rev="0" advAuto="0" spid="775" grpId="1"/>
    </p:bldLst>
  </p:timing>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7" name="“Sentence-Building Baseball”"/>
          <p:cNvSpPr txBox="1"/>
          <p:nvPr/>
        </p:nvSpPr>
        <p:spPr>
          <a:xfrm>
            <a:off x="8779040" y="501723"/>
            <a:ext cx="8448142" cy="8205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a:latin typeface="Helvetica Neue Medium"/>
                <a:ea typeface="Helvetica Neue Medium"/>
                <a:cs typeface="Helvetica Neue Medium"/>
                <a:sym typeface="Helvetica Neue Medium"/>
              </a:defRPr>
            </a:lvl1pPr>
          </a:lstStyle>
          <a:p>
            <a:pPr/>
            <a:r>
              <a:t>“Sentence-Building Baseball”</a:t>
            </a:r>
          </a:p>
        </p:txBody>
      </p:sp>
      <p:pic>
        <p:nvPicPr>
          <p:cNvPr id="778" name="Image" descr="Image"/>
          <p:cNvPicPr>
            <a:picLocks noChangeAspect="1"/>
          </p:cNvPicPr>
          <p:nvPr/>
        </p:nvPicPr>
        <p:blipFill>
          <a:blip r:embed="rId2">
            <a:extLst/>
          </a:blip>
          <a:stretch>
            <a:fillRect/>
          </a:stretch>
        </p:blipFill>
        <p:spPr>
          <a:xfrm>
            <a:off x="-168888" y="1248171"/>
            <a:ext cx="9331663" cy="9331663"/>
          </a:xfrm>
          <a:prstGeom prst="rect">
            <a:avLst/>
          </a:prstGeom>
          <a:ln w="12700">
            <a:miter lim="400000"/>
          </a:ln>
        </p:spPr>
      </p:pic>
      <p:sp>
        <p:nvSpPr>
          <p:cNvPr id="779" name="Hit a triple:…"/>
          <p:cNvSpPr txBox="1"/>
          <p:nvPr/>
        </p:nvSpPr>
        <p:spPr>
          <a:xfrm>
            <a:off x="12178665" y="1326241"/>
            <a:ext cx="10186671" cy="35143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400">
                <a:latin typeface="Helvetica Neue Medium"/>
                <a:ea typeface="Helvetica Neue Medium"/>
                <a:cs typeface="Helvetica Neue Medium"/>
                <a:sym typeface="Helvetica Neue Medium"/>
              </a:defRPr>
            </a:pPr>
            <a:r>
              <a:t>Hit a triple: </a:t>
            </a:r>
          </a:p>
          <a:p>
            <a:pPr algn="l">
              <a:defRPr sz="4400">
                <a:latin typeface="Helvetica Neue Medium"/>
                <a:ea typeface="Helvetica Neue Medium"/>
                <a:cs typeface="Helvetica Neue Medium"/>
                <a:sym typeface="Helvetica Neue Medium"/>
              </a:defRPr>
            </a:pPr>
          </a:p>
          <a:p>
            <a:pPr algn="l">
              <a:defRPr sz="4400">
                <a:latin typeface="Helvetica Neue Medium"/>
                <a:ea typeface="Helvetica Neue Medium"/>
                <a:cs typeface="Helvetica Neue Medium"/>
                <a:sym typeface="Helvetica Neue Medium"/>
              </a:defRPr>
            </a:pPr>
            <a:r>
              <a:t>Complex sentence (Main clause +</a:t>
            </a:r>
          </a:p>
          <a:p>
            <a:pPr algn="l">
              <a:defRPr sz="4400">
                <a:latin typeface="Helvetica Neue Medium"/>
                <a:ea typeface="Helvetica Neue Medium"/>
                <a:cs typeface="Helvetica Neue Medium"/>
                <a:sym typeface="Helvetica Neue Medium"/>
              </a:defRPr>
            </a:pPr>
            <a:r>
              <a:t>subordinate (aka </a:t>
            </a:r>
            <a:r>
              <a:rPr i="1">
                <a:latin typeface="+mj-lt"/>
                <a:ea typeface="+mj-ea"/>
                <a:cs typeface="+mj-cs"/>
                <a:sym typeface="Helvetica Neue"/>
              </a:rPr>
              <a:t>dependent</a:t>
            </a:r>
            <a:r>
              <a:t>) clause</a:t>
            </a:r>
          </a:p>
          <a:p>
            <a:pPr algn="l">
              <a:defRPr sz="4400">
                <a:latin typeface="Helvetica Neue Medium"/>
                <a:ea typeface="Helvetica Neue Medium"/>
                <a:cs typeface="Helvetica Neue Medium"/>
                <a:sym typeface="Helvetica Neue Medium"/>
              </a:defRPr>
            </a:pPr>
            <a:r>
              <a:t>joined by a subordinating conjunction*)</a:t>
            </a:r>
          </a:p>
        </p:txBody>
      </p:sp>
      <p:sp>
        <p:nvSpPr>
          <p:cNvPr id="780" name="Most elephants will eat just about anything because they are voracious carnivores.…"/>
          <p:cNvSpPr txBox="1"/>
          <p:nvPr/>
        </p:nvSpPr>
        <p:spPr>
          <a:xfrm>
            <a:off x="4127827" y="10499627"/>
            <a:ext cx="15585772" cy="196425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solidFill>
                  <a:srgbClr val="468839"/>
                </a:solidFill>
                <a:latin typeface="Helvetica Neue Medium"/>
                <a:ea typeface="Helvetica Neue Medium"/>
                <a:cs typeface="Helvetica Neue Medium"/>
                <a:sym typeface="Helvetica Neue Medium"/>
              </a:defRPr>
            </a:pPr>
            <a:r>
              <a:t>Most elephants</a:t>
            </a:r>
            <a:r>
              <a:rPr>
                <a:solidFill>
                  <a:srgbClr val="000000"/>
                </a:solidFill>
              </a:rPr>
              <a:t> </a:t>
            </a:r>
            <a:r>
              <a:rPr>
                <a:solidFill>
                  <a:srgbClr val="C33953"/>
                </a:solidFill>
              </a:rPr>
              <a:t>will eat just about anything</a:t>
            </a:r>
            <a:r>
              <a:rPr sz="4500">
                <a:solidFill>
                  <a:srgbClr val="2426C3"/>
                </a:solidFill>
              </a:rPr>
              <a:t> because </a:t>
            </a:r>
            <a:r>
              <a:rPr>
                <a:solidFill>
                  <a:srgbClr val="239F27"/>
                </a:solidFill>
              </a:rPr>
              <a:t>they </a:t>
            </a:r>
            <a:r>
              <a:rPr>
                <a:solidFill>
                  <a:srgbClr val="CE2E30"/>
                </a:solidFill>
              </a:rPr>
              <a:t>are voracious carnivores.</a:t>
            </a:r>
            <a:endParaRPr>
              <a:solidFill>
                <a:srgbClr val="CE2E30"/>
              </a:solidFill>
            </a:endParaRPr>
          </a:p>
          <a:p>
            <a:pPr algn="l">
              <a:defRPr>
                <a:solidFill>
                  <a:srgbClr val="C33953"/>
                </a:solidFill>
                <a:latin typeface="Helvetica Neue Medium"/>
                <a:ea typeface="Helvetica Neue Medium"/>
                <a:cs typeface="Helvetica Neue Medium"/>
                <a:sym typeface="Helvetica Neue Medium"/>
              </a:defRPr>
            </a:pPr>
          </a:p>
          <a:p>
            <a:pPr algn="l">
              <a:defRPr sz="4600">
                <a:solidFill>
                  <a:srgbClr val="2F39EC"/>
                </a:solidFill>
                <a:latin typeface="Helvetica Neue Medium"/>
                <a:ea typeface="Helvetica Neue Medium"/>
                <a:cs typeface="Helvetica Neue Medium"/>
                <a:sym typeface="Helvetica Neue Medium"/>
              </a:defRPr>
            </a:pPr>
            <a:r>
              <a:t>Because</a:t>
            </a:r>
            <a:r>
              <a:rPr sz="3000">
                <a:solidFill>
                  <a:srgbClr val="C33953"/>
                </a:solidFill>
              </a:rPr>
              <a:t> </a:t>
            </a:r>
            <a:r>
              <a:rPr sz="3000">
                <a:solidFill>
                  <a:srgbClr val="309B3E"/>
                </a:solidFill>
              </a:rPr>
              <a:t>they </a:t>
            </a:r>
            <a:r>
              <a:rPr sz="3000">
                <a:solidFill>
                  <a:srgbClr val="C33953"/>
                </a:solidFill>
              </a:rPr>
              <a:t>are voracious carnivores, </a:t>
            </a:r>
            <a:r>
              <a:rPr sz="3000">
                <a:solidFill>
                  <a:srgbClr val="399748"/>
                </a:solidFill>
              </a:rPr>
              <a:t>most elephants </a:t>
            </a:r>
            <a:r>
              <a:rPr sz="3000">
                <a:solidFill>
                  <a:srgbClr val="C33953"/>
                </a:solidFill>
              </a:rPr>
              <a:t>will eat just about anything.</a:t>
            </a:r>
          </a:p>
        </p:txBody>
      </p:sp>
      <p:sp>
        <p:nvSpPr>
          <p:cNvPr id="781" name="Group"/>
          <p:cNvSpPr txBox="1"/>
          <p:nvPr/>
        </p:nvSpPr>
        <p:spPr>
          <a:xfrm>
            <a:off x="13058570" y="5941873"/>
            <a:ext cx="7853554" cy="33040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Subordinating Conjunctions: </a:t>
            </a:r>
            <a:r>
              <a:rPr i="1">
                <a:latin typeface="+mj-lt"/>
                <a:ea typeface="+mj-ea"/>
                <a:cs typeface="+mj-cs"/>
                <a:sym typeface="Helvetica Neue"/>
              </a:rPr>
              <a:t>AAAWWUUBBI</a:t>
            </a:r>
            <a:endParaRPr i="1">
              <a:latin typeface="+mj-lt"/>
              <a:ea typeface="+mj-ea"/>
              <a:cs typeface="+mj-cs"/>
              <a:sym typeface="Helvetica Neue"/>
            </a:endParaRPr>
          </a:p>
          <a:p>
            <a:pPr algn="l">
              <a:defRPr i="1"/>
            </a:pPr>
            <a:r>
              <a:t>as, after, although</a:t>
            </a:r>
          </a:p>
          <a:p>
            <a:pPr algn="l">
              <a:defRPr i="1"/>
            </a:pPr>
            <a:r>
              <a:t>while, when</a:t>
            </a:r>
          </a:p>
          <a:p>
            <a:pPr algn="l">
              <a:defRPr i="1"/>
            </a:pPr>
            <a:r>
              <a:t>unless, until</a:t>
            </a:r>
          </a:p>
          <a:p>
            <a:pPr algn="l">
              <a:defRPr i="1"/>
            </a:pPr>
            <a:r>
              <a:t>because, before</a:t>
            </a:r>
          </a:p>
          <a:p>
            <a:pPr algn="l">
              <a:defRPr i="1"/>
            </a:pPr>
            <a:r>
              <a:t>if</a:t>
            </a:r>
          </a:p>
          <a:p>
            <a:pPr algn="l">
              <a:defRPr i="1"/>
            </a:pPr>
            <a:r>
              <a:t>since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80" grpId="2"/>
      <p:bldP build="whole" bldLvl="1" animBg="1" rev="0" advAuto="0" spid="781" grpId="1"/>
    </p:bldLst>
  </p:timing>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3" name="“Sentence-Building Baseball”"/>
          <p:cNvSpPr txBox="1"/>
          <p:nvPr/>
        </p:nvSpPr>
        <p:spPr>
          <a:xfrm>
            <a:off x="8779040" y="501723"/>
            <a:ext cx="8448142" cy="8205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4800">
                <a:latin typeface="Helvetica Neue Medium"/>
                <a:ea typeface="Helvetica Neue Medium"/>
                <a:cs typeface="Helvetica Neue Medium"/>
                <a:sym typeface="Helvetica Neue Medium"/>
              </a:defRPr>
            </a:lvl1pPr>
          </a:lstStyle>
          <a:p>
            <a:pPr/>
            <a:r>
              <a:t>“Sentence-Building Baseball”</a:t>
            </a:r>
          </a:p>
        </p:txBody>
      </p:sp>
      <p:pic>
        <p:nvPicPr>
          <p:cNvPr id="784" name="Image" descr="Image"/>
          <p:cNvPicPr>
            <a:picLocks noChangeAspect="1"/>
          </p:cNvPicPr>
          <p:nvPr/>
        </p:nvPicPr>
        <p:blipFill>
          <a:blip r:embed="rId2">
            <a:extLst/>
          </a:blip>
          <a:stretch>
            <a:fillRect/>
          </a:stretch>
        </p:blipFill>
        <p:spPr>
          <a:xfrm>
            <a:off x="3375226" y="2501367"/>
            <a:ext cx="8187288" cy="8187285"/>
          </a:xfrm>
          <a:prstGeom prst="rect">
            <a:avLst/>
          </a:prstGeom>
          <a:ln w="12700">
            <a:miter lim="400000"/>
          </a:ln>
        </p:spPr>
      </p:pic>
      <p:sp>
        <p:nvSpPr>
          <p:cNvPr id="785" name="Hit a home run:…"/>
          <p:cNvSpPr txBox="1"/>
          <p:nvPr/>
        </p:nvSpPr>
        <p:spPr>
          <a:xfrm>
            <a:off x="11718521" y="1507070"/>
            <a:ext cx="8187285" cy="214279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4400">
                <a:latin typeface="Helvetica Neue Medium"/>
                <a:ea typeface="Helvetica Neue Medium"/>
                <a:cs typeface="Helvetica Neue Medium"/>
                <a:sym typeface="Helvetica Neue Medium"/>
              </a:defRPr>
            </a:pPr>
            <a:r>
              <a:t>Hit a home run: </a:t>
            </a:r>
          </a:p>
          <a:p>
            <a:pPr algn="l">
              <a:defRPr sz="4400">
                <a:latin typeface="Helvetica Neue Medium"/>
                <a:ea typeface="Helvetica Neue Medium"/>
                <a:cs typeface="Helvetica Neue Medium"/>
                <a:sym typeface="Helvetica Neue Medium"/>
              </a:defRPr>
            </a:pPr>
          </a:p>
          <a:p>
            <a:pPr algn="l">
              <a:defRPr sz="4400">
                <a:latin typeface="Helvetica Neue Medium"/>
                <a:ea typeface="Helvetica Neue Medium"/>
                <a:cs typeface="Helvetica Neue Medium"/>
                <a:sym typeface="Helvetica Neue Medium"/>
              </a:defRPr>
            </a:pPr>
            <a:r>
              <a:t>Compound-Complex sentence </a:t>
            </a:r>
          </a:p>
        </p:txBody>
      </p:sp>
      <p:sp>
        <p:nvSpPr>
          <p:cNvPr id="786" name="Most elephants will eat just about anything because they are voracious carnivores,…"/>
          <p:cNvSpPr txBox="1"/>
          <p:nvPr/>
        </p:nvSpPr>
        <p:spPr>
          <a:xfrm>
            <a:off x="8018339" y="9292204"/>
            <a:ext cx="15797607" cy="33925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solidFill>
                  <a:srgbClr val="468839"/>
                </a:solidFill>
                <a:latin typeface="Helvetica Neue Medium"/>
                <a:ea typeface="Helvetica Neue Medium"/>
                <a:cs typeface="Helvetica Neue Medium"/>
                <a:sym typeface="Helvetica Neue Medium"/>
              </a:defRPr>
            </a:pPr>
            <a:r>
              <a:t>Most elephants</a:t>
            </a:r>
            <a:r>
              <a:rPr>
                <a:solidFill>
                  <a:srgbClr val="000000"/>
                </a:solidFill>
              </a:rPr>
              <a:t> </a:t>
            </a:r>
            <a:r>
              <a:rPr>
                <a:solidFill>
                  <a:srgbClr val="C33953"/>
                </a:solidFill>
              </a:rPr>
              <a:t>will eat just about anything</a:t>
            </a:r>
            <a:r>
              <a:rPr sz="4500">
                <a:solidFill>
                  <a:srgbClr val="2426C3"/>
                </a:solidFill>
              </a:rPr>
              <a:t> because </a:t>
            </a:r>
            <a:r>
              <a:rPr>
                <a:solidFill>
                  <a:srgbClr val="239F27"/>
                </a:solidFill>
              </a:rPr>
              <a:t>they </a:t>
            </a:r>
            <a:r>
              <a:rPr>
                <a:solidFill>
                  <a:srgbClr val="CE2E30"/>
                </a:solidFill>
              </a:rPr>
              <a:t>are voracious carnivores</a:t>
            </a:r>
            <a:r>
              <a:rPr sz="5800">
                <a:solidFill>
                  <a:srgbClr val="2546EE"/>
                </a:solidFill>
              </a:rPr>
              <a:t>,</a:t>
            </a:r>
            <a:endParaRPr sz="5800">
              <a:solidFill>
                <a:srgbClr val="2546EE"/>
              </a:solidFill>
            </a:endParaRPr>
          </a:p>
          <a:p>
            <a:pPr algn="l">
              <a:defRPr sz="4800">
                <a:solidFill>
                  <a:srgbClr val="1E1ECE"/>
                </a:solidFill>
                <a:latin typeface="Helvetica Neue Medium"/>
                <a:ea typeface="Helvetica Neue Medium"/>
                <a:cs typeface="Helvetica Neue Medium"/>
                <a:sym typeface="Helvetica Neue Medium"/>
              </a:defRPr>
            </a:pPr>
            <a:r>
              <a:t>so</a:t>
            </a:r>
            <a:r>
              <a:rPr sz="3000">
                <a:solidFill>
                  <a:srgbClr val="398F2B"/>
                </a:solidFill>
              </a:rPr>
              <a:t> you</a:t>
            </a:r>
            <a:r>
              <a:rPr sz="3000">
                <a:solidFill>
                  <a:srgbClr val="CE2E30"/>
                </a:solidFill>
              </a:rPr>
              <a:t> can throw them peanuts, shells and all.</a:t>
            </a:r>
            <a:endParaRPr>
              <a:solidFill>
                <a:srgbClr val="CE2E30"/>
              </a:solidFill>
            </a:endParaRPr>
          </a:p>
          <a:p>
            <a:pPr algn="l">
              <a:defRPr>
                <a:solidFill>
                  <a:srgbClr val="C33953"/>
                </a:solidFill>
                <a:latin typeface="Helvetica Neue Medium"/>
                <a:ea typeface="Helvetica Neue Medium"/>
                <a:cs typeface="Helvetica Neue Medium"/>
                <a:sym typeface="Helvetica Neue Medium"/>
              </a:defRPr>
            </a:pPr>
          </a:p>
          <a:p>
            <a:pPr algn="l">
              <a:defRPr sz="4600">
                <a:solidFill>
                  <a:srgbClr val="2F39EC"/>
                </a:solidFill>
                <a:latin typeface="Helvetica Neue Medium"/>
                <a:ea typeface="Helvetica Neue Medium"/>
                <a:cs typeface="Helvetica Neue Medium"/>
                <a:sym typeface="Helvetica Neue Medium"/>
              </a:defRPr>
            </a:pPr>
            <a:r>
              <a:t>Because</a:t>
            </a:r>
            <a:r>
              <a:rPr sz="3000">
                <a:solidFill>
                  <a:srgbClr val="C33953"/>
                </a:solidFill>
              </a:rPr>
              <a:t>  </a:t>
            </a:r>
            <a:r>
              <a:rPr sz="3000">
                <a:solidFill>
                  <a:srgbClr val="2A8B28"/>
                </a:solidFill>
              </a:rPr>
              <a:t>most elephants</a:t>
            </a:r>
            <a:r>
              <a:rPr sz="3000">
                <a:solidFill>
                  <a:srgbClr val="309B3E"/>
                </a:solidFill>
              </a:rPr>
              <a:t> </a:t>
            </a:r>
            <a:r>
              <a:rPr sz="3000">
                <a:solidFill>
                  <a:srgbClr val="C33953"/>
                </a:solidFill>
              </a:rPr>
              <a:t>are voracious carnivores, </a:t>
            </a:r>
            <a:r>
              <a:rPr sz="3000">
                <a:solidFill>
                  <a:srgbClr val="188622"/>
                </a:solidFill>
              </a:rPr>
              <a:t>they</a:t>
            </a:r>
            <a:r>
              <a:rPr sz="3000">
                <a:solidFill>
                  <a:srgbClr val="399748"/>
                </a:solidFill>
              </a:rPr>
              <a:t> </a:t>
            </a:r>
            <a:r>
              <a:rPr sz="3000">
                <a:solidFill>
                  <a:srgbClr val="C33953"/>
                </a:solidFill>
              </a:rPr>
              <a:t>will eat just about anything; </a:t>
            </a:r>
            <a:endParaRPr>
              <a:solidFill>
                <a:srgbClr val="C33953"/>
              </a:solidFill>
            </a:endParaRPr>
          </a:p>
          <a:p>
            <a:pPr algn="l">
              <a:defRPr>
                <a:solidFill>
                  <a:srgbClr val="2C9035"/>
                </a:solidFill>
                <a:latin typeface="Helvetica Neue Medium"/>
                <a:ea typeface="Helvetica Neue Medium"/>
                <a:cs typeface="Helvetica Neue Medium"/>
                <a:sym typeface="Helvetica Neue Medium"/>
              </a:defRPr>
            </a:pPr>
            <a:r>
              <a:t>you</a:t>
            </a:r>
            <a:r>
              <a:rPr>
                <a:solidFill>
                  <a:srgbClr val="C33953"/>
                </a:solidFill>
              </a:rPr>
              <a:t> can throw them peanuts, shells and all.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86" grpId="1"/>
    </p:bldLst>
  </p:timing>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8" name="Use the cues of punctuation"/>
          <p:cNvSpPr txBox="1"/>
          <p:nvPr/>
        </p:nvSpPr>
        <p:spPr>
          <a:xfrm>
            <a:off x="10285541" y="871733"/>
            <a:ext cx="5068825"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Helvetica Neue Medium"/>
                <a:ea typeface="Helvetica Neue Medium"/>
                <a:cs typeface="Helvetica Neue Medium"/>
                <a:sym typeface="Helvetica Neue Medium"/>
              </a:defRPr>
            </a:lvl1pPr>
          </a:lstStyle>
          <a:p>
            <a:pPr/>
            <a:r>
              <a:t>Use the cues of punctuation</a:t>
            </a:r>
          </a:p>
        </p:txBody>
      </p:sp>
      <p:pic>
        <p:nvPicPr>
          <p:cNvPr id="789" name="Image" descr="Image"/>
          <p:cNvPicPr>
            <a:picLocks noChangeAspect="1"/>
          </p:cNvPicPr>
          <p:nvPr/>
        </p:nvPicPr>
        <p:blipFill>
          <a:blip r:embed="rId2">
            <a:extLst/>
          </a:blip>
          <a:stretch>
            <a:fillRect/>
          </a:stretch>
        </p:blipFill>
        <p:spPr>
          <a:xfrm>
            <a:off x="768041" y="298467"/>
            <a:ext cx="3810002" cy="2133601"/>
          </a:xfrm>
          <a:prstGeom prst="rect">
            <a:avLst/>
          </a:prstGeom>
          <a:ln w="12700">
            <a:miter lim="400000"/>
          </a:ln>
        </p:spPr>
      </p:pic>
      <p:sp>
        <p:nvSpPr>
          <p:cNvPr id="790" name="With its flying monkeys and magical shoes, oh my, the story of the Wizard of Oz has been lodged…"/>
          <p:cNvSpPr txBox="1"/>
          <p:nvPr/>
        </p:nvSpPr>
        <p:spPr>
          <a:xfrm>
            <a:off x="625188" y="3288472"/>
            <a:ext cx="17781652" cy="71390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     With its flying monkeys and magical shoes, oh my, the story of the Wizard of Oz has been lodged</a:t>
            </a:r>
          </a:p>
          <a:p>
            <a:pPr algn="l">
              <a:defRPr>
                <a:latin typeface="Helvetica Neue Medium"/>
                <a:ea typeface="Helvetica Neue Medium"/>
                <a:cs typeface="Helvetica Neue Medium"/>
                <a:sym typeface="Helvetica Neue Medium"/>
              </a:defRPr>
            </a:pPr>
            <a:r>
              <a:t>in the popular imagination for over a century.  It is, after all, an archetypal American myth: an epic</a:t>
            </a:r>
          </a:p>
          <a:p>
            <a:pPr algn="l">
              <a:defRPr>
                <a:latin typeface="Helvetica Neue Medium"/>
                <a:ea typeface="Helvetica Neue Medium"/>
                <a:cs typeface="Helvetica Neue Medium"/>
                <a:sym typeface="Helvetica Neue Medium"/>
              </a:defRPr>
            </a:pPr>
            <a:r>
              <a:t>of good and evil, the comfort (and dreariness) of home, the draw (and freedom) of the road, the</a:t>
            </a:r>
          </a:p>
          <a:p>
            <a:pPr algn="l">
              <a:defRPr>
                <a:latin typeface="Helvetica Neue Medium"/>
                <a:ea typeface="Helvetica Neue Medium"/>
                <a:cs typeface="Helvetica Neue Medium"/>
                <a:sym typeface="Helvetica Neue Medium"/>
              </a:defRPr>
            </a:pPr>
            <a:r>
              <a:t>perils of power and the yearning for transformation.  The 1939 film with Judy Garland, in particular,</a:t>
            </a:r>
          </a:p>
          <a:p>
            <a:pPr algn="l">
              <a:defRPr>
                <a:latin typeface="Helvetica Neue Medium"/>
                <a:ea typeface="Helvetica Neue Medium"/>
                <a:cs typeface="Helvetica Neue Medium"/>
                <a:sym typeface="Helvetica Neue Medium"/>
              </a:defRPr>
            </a:pPr>
            <a:r>
              <a:t>is so embedded in the American cinematic DNA that it’s inspired everyone from Martin Scorsese</a:t>
            </a:r>
          </a:p>
          <a:p>
            <a:pPr algn="l">
              <a:defRPr>
                <a:latin typeface="Helvetica Neue Medium"/>
                <a:ea typeface="Helvetica Neue Medium"/>
                <a:cs typeface="Helvetica Neue Medium"/>
                <a:sym typeface="Helvetica Neue Medium"/>
              </a:defRPr>
            </a:pPr>
            <a:r>
              <a:t>to David Lynch, Spike Lee and John Waters, who once called (accurately!) the wicked witch</a:t>
            </a:r>
          </a:p>
          <a:p>
            <a:pPr algn="l">
              <a:defRPr>
                <a:latin typeface="Helvetica Neue Medium"/>
                <a:ea typeface="Helvetica Neue Medium"/>
                <a:cs typeface="Helvetica Neue Medium"/>
                <a:sym typeface="Helvetica Neue Medium"/>
              </a:defRPr>
            </a:pPr>
            <a:r>
              <a:t>“every bad little boy’s and girl’s dream of notoriety and style.”</a:t>
            </a:r>
          </a:p>
          <a:p>
            <a:pPr algn="l">
              <a:defRPr>
                <a:latin typeface="Helvetica Neue Medium"/>
                <a:ea typeface="Helvetica Neue Medium"/>
                <a:cs typeface="Helvetica Neue Medium"/>
                <a:sym typeface="Helvetica Neue Medium"/>
              </a:defRPr>
            </a:pPr>
          </a:p>
          <a:p>
            <a:pPr algn="l">
              <a:defRPr>
                <a:latin typeface="Helvetica Neue Medium"/>
                <a:ea typeface="Helvetica Neue Medium"/>
                <a:cs typeface="Helvetica Neue Medium"/>
                <a:sym typeface="Helvetica Neue Medium"/>
              </a:defRPr>
            </a:pPr>
            <a:r>
              <a:t>     I wonder what Waters will make of “Wicked” and its green-hued, deeply sincere heroine, Elphaba,</a:t>
            </a:r>
          </a:p>
          <a:p>
            <a:pPr algn="l">
              <a:defRPr>
                <a:latin typeface="Helvetica Neue Medium"/>
                <a:ea typeface="Helvetica Neue Medium"/>
                <a:cs typeface="Helvetica Neue Medium"/>
                <a:sym typeface="Helvetica Neue Medium"/>
              </a:defRPr>
            </a:pPr>
            <a:r>
              <a:t>a ready-made meme machine played by Cynthia Erivo in what becomes a showstopper of a</a:t>
            </a:r>
          </a:p>
          <a:p>
            <a:pPr algn="l">
              <a:defRPr>
                <a:latin typeface="Helvetica Neue Medium"/>
                <a:ea typeface="Helvetica Neue Medium"/>
                <a:cs typeface="Helvetica Neue Medium"/>
                <a:sym typeface="Helvetica Neue Medium"/>
              </a:defRPr>
            </a:pPr>
            <a:r>
              <a:t>performance.  Both the character and the actress are the strongest draws in this splashy, largely</a:t>
            </a:r>
          </a:p>
          <a:p>
            <a:pPr algn="l">
              <a:defRPr>
                <a:latin typeface="Helvetica Neue Medium"/>
                <a:ea typeface="Helvetica Neue Medium"/>
                <a:cs typeface="Helvetica Neue Medium"/>
                <a:sym typeface="Helvetica Neue Medium"/>
              </a:defRPr>
            </a:pPr>
            <a:r>
              <a:t>diverting, tonally discordant and unconscionably long movie, which is the first installment in a</a:t>
            </a:r>
          </a:p>
          <a:p>
            <a:pPr algn="l">
              <a:defRPr>
                <a:latin typeface="Helvetica Neue Medium"/>
                <a:ea typeface="Helvetica Neue Medium"/>
                <a:cs typeface="Helvetica Neue Medium"/>
                <a:sym typeface="Helvetica Neue Medium"/>
              </a:defRPr>
            </a:pPr>
            <a:r>
              <a:t>two-part adaptation of the Broadway show “Wicked.”  That juggernaut opened at the Gershwin</a:t>
            </a:r>
          </a:p>
          <a:p>
            <a:pPr algn="l">
              <a:defRPr>
                <a:latin typeface="Helvetica Neue Medium"/>
                <a:ea typeface="Helvetica Neue Medium"/>
                <a:cs typeface="Helvetica Neue Medium"/>
                <a:sym typeface="Helvetica Neue Medium"/>
              </a:defRPr>
            </a:pPr>
            <a:r>
              <a:t>Theater in 2003 and shows no signs of (ever) closing; it will presumably still be raking it in when</a:t>
            </a:r>
          </a:p>
          <a:p>
            <a:pPr algn="l">
              <a:defRPr>
                <a:latin typeface="Helvetica Neue Medium"/>
                <a:ea typeface="Helvetica Neue Medium"/>
                <a:cs typeface="Helvetica Neue Medium"/>
                <a:sym typeface="Helvetica Neue Medium"/>
              </a:defRPr>
            </a:pPr>
            <a:r>
              <a:t>“Wicked Part Two” is set to open in November 2025.</a:t>
            </a:r>
          </a:p>
        </p:txBody>
      </p:sp>
      <p:grpSp>
        <p:nvGrpSpPr>
          <p:cNvPr id="796" name="Group"/>
          <p:cNvGrpSpPr/>
          <p:nvPr/>
        </p:nvGrpSpPr>
        <p:grpSpPr>
          <a:xfrm>
            <a:off x="5444045" y="3613862"/>
            <a:ext cx="11350604" cy="6528461"/>
            <a:chOff x="-1" y="-1"/>
            <a:chExt cx="11350602" cy="6528459"/>
          </a:xfrm>
        </p:grpSpPr>
        <p:pic>
          <p:nvPicPr>
            <p:cNvPr id="791" name="Oval Oval" descr="Oval Oval"/>
            <p:cNvPicPr>
              <a:picLocks noChangeAspect="1"/>
            </p:cNvPicPr>
            <p:nvPr/>
          </p:nvPicPr>
          <p:blipFill>
            <a:blip r:embed="rId3">
              <a:extLst/>
            </a:blip>
            <a:stretch>
              <a:fillRect/>
            </a:stretch>
          </p:blipFill>
          <p:spPr>
            <a:xfrm>
              <a:off x="5732013" y="1912083"/>
              <a:ext cx="2634175" cy="869420"/>
            </a:xfrm>
            <a:prstGeom prst="rect">
              <a:avLst/>
            </a:prstGeom>
            <a:ln w="12700" cap="flat">
              <a:noFill/>
              <a:miter lim="400000"/>
            </a:ln>
            <a:effectLst/>
          </p:spPr>
        </p:pic>
        <p:pic>
          <p:nvPicPr>
            <p:cNvPr id="792" name="Oval Oval" descr="Oval Oval"/>
            <p:cNvPicPr>
              <a:picLocks noChangeAspect="1"/>
            </p:cNvPicPr>
            <p:nvPr/>
          </p:nvPicPr>
          <p:blipFill>
            <a:blip r:embed="rId4">
              <a:extLst/>
            </a:blip>
            <a:stretch>
              <a:fillRect/>
            </a:stretch>
          </p:blipFill>
          <p:spPr>
            <a:xfrm>
              <a:off x="6405620" y="486267"/>
              <a:ext cx="2866547" cy="869419"/>
            </a:xfrm>
            <a:prstGeom prst="rect">
              <a:avLst/>
            </a:prstGeom>
            <a:ln w="12700" cap="flat">
              <a:noFill/>
              <a:miter lim="400000"/>
            </a:ln>
            <a:effectLst/>
          </p:spPr>
        </p:pic>
        <p:pic>
          <p:nvPicPr>
            <p:cNvPr id="793" name="Oval Oval" descr="Oval Oval"/>
            <p:cNvPicPr>
              <a:picLocks noChangeAspect="1"/>
            </p:cNvPicPr>
            <p:nvPr/>
          </p:nvPicPr>
          <p:blipFill>
            <a:blip r:embed="rId5">
              <a:extLst/>
            </a:blip>
            <a:stretch>
              <a:fillRect/>
            </a:stretch>
          </p:blipFill>
          <p:spPr>
            <a:xfrm>
              <a:off x="-2" y="486267"/>
              <a:ext cx="3285146" cy="869419"/>
            </a:xfrm>
            <a:prstGeom prst="rect">
              <a:avLst/>
            </a:prstGeom>
            <a:ln w="12700" cap="flat">
              <a:noFill/>
              <a:miter lim="400000"/>
            </a:ln>
            <a:effectLst/>
          </p:spPr>
        </p:pic>
        <p:pic>
          <p:nvPicPr>
            <p:cNvPr id="794" name="Oval Oval" descr="Oval Oval"/>
            <p:cNvPicPr>
              <a:picLocks noChangeAspect="1"/>
            </p:cNvPicPr>
            <p:nvPr/>
          </p:nvPicPr>
          <p:blipFill>
            <a:blip r:embed="rId6">
              <a:extLst/>
            </a:blip>
            <a:stretch>
              <a:fillRect/>
            </a:stretch>
          </p:blipFill>
          <p:spPr>
            <a:xfrm>
              <a:off x="9765948" y="-2"/>
              <a:ext cx="1584654" cy="869422"/>
            </a:xfrm>
            <a:prstGeom prst="rect">
              <a:avLst/>
            </a:prstGeom>
            <a:ln w="12700" cap="flat">
              <a:noFill/>
              <a:miter lim="400000"/>
            </a:ln>
            <a:effectLst/>
          </p:spPr>
        </p:pic>
        <p:pic>
          <p:nvPicPr>
            <p:cNvPr id="795" name="Oval Oval" descr="Oval Oval"/>
            <p:cNvPicPr>
              <a:picLocks noChangeAspect="1"/>
            </p:cNvPicPr>
            <p:nvPr/>
          </p:nvPicPr>
          <p:blipFill>
            <a:blip r:embed="rId6">
              <a:extLst/>
            </a:blip>
            <a:stretch>
              <a:fillRect/>
            </a:stretch>
          </p:blipFill>
          <p:spPr>
            <a:xfrm>
              <a:off x="1773139" y="5659040"/>
              <a:ext cx="1584654" cy="869419"/>
            </a:xfrm>
            <a:prstGeom prst="rect">
              <a:avLst/>
            </a:prstGeom>
            <a:ln w="12700" cap="flat">
              <a:noFill/>
              <a:miter lim="400000"/>
            </a:ln>
            <a:effectLst/>
          </p:spPr>
        </p:pic>
      </p:grpSp>
      <p:sp>
        <p:nvSpPr>
          <p:cNvPr id="797" name="Find the word…"/>
          <p:cNvSpPr txBox="1"/>
          <p:nvPr/>
        </p:nvSpPr>
        <p:spPr>
          <a:xfrm>
            <a:off x="19511199" y="1117313"/>
            <a:ext cx="3947542" cy="123079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solidFill>
                  <a:srgbClr val="289437"/>
                </a:solidFill>
                <a:latin typeface="Helvetica Neue Medium"/>
                <a:ea typeface="Helvetica Neue Medium"/>
                <a:cs typeface="Helvetica Neue Medium"/>
                <a:sym typeface="Helvetica Neue Medium"/>
              </a:defRPr>
            </a:pPr>
            <a:r>
              <a:t>Find the word</a:t>
            </a:r>
          </a:p>
          <a:p>
            <a:pPr algn="l">
              <a:defRPr>
                <a:solidFill>
                  <a:srgbClr val="289437"/>
                </a:solidFill>
                <a:latin typeface="Helvetica Neue Medium"/>
                <a:ea typeface="Helvetica Neue Medium"/>
                <a:cs typeface="Helvetica Neue Medium"/>
                <a:sym typeface="Helvetica Neue Medium"/>
              </a:defRPr>
            </a:pPr>
            <a:r>
              <a:t>that means:</a:t>
            </a:r>
          </a:p>
          <a:p>
            <a:pPr algn="l">
              <a:defRPr>
                <a:solidFill>
                  <a:srgbClr val="289437"/>
                </a:solidFill>
                <a:latin typeface="Helvetica Neue Medium"/>
                <a:ea typeface="Helvetica Neue Medium"/>
                <a:cs typeface="Helvetica Neue Medium"/>
                <a:sym typeface="Helvetica Neue Medium"/>
              </a:defRPr>
            </a:pPr>
            <a:r>
              <a:t>(in order)</a:t>
            </a:r>
          </a:p>
          <a:p>
            <a:pPr algn="l">
              <a:defRPr>
                <a:solidFill>
                  <a:srgbClr val="289437"/>
                </a:solidFill>
                <a:latin typeface="Helvetica Neue Medium"/>
                <a:ea typeface="Helvetica Neue Medium"/>
                <a:cs typeface="Helvetica Neue Medium"/>
                <a:sym typeface="Helvetica Neue Medium"/>
              </a:defRPr>
            </a:pPr>
          </a:p>
          <a:p>
            <a:pPr algn="l">
              <a:defRPr>
                <a:solidFill>
                  <a:srgbClr val="289437"/>
                </a:solidFill>
                <a:latin typeface="Helvetica Neue Medium"/>
                <a:ea typeface="Helvetica Neue Medium"/>
                <a:cs typeface="Helvetica Neue Medium"/>
                <a:sym typeface="Helvetica Neue Medium"/>
              </a:defRPr>
            </a:pPr>
            <a:r>
              <a:t>established</a:t>
            </a:r>
          </a:p>
          <a:p>
            <a:pPr algn="l">
              <a:defRPr>
                <a:solidFill>
                  <a:srgbClr val="289437"/>
                </a:solidFill>
                <a:latin typeface="Helvetica Neue Medium"/>
                <a:ea typeface="Helvetica Neue Medium"/>
                <a:cs typeface="Helvetica Neue Medium"/>
                <a:sym typeface="Helvetica Neue Medium"/>
              </a:defRPr>
            </a:pPr>
            <a:r>
              <a:t>iconic</a:t>
            </a:r>
          </a:p>
          <a:p>
            <a:pPr algn="l">
              <a:defRPr>
                <a:solidFill>
                  <a:srgbClr val="289437"/>
                </a:solidFill>
                <a:latin typeface="Helvetica Neue Medium"/>
                <a:ea typeface="Helvetica Neue Medium"/>
                <a:cs typeface="Helvetica Neue Medium"/>
                <a:sym typeface="Helvetica Neue Medium"/>
              </a:defRPr>
            </a:pPr>
            <a:r>
              <a:t>great adventure story</a:t>
            </a:r>
          </a:p>
          <a:p>
            <a:pPr algn="l">
              <a:defRPr>
                <a:solidFill>
                  <a:srgbClr val="289437"/>
                </a:solidFill>
                <a:latin typeface="Helvetica Neue Medium"/>
                <a:ea typeface="Helvetica Neue Medium"/>
                <a:cs typeface="Helvetica Neue Medium"/>
                <a:sym typeface="Helvetica Neue Medium"/>
              </a:defRPr>
            </a:pPr>
            <a:r>
              <a:t>depressing sameness</a:t>
            </a:r>
          </a:p>
          <a:p>
            <a:pPr algn="l">
              <a:defRPr>
                <a:solidFill>
                  <a:srgbClr val="289437"/>
                </a:solidFill>
                <a:latin typeface="Helvetica Neue Medium"/>
                <a:ea typeface="Helvetica Neue Medium"/>
                <a:cs typeface="Helvetica Neue Medium"/>
                <a:sym typeface="Helvetica Neue Medium"/>
              </a:defRPr>
            </a:pPr>
            <a:r>
              <a:t>danger</a:t>
            </a:r>
          </a:p>
          <a:p>
            <a:pPr algn="l">
              <a:defRPr>
                <a:solidFill>
                  <a:srgbClr val="289437"/>
                </a:solidFill>
                <a:latin typeface="Helvetica Neue Medium"/>
                <a:ea typeface="Helvetica Neue Medium"/>
                <a:cs typeface="Helvetica Neue Medium"/>
                <a:sym typeface="Helvetica Neue Medium"/>
              </a:defRPr>
            </a:pPr>
            <a:r>
              <a:t>intense desire</a:t>
            </a:r>
          </a:p>
          <a:p>
            <a:pPr algn="l">
              <a:defRPr>
                <a:solidFill>
                  <a:srgbClr val="289437"/>
                </a:solidFill>
                <a:latin typeface="Helvetica Neue Medium"/>
                <a:ea typeface="Helvetica Neue Medium"/>
                <a:cs typeface="Helvetica Neue Medium"/>
                <a:sym typeface="Helvetica Neue Medium"/>
              </a:defRPr>
            </a:pPr>
            <a:r>
              <a:t>change</a:t>
            </a:r>
          </a:p>
          <a:p>
            <a:pPr algn="l">
              <a:defRPr>
                <a:solidFill>
                  <a:srgbClr val="289437"/>
                </a:solidFill>
                <a:latin typeface="Helvetica Neue Medium"/>
                <a:ea typeface="Helvetica Neue Medium"/>
                <a:cs typeface="Helvetica Neue Medium"/>
                <a:sym typeface="Helvetica Neue Medium"/>
              </a:defRPr>
            </a:pPr>
            <a:r>
              <a:t>deeply set in</a:t>
            </a:r>
          </a:p>
          <a:p>
            <a:pPr algn="l">
              <a:defRPr>
                <a:solidFill>
                  <a:srgbClr val="289437"/>
                </a:solidFill>
                <a:latin typeface="Helvetica Neue Medium"/>
                <a:ea typeface="Helvetica Neue Medium"/>
                <a:cs typeface="Helvetica Neue Medium"/>
                <a:sym typeface="Helvetica Neue Medium"/>
              </a:defRPr>
            </a:pPr>
            <a:r>
              <a:t>movie</a:t>
            </a:r>
          </a:p>
          <a:p>
            <a:pPr algn="l">
              <a:defRPr>
                <a:solidFill>
                  <a:srgbClr val="289437"/>
                </a:solidFill>
                <a:latin typeface="Helvetica Neue Medium"/>
                <a:ea typeface="Helvetica Neue Medium"/>
                <a:cs typeface="Helvetica Neue Medium"/>
                <a:sym typeface="Helvetica Neue Medium"/>
              </a:defRPr>
            </a:pPr>
            <a:r>
              <a:t>fame</a:t>
            </a:r>
          </a:p>
          <a:p>
            <a:pPr algn="l">
              <a:defRPr>
                <a:solidFill>
                  <a:srgbClr val="289437"/>
                </a:solidFill>
                <a:latin typeface="Helvetica Neue Medium"/>
                <a:ea typeface="Helvetica Neue Medium"/>
                <a:cs typeface="Helvetica Neue Medium"/>
                <a:sym typeface="Helvetica Neue Medium"/>
              </a:defRPr>
            </a:pPr>
            <a:r>
              <a:t>colored</a:t>
            </a:r>
          </a:p>
          <a:p>
            <a:pPr algn="l">
              <a:defRPr>
                <a:solidFill>
                  <a:srgbClr val="289437"/>
                </a:solidFill>
                <a:latin typeface="Helvetica Neue Medium"/>
                <a:ea typeface="Helvetica Neue Medium"/>
                <a:cs typeface="Helvetica Neue Medium"/>
                <a:sym typeface="Helvetica Neue Medium"/>
              </a:defRPr>
            </a:pPr>
            <a:r>
              <a:t>striking piece of </a:t>
            </a:r>
          </a:p>
          <a:p>
            <a:pPr algn="l">
              <a:defRPr>
                <a:solidFill>
                  <a:srgbClr val="289437"/>
                </a:solidFill>
                <a:latin typeface="Helvetica Neue Medium"/>
                <a:ea typeface="Helvetica Neue Medium"/>
                <a:cs typeface="Helvetica Neue Medium"/>
                <a:sym typeface="Helvetica Neue Medium"/>
              </a:defRPr>
            </a:pPr>
            <a:r>
              <a:t>   entertainment</a:t>
            </a:r>
          </a:p>
          <a:p>
            <a:pPr algn="l">
              <a:defRPr>
                <a:solidFill>
                  <a:srgbClr val="289437"/>
                </a:solidFill>
                <a:latin typeface="Helvetica Neue Medium"/>
                <a:ea typeface="Helvetica Neue Medium"/>
                <a:cs typeface="Helvetica Neue Medium"/>
                <a:sym typeface="Helvetica Neue Medium"/>
              </a:defRPr>
            </a:pPr>
            <a:r>
              <a:t>attractions</a:t>
            </a:r>
          </a:p>
          <a:p>
            <a:pPr algn="l">
              <a:defRPr>
                <a:solidFill>
                  <a:srgbClr val="289437"/>
                </a:solidFill>
                <a:latin typeface="Helvetica Neue Medium"/>
                <a:ea typeface="Helvetica Neue Medium"/>
                <a:cs typeface="Helvetica Neue Medium"/>
                <a:sym typeface="Helvetica Neue Medium"/>
              </a:defRPr>
            </a:pPr>
            <a:r>
              <a:t>colorful and lively</a:t>
            </a:r>
          </a:p>
          <a:p>
            <a:pPr algn="l">
              <a:defRPr>
                <a:solidFill>
                  <a:srgbClr val="289437"/>
                </a:solidFill>
                <a:latin typeface="Helvetica Neue Medium"/>
                <a:ea typeface="Helvetica Neue Medium"/>
                <a:cs typeface="Helvetica Neue Medium"/>
                <a:sym typeface="Helvetica Neue Medium"/>
              </a:defRPr>
            </a:pPr>
            <a:r>
              <a:t>interesting</a:t>
            </a:r>
          </a:p>
          <a:p>
            <a:pPr algn="l">
              <a:defRPr>
                <a:solidFill>
                  <a:srgbClr val="289437"/>
                </a:solidFill>
                <a:latin typeface="Helvetica Neue Medium"/>
                <a:ea typeface="Helvetica Neue Medium"/>
                <a:cs typeface="Helvetica Neue Medium"/>
                <a:sym typeface="Helvetica Neue Medium"/>
              </a:defRPr>
            </a:pPr>
            <a:r>
              <a:t>musically</a:t>
            </a:r>
          </a:p>
          <a:p>
            <a:pPr algn="l">
              <a:defRPr>
                <a:solidFill>
                  <a:srgbClr val="289437"/>
                </a:solidFill>
                <a:latin typeface="Helvetica Neue Medium"/>
                <a:ea typeface="Helvetica Neue Medium"/>
                <a:cs typeface="Helvetica Neue Medium"/>
                <a:sym typeface="Helvetica Neue Medium"/>
              </a:defRPr>
            </a:pPr>
            <a:r>
              <a:t>off-key</a:t>
            </a:r>
          </a:p>
          <a:p>
            <a:pPr algn="l">
              <a:defRPr>
                <a:solidFill>
                  <a:srgbClr val="289437"/>
                </a:solidFill>
                <a:latin typeface="Helvetica Neue Medium"/>
                <a:ea typeface="Helvetica Neue Medium"/>
                <a:cs typeface="Helvetica Neue Medium"/>
                <a:sym typeface="Helvetica Neue Medium"/>
              </a:defRPr>
            </a:pPr>
            <a:r>
              <a:t>absurdly</a:t>
            </a:r>
          </a:p>
          <a:p>
            <a:pPr algn="l">
              <a:defRPr>
                <a:solidFill>
                  <a:srgbClr val="289437"/>
                </a:solidFill>
                <a:latin typeface="Helvetica Neue Medium"/>
                <a:ea typeface="Helvetica Neue Medium"/>
                <a:cs typeface="Helvetica Neue Medium"/>
                <a:sym typeface="Helvetica Neue Medium"/>
              </a:defRPr>
            </a:pPr>
            <a:r>
              <a:t>part of a sequence</a:t>
            </a:r>
          </a:p>
          <a:p>
            <a:pPr algn="l">
              <a:defRPr>
                <a:solidFill>
                  <a:srgbClr val="289437"/>
                </a:solidFill>
                <a:latin typeface="Helvetica Neue Medium"/>
                <a:ea typeface="Helvetica Neue Medium"/>
                <a:cs typeface="Helvetica Neue Medium"/>
                <a:sym typeface="Helvetica Neue Medium"/>
              </a:defRPr>
            </a:pPr>
            <a:r>
              <a:t>massive force</a:t>
            </a:r>
          </a:p>
          <a:p>
            <a:pPr algn="l">
              <a:defRPr>
                <a:solidFill>
                  <a:srgbClr val="289437"/>
                </a:solidFill>
                <a:latin typeface="Helvetica Neue Medium"/>
                <a:ea typeface="Helvetica Neue Medium"/>
                <a:cs typeface="Helvetica Neue Medium"/>
                <a:sym typeface="Helvetica Neue Medium"/>
              </a:defRPr>
            </a:pPr>
            <a:r>
              <a:t>probably</a:t>
            </a:r>
          </a:p>
        </p:txBody>
      </p:sp>
      <p:sp>
        <p:nvSpPr>
          <p:cNvPr id="798" name="Assuming that your students have some familiarity with the Wizard of Oz, what background…"/>
          <p:cNvSpPr txBox="1"/>
          <p:nvPr/>
        </p:nvSpPr>
        <p:spPr>
          <a:xfrm>
            <a:off x="1246527" y="11048982"/>
            <a:ext cx="16460344" cy="10303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solidFill>
                  <a:srgbClr val="4631CC"/>
                </a:solidFill>
                <a:latin typeface="Helvetica Neue Medium"/>
                <a:ea typeface="Helvetica Neue Medium"/>
                <a:cs typeface="Helvetica Neue Medium"/>
                <a:sym typeface="Helvetica Neue Medium"/>
              </a:defRPr>
            </a:pPr>
            <a:r>
              <a:t>Assuming that your students have some familiarity with “The Wizard of Oz” what background</a:t>
            </a:r>
          </a:p>
          <a:p>
            <a:pPr algn="l">
              <a:defRPr>
                <a:solidFill>
                  <a:srgbClr val="4631CC"/>
                </a:solidFill>
                <a:latin typeface="Helvetica Neue Medium"/>
                <a:ea typeface="Helvetica Neue Medium"/>
                <a:cs typeface="Helvetica Neue Medium"/>
                <a:sym typeface="Helvetica Neue Medium"/>
              </a:defRPr>
            </a:pPr>
            <a:r>
              <a:t>knowledge would be helpful here?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xit" nodeType="clickEffect" presetSubtype="0" presetID="1" grpId="2" fill="hold">
                                  <p:stCondLst>
                                    <p:cond delay="0"/>
                                  </p:stCondLst>
                                  <p:iterate type="el" backwards="0">
                                    <p:tmAbs val="0"/>
                                  </p:iterate>
                                  <p:childTnLst>
                                    <p:set>
                                      <p:cBhvr>
                                        <p:cTn id="10" fill="hold">
                                          <p:stCondLst>
                                            <p:cond delay="0"/>
                                          </p:stCondLst>
                                        </p:cTn>
                                        <p:tgtEl>
                                          <p:spTgt spid="79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7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96" grpId="1"/>
      <p:bldP build="whole" bldLvl="1" animBg="1" rev="0" advAuto="0" spid="796" grpId="2"/>
      <p:bldP build="whole" bldLvl="1" animBg="1" rev="0" advAuto="0" spid="797" grpId="3"/>
      <p:bldP build="whole" bldLvl="1" animBg="1" rev="0" advAuto="0" spid="798" grpId="4"/>
    </p:bldLst>
  </p:timing>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00" name="Image" descr="Image"/>
          <p:cNvPicPr>
            <a:picLocks noChangeAspect="1"/>
          </p:cNvPicPr>
          <p:nvPr/>
        </p:nvPicPr>
        <p:blipFill>
          <a:blip r:embed="rId2">
            <a:extLst/>
          </a:blip>
          <a:stretch>
            <a:fillRect/>
          </a:stretch>
        </p:blipFill>
        <p:spPr>
          <a:xfrm>
            <a:off x="6958547" y="3369957"/>
            <a:ext cx="4467874" cy="3577860"/>
          </a:xfrm>
          <a:prstGeom prst="rect">
            <a:avLst/>
          </a:prstGeom>
          <a:ln w="12700">
            <a:miter lim="400000"/>
          </a:ln>
        </p:spPr>
      </p:pic>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2" name="Favorite Mnemonics"/>
          <p:cNvSpPr txBox="1"/>
          <p:nvPr/>
        </p:nvSpPr>
        <p:spPr>
          <a:xfrm>
            <a:off x="8834428" y="669066"/>
            <a:ext cx="7340721" cy="626381"/>
          </a:xfrm>
          <a:prstGeom prst="rect">
            <a:avLst/>
          </a:prstGeom>
          <a:ln w="12700">
            <a:miter lim="400000"/>
          </a:ln>
          <a:extLst>
            <a:ext uri="{C572A759-6A51-4108-AA02-DFA0A04FC94B}">
              <ma14:wrappingTextBoxFlag xmlns:ma14="http://schemas.microsoft.com/office/mac/drawingml/2011/main" val="1"/>
            </a:ext>
          </a:extLst>
        </p:spPr>
        <p:txBody>
          <a:bodyPr wrap="none" lIns="71433" tIns="71433" rIns="71433" bIns="71433" anchor="ctr">
            <a:spAutoFit/>
          </a:bodyPr>
          <a:lstStyle>
            <a:lvl1pPr algn="l" defTabSz="821529">
              <a:defRPr b="1" sz="3200"/>
            </a:lvl1pPr>
          </a:lstStyle>
          <a:p>
            <a:pPr/>
            <a:r>
              <a:t>Some Reasons for Spelling Problems</a:t>
            </a:r>
          </a:p>
        </p:txBody>
      </p:sp>
      <p:sp>
        <p:nvSpPr>
          <p:cNvPr id="803" name="a rat in separate"/>
          <p:cNvSpPr txBox="1"/>
          <p:nvPr/>
        </p:nvSpPr>
        <p:spPr>
          <a:xfrm>
            <a:off x="4012398" y="1832309"/>
            <a:ext cx="10570635" cy="1121680"/>
          </a:xfrm>
          <a:prstGeom prst="rect">
            <a:avLst/>
          </a:prstGeom>
          <a:ln w="12700">
            <a:miter lim="400000"/>
          </a:ln>
          <a:extLst>
            <a:ext uri="{C572A759-6A51-4108-AA02-DFA0A04FC94B}">
              <ma14:wrappingTextBoxFlag xmlns:ma14="http://schemas.microsoft.com/office/mac/drawingml/2011/main" val="1"/>
            </a:ext>
          </a:extLst>
        </p:spPr>
        <p:txBody>
          <a:bodyPr wrap="none" lIns="71433" tIns="71433" rIns="71433" bIns="71433" anchor="ctr">
            <a:spAutoFit/>
          </a:bodyPr>
          <a:lstStyle/>
          <a:p>
            <a:pPr marL="427786" indent="-427786" algn="l" defTabSz="821529">
              <a:buSzPct val="100000"/>
              <a:buAutoNum type="arabicPeriod" startAt="1"/>
              <a:defRPr b="1" sz="3200"/>
            </a:pPr>
            <a:r>
              <a:t>ELL:  Spanish: Spell what you hear; consistent rules</a:t>
            </a:r>
          </a:p>
          <a:p>
            <a:pPr algn="l" defTabSz="821529">
              <a:defRPr b="1" sz="3200"/>
            </a:pPr>
            <a:r>
              <a:t>             </a:t>
            </a:r>
          </a:p>
        </p:txBody>
      </p:sp>
      <p:sp>
        <p:nvSpPr>
          <p:cNvPr id="804" name="climb the ladder of success: s u c c e s s"/>
          <p:cNvSpPr txBox="1"/>
          <p:nvPr/>
        </p:nvSpPr>
        <p:spPr>
          <a:xfrm>
            <a:off x="3923093" y="3263139"/>
            <a:ext cx="13867911" cy="626380"/>
          </a:xfrm>
          <a:prstGeom prst="rect">
            <a:avLst/>
          </a:prstGeom>
          <a:ln w="12700">
            <a:miter lim="400000"/>
          </a:ln>
          <a:extLst>
            <a:ext uri="{C572A759-6A51-4108-AA02-DFA0A04FC94B}">
              <ma14:wrappingTextBoxFlag xmlns:ma14="http://schemas.microsoft.com/office/mac/drawingml/2011/main" val="1"/>
            </a:ext>
          </a:extLst>
        </p:spPr>
        <p:txBody>
          <a:bodyPr wrap="none" lIns="71433" tIns="71433" rIns="71433" bIns="71433" anchor="ctr">
            <a:spAutoFit/>
          </a:bodyPr>
          <a:lstStyle>
            <a:lvl1pPr algn="l" defTabSz="821529">
              <a:defRPr b="1" sz="3200"/>
            </a:lvl1pPr>
          </a:lstStyle>
          <a:p>
            <a:pPr/>
            <a:r>
              <a:t>2. Hearing deficits: auditory discrimination problems will affect spelling</a:t>
            </a:r>
          </a:p>
        </p:txBody>
      </p:sp>
      <p:sp>
        <p:nvSpPr>
          <p:cNvPr id="805" name="nec   ess   ary"/>
          <p:cNvSpPr txBox="1"/>
          <p:nvPr/>
        </p:nvSpPr>
        <p:spPr>
          <a:xfrm>
            <a:off x="3929817" y="4767794"/>
            <a:ext cx="15670702" cy="626381"/>
          </a:xfrm>
          <a:prstGeom prst="rect">
            <a:avLst/>
          </a:prstGeom>
          <a:ln w="12700">
            <a:miter lim="400000"/>
          </a:ln>
          <a:extLst>
            <a:ext uri="{C572A759-6A51-4108-AA02-DFA0A04FC94B}">
              <ma14:wrappingTextBoxFlag xmlns:ma14="http://schemas.microsoft.com/office/mac/drawingml/2011/main" val="1"/>
            </a:ext>
          </a:extLst>
        </p:spPr>
        <p:txBody>
          <a:bodyPr wrap="none" lIns="71433" tIns="71433" rIns="71433" bIns="71433" anchor="ctr">
            <a:spAutoFit/>
          </a:bodyPr>
          <a:lstStyle>
            <a:lvl1pPr algn="l" defTabSz="821529">
              <a:defRPr b="1" sz="3200"/>
            </a:lvl1pPr>
          </a:lstStyle>
          <a:p>
            <a:pPr/>
            <a:r>
              <a:t>3. Pronunciation problems: If you mispronounce a word, you probably misspell it</a:t>
            </a:r>
          </a:p>
        </p:txBody>
      </p:sp>
      <p:sp>
        <p:nvSpPr>
          <p:cNvPr id="806" name="Mis sis sippi"/>
          <p:cNvSpPr txBox="1"/>
          <p:nvPr/>
        </p:nvSpPr>
        <p:spPr>
          <a:xfrm>
            <a:off x="3923101" y="6082839"/>
            <a:ext cx="13617975" cy="1121681"/>
          </a:xfrm>
          <a:prstGeom prst="rect">
            <a:avLst/>
          </a:prstGeom>
          <a:ln w="12700">
            <a:miter lim="400000"/>
          </a:ln>
          <a:extLst>
            <a:ext uri="{C572A759-6A51-4108-AA02-DFA0A04FC94B}">
              <ma14:wrappingTextBoxFlag xmlns:ma14="http://schemas.microsoft.com/office/mac/drawingml/2011/main" val="1"/>
            </a:ext>
          </a:extLst>
        </p:spPr>
        <p:txBody>
          <a:bodyPr wrap="none" lIns="71433" tIns="71433" rIns="71433" bIns="71433" anchor="ctr">
            <a:spAutoFit/>
          </a:bodyPr>
          <a:lstStyle/>
          <a:p>
            <a:pPr algn="l" defTabSz="821529">
              <a:defRPr b="1" sz="3200"/>
            </a:pPr>
            <a:r>
              <a:t>4. Lack of sufficient experience as a reader. Visuals of spelling are not</a:t>
            </a:r>
          </a:p>
          <a:p>
            <a:pPr algn="l" defTabSz="821529">
              <a:defRPr b="1" sz="3200"/>
            </a:pPr>
            <a:r>
              <a:t>    fully imprinted unless you read enough.</a:t>
            </a:r>
          </a:p>
        </p:txBody>
      </p:sp>
      <p:sp>
        <p:nvSpPr>
          <p:cNvPr id="807" name="Mis sis sippi"/>
          <p:cNvSpPr txBox="1"/>
          <p:nvPr/>
        </p:nvSpPr>
        <p:spPr>
          <a:xfrm>
            <a:off x="4083698" y="8094994"/>
            <a:ext cx="15378906" cy="3598180"/>
          </a:xfrm>
          <a:prstGeom prst="rect">
            <a:avLst/>
          </a:prstGeom>
          <a:ln w="12700">
            <a:miter lim="400000"/>
          </a:ln>
          <a:extLst>
            <a:ext uri="{C572A759-6A51-4108-AA02-DFA0A04FC94B}">
              <ma14:wrappingTextBoxFlag xmlns:ma14="http://schemas.microsoft.com/office/mac/drawingml/2011/main" val="1"/>
            </a:ext>
          </a:extLst>
        </p:spPr>
        <p:txBody>
          <a:bodyPr wrap="none" lIns="71433" tIns="71433" rIns="71433" bIns="71433" anchor="ctr">
            <a:spAutoFit/>
          </a:bodyPr>
          <a:lstStyle/>
          <a:p>
            <a:pPr algn="l" defTabSz="821529">
              <a:defRPr b="1" sz="3200"/>
            </a:pPr>
            <a:r>
              <a:t>5. Poor teaching:</a:t>
            </a:r>
          </a:p>
          <a:p>
            <a:pPr lvl="1" algn="l" defTabSz="821529">
              <a:defRPr b="1" sz="3200"/>
            </a:pPr>
            <a:r>
              <a:t>          1. Lists of orthographically unrelated words (no patterns)</a:t>
            </a:r>
          </a:p>
          <a:p>
            <a:pPr lvl="1" algn="l" defTabSz="821529">
              <a:defRPr b="1" sz="3200"/>
            </a:pPr>
            <a:r>
              <a:t>          2. Missed opportunities for “eyes on text” while listening to read-aloud</a:t>
            </a:r>
          </a:p>
          <a:p>
            <a:pPr lvl="1" algn="l" defTabSz="821529">
              <a:defRPr b="1" sz="3200"/>
            </a:pPr>
            <a:r>
              <a:t>          3. Missed opportunities to connect spelling to etymology, rules, patterns,</a:t>
            </a:r>
          </a:p>
          <a:p>
            <a:pPr lvl="1" algn="l" defTabSz="821529">
              <a:defRPr b="1" sz="3200"/>
            </a:pPr>
            <a:r>
              <a:t>              and morphology</a:t>
            </a:r>
          </a:p>
          <a:p>
            <a:pPr lvl="1" algn="l" defTabSz="821529">
              <a:defRPr b="1" sz="3200"/>
            </a:pPr>
            <a:r>
              <a:t>          4. “Spelling doesn’t count” attitude</a:t>
            </a:r>
          </a:p>
          <a:p>
            <a:pPr lvl="1" algn="l" defTabSz="821529">
              <a:defRPr b="1" sz="3200"/>
            </a:pPr>
            <a:r>
              <a:t>          5. Not varying the modes through which spelling is learned</a:t>
            </a:r>
          </a:p>
        </p:txBody>
      </p:sp>
      <p:sp>
        <p:nvSpPr>
          <p:cNvPr id="808" name="“supposably”"/>
          <p:cNvSpPr txBox="1"/>
          <p:nvPr/>
        </p:nvSpPr>
        <p:spPr>
          <a:xfrm>
            <a:off x="20484425" y="4090873"/>
            <a:ext cx="2407921" cy="548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“supposably”</a:t>
            </a:r>
          </a:p>
        </p:txBody>
      </p:sp>
      <p:sp>
        <p:nvSpPr>
          <p:cNvPr id="809" name="“probaly”"/>
          <p:cNvSpPr txBox="1"/>
          <p:nvPr/>
        </p:nvSpPr>
        <p:spPr>
          <a:xfrm>
            <a:off x="20833802" y="4806921"/>
            <a:ext cx="1709167" cy="548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“probaly”</a:t>
            </a:r>
          </a:p>
        </p:txBody>
      </p:sp>
      <p:sp>
        <p:nvSpPr>
          <p:cNvPr id="810" name="“liberry”"/>
          <p:cNvSpPr txBox="1"/>
          <p:nvPr/>
        </p:nvSpPr>
        <p:spPr>
          <a:xfrm>
            <a:off x="20946960" y="5677365"/>
            <a:ext cx="1482853" cy="5481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“liberry”</a:t>
            </a:r>
          </a:p>
        </p:txBody>
      </p:sp>
      <p:sp>
        <p:nvSpPr>
          <p:cNvPr id="811" name="“athalete”"/>
          <p:cNvSpPr txBox="1"/>
          <p:nvPr/>
        </p:nvSpPr>
        <p:spPr>
          <a:xfrm>
            <a:off x="20791512" y="6369614"/>
            <a:ext cx="1793749" cy="548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“athalete”</a:t>
            </a:r>
          </a:p>
        </p:txBody>
      </p:sp>
      <p:sp>
        <p:nvSpPr>
          <p:cNvPr id="812" name="“expresso”"/>
          <p:cNvSpPr txBox="1"/>
          <p:nvPr/>
        </p:nvSpPr>
        <p:spPr>
          <a:xfrm>
            <a:off x="20795149" y="7168518"/>
            <a:ext cx="1991107" cy="548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“expresso”</a:t>
            </a:r>
          </a:p>
        </p:txBody>
      </p:sp>
      <p:sp>
        <p:nvSpPr>
          <p:cNvPr id="813" name="“mischivious”"/>
          <p:cNvSpPr txBox="1"/>
          <p:nvPr/>
        </p:nvSpPr>
        <p:spPr>
          <a:xfrm>
            <a:off x="20795149" y="7932309"/>
            <a:ext cx="2436115" cy="548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stStyle>
          <a:p>
            <a:pPr/>
            <a:r>
              <a:t>“mischivious”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8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8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80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80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8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8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8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8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80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el" backwards="0">
                                    <p:tmAbs val="0"/>
                                  </p:iterate>
                                  <p:childTnLst>
                                    <p:set>
                                      <p:cBhvr>
                                        <p:cTn id="46" fill="hold"/>
                                        <p:tgtEl>
                                          <p:spTgt spid="8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4" grpId="2"/>
      <p:bldP build="whole" bldLvl="1" animBg="1" rev="0" advAuto="0" spid="808" grpId="4"/>
      <p:bldP build="whole" bldLvl="1" animBg="1" rev="0" advAuto="0" spid="812" grpId="8"/>
      <p:bldP build="whole" bldLvl="1" animBg="1" rev="0" advAuto="0" spid="805" grpId="3"/>
      <p:bldP build="whole" bldLvl="1" animBg="1" rev="0" advAuto="0" spid="806" grpId="10"/>
      <p:bldP build="whole" bldLvl="1" animBg="1" rev="0" advAuto="0" spid="807" grpId="11"/>
      <p:bldP build="whole" bldLvl="1" animBg="1" rev="0" advAuto="0" spid="809" grpId="5"/>
      <p:bldP build="whole" bldLvl="1" animBg="1" rev="0" advAuto="0" spid="813" grpId="9"/>
      <p:bldP build="whole" bldLvl="1" animBg="1" rev="0" advAuto="0" spid="810" grpId="6"/>
      <p:bldP build="whole" bldLvl="1" animBg="1" rev="0" advAuto="0" spid="803" grpId="1"/>
      <p:bldP build="whole" bldLvl="1" animBg="1" rev="0" advAuto="0" spid="811" grpId="7"/>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Elements of Reading Instruction…"/>
          <p:cNvSpPr txBox="1"/>
          <p:nvPr/>
        </p:nvSpPr>
        <p:spPr>
          <a:xfrm>
            <a:off x="9780312" y="925278"/>
            <a:ext cx="5922011" cy="535049"/>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b="1"/>
            </a:lvl1pPr>
          </a:lstStyle>
          <a:p>
            <a:pPr/>
            <a:r>
              <a:t>Elements of Reading Instruction</a:t>
            </a:r>
          </a:p>
        </p:txBody>
      </p:sp>
      <p:sp>
        <p:nvSpPr>
          <p:cNvPr id="224" name="Word Level: Decoding"/>
          <p:cNvSpPr txBox="1"/>
          <p:nvPr/>
        </p:nvSpPr>
        <p:spPr>
          <a:xfrm>
            <a:off x="1807845" y="3420740"/>
            <a:ext cx="4230117" cy="559712"/>
          </a:xfrm>
          <a:prstGeom prst="rect">
            <a:avLst/>
          </a:prstGeom>
          <a:solidFill>
            <a:srgbClr val="F7BA01"/>
          </a:solidFill>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3200">
                <a:solidFill>
                  <a:srgbClr val="0A0A0A"/>
                </a:solidFill>
                <a:latin typeface="Helvetica Neue Medium"/>
                <a:ea typeface="Helvetica Neue Medium"/>
                <a:cs typeface="Helvetica Neue Medium"/>
                <a:sym typeface="Helvetica Neue Medium"/>
              </a:defRPr>
            </a:lvl1pPr>
          </a:lstStyle>
          <a:p>
            <a:pPr/>
            <a:r>
              <a:t>Word Level: Decoding</a:t>
            </a:r>
          </a:p>
        </p:txBody>
      </p:sp>
      <p:grpSp>
        <p:nvGrpSpPr>
          <p:cNvPr id="230" name="Group"/>
          <p:cNvGrpSpPr/>
          <p:nvPr/>
        </p:nvGrpSpPr>
        <p:grpSpPr>
          <a:xfrm>
            <a:off x="1469365" y="4675598"/>
            <a:ext cx="6518962" cy="7921772"/>
            <a:chOff x="0" y="0"/>
            <a:chExt cx="6518961" cy="7921771"/>
          </a:xfrm>
        </p:grpSpPr>
        <p:sp>
          <p:nvSpPr>
            <p:cNvPr id="225" name="Phonics: Letters represent sounds"/>
            <p:cNvSpPr txBox="1"/>
            <p:nvPr/>
          </p:nvSpPr>
          <p:spPr>
            <a:xfrm>
              <a:off x="0" y="-1"/>
              <a:ext cx="6518961" cy="559712"/>
            </a:xfrm>
            <a:prstGeom prst="rect">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3200">
                  <a:solidFill>
                    <a:srgbClr val="F4FDFF"/>
                  </a:solidFill>
                  <a:latin typeface="Helvetica Neue Medium"/>
                  <a:ea typeface="Helvetica Neue Medium"/>
                  <a:cs typeface="Helvetica Neue Medium"/>
                  <a:sym typeface="Helvetica Neue Medium"/>
                </a:defRPr>
              </a:lvl1pPr>
            </a:lstStyle>
            <a:p>
              <a:pPr/>
              <a:r>
                <a:t>Phonics: Letters represent sounds</a:t>
              </a:r>
            </a:p>
          </p:txBody>
        </p:sp>
        <p:sp>
          <p:nvSpPr>
            <p:cNvPr id="226" name="Sight words: Letters do not…"/>
            <p:cNvSpPr txBox="1"/>
            <p:nvPr/>
          </p:nvSpPr>
          <p:spPr>
            <a:xfrm>
              <a:off x="527674" y="1526164"/>
              <a:ext cx="5188917" cy="929486"/>
            </a:xfrm>
            <a:prstGeom prst="rect">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p>
              <a:pPr algn="l">
                <a:defRPr sz="2800">
                  <a:solidFill>
                    <a:srgbClr val="FFFFFF"/>
                  </a:solidFill>
                  <a:latin typeface="Helvetica Neue Medium"/>
                  <a:ea typeface="Helvetica Neue Medium"/>
                  <a:cs typeface="Helvetica Neue Medium"/>
                  <a:sym typeface="Helvetica Neue Medium"/>
                </a:defRPr>
              </a:pPr>
              <a:r>
                <a:t>Sight words: Letters do not</a:t>
              </a:r>
            </a:p>
            <a:p>
              <a:pPr algn="l">
                <a:defRPr sz="2800">
                  <a:solidFill>
                    <a:srgbClr val="FFFFFF"/>
                  </a:solidFill>
                  <a:latin typeface="Helvetica Neue Medium"/>
                  <a:ea typeface="Helvetica Neue Medium"/>
                  <a:cs typeface="Helvetica Neue Medium"/>
                  <a:sym typeface="Helvetica Neue Medium"/>
                </a:defRPr>
              </a:pPr>
              <a:r>
                <a:t>   necessarily represent sounds</a:t>
              </a:r>
            </a:p>
          </p:txBody>
        </p:sp>
        <p:sp>
          <p:nvSpPr>
            <p:cNvPr id="227" name="Basic vocabulary"/>
            <p:cNvSpPr txBox="1"/>
            <p:nvPr/>
          </p:nvSpPr>
          <p:spPr>
            <a:xfrm>
              <a:off x="765380" y="4676969"/>
              <a:ext cx="2909164" cy="497686"/>
            </a:xfrm>
            <a:prstGeom prst="rect">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gn="l">
                <a:defRPr sz="2800">
                  <a:solidFill>
                    <a:srgbClr val="F8FEFE"/>
                  </a:solidFill>
                  <a:latin typeface="Helvetica Neue Medium"/>
                  <a:ea typeface="Helvetica Neue Medium"/>
                  <a:cs typeface="Helvetica Neue Medium"/>
                  <a:sym typeface="Helvetica Neue Medium"/>
                </a:defRPr>
              </a:lvl1pPr>
            </a:lstStyle>
            <a:p>
              <a:pPr/>
              <a:r>
                <a:t>Basic vocabulary</a:t>
              </a:r>
            </a:p>
          </p:txBody>
        </p:sp>
        <p:sp>
          <p:nvSpPr>
            <p:cNvPr id="228" name="Basic understanding of…"/>
            <p:cNvSpPr txBox="1"/>
            <p:nvPr/>
          </p:nvSpPr>
          <p:spPr>
            <a:xfrm>
              <a:off x="631859" y="6128685"/>
              <a:ext cx="4159454" cy="1793086"/>
            </a:xfrm>
            <a:prstGeom prst="rect">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p>
              <a:pPr algn="l">
                <a:defRPr sz="2800">
                  <a:solidFill>
                    <a:srgbClr val="FBFEFE"/>
                  </a:solidFill>
                  <a:latin typeface="Helvetica Neue Medium"/>
                  <a:ea typeface="Helvetica Neue Medium"/>
                  <a:cs typeface="Helvetica Neue Medium"/>
                  <a:sym typeface="Helvetica Neue Medium"/>
                </a:defRPr>
              </a:pPr>
              <a:r>
                <a:t>Basic understanding of</a:t>
              </a:r>
            </a:p>
            <a:p>
              <a:pPr algn="l">
                <a:defRPr sz="2800">
                  <a:solidFill>
                    <a:srgbClr val="FBFEFE"/>
                  </a:solidFill>
                  <a:latin typeface="Helvetica Neue Medium"/>
                  <a:ea typeface="Helvetica Neue Medium"/>
                  <a:cs typeface="Helvetica Neue Medium"/>
                  <a:sym typeface="Helvetica Neue Medium"/>
                </a:defRPr>
              </a:pPr>
              <a:r>
                <a:t>     what punctuation and</a:t>
              </a:r>
            </a:p>
            <a:p>
              <a:pPr algn="l">
                <a:defRPr sz="2800">
                  <a:solidFill>
                    <a:srgbClr val="FBFEFE"/>
                  </a:solidFill>
                  <a:latin typeface="Helvetica Neue Medium"/>
                  <a:ea typeface="Helvetica Neue Medium"/>
                  <a:cs typeface="Helvetica Neue Medium"/>
                  <a:sym typeface="Helvetica Neue Medium"/>
                </a:defRPr>
              </a:pPr>
              <a:r>
                <a:t>     capitalization are</a:t>
              </a:r>
            </a:p>
            <a:p>
              <a:pPr algn="l">
                <a:defRPr sz="2800">
                  <a:solidFill>
                    <a:srgbClr val="FBFEFE"/>
                  </a:solidFill>
                  <a:latin typeface="Helvetica Neue Medium"/>
                  <a:ea typeface="Helvetica Neue Medium"/>
                  <a:cs typeface="Helvetica Neue Medium"/>
                  <a:sym typeface="Helvetica Neue Medium"/>
                </a:defRPr>
              </a:pPr>
              <a:r>
                <a:t>     meant to do</a:t>
              </a:r>
            </a:p>
          </p:txBody>
        </p:sp>
        <p:sp>
          <p:nvSpPr>
            <p:cNvPr id="229" name="Basic spelling"/>
            <p:cNvSpPr txBox="1"/>
            <p:nvPr/>
          </p:nvSpPr>
          <p:spPr>
            <a:xfrm>
              <a:off x="662781" y="3286452"/>
              <a:ext cx="2702053" cy="559713"/>
            </a:xfrm>
            <a:prstGeom prst="rect">
              <a:avLst/>
            </a:prstGeom>
            <a:solidFill>
              <a:schemeClr val="accent1"/>
            </a:solidFill>
            <a:ln w="12700" cap="flat">
              <a:noFill/>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sz="3200">
                  <a:solidFill>
                    <a:srgbClr val="FFFFFF"/>
                  </a:solidFill>
                  <a:latin typeface="Helvetica Neue Medium"/>
                  <a:ea typeface="Helvetica Neue Medium"/>
                  <a:cs typeface="Helvetica Neue Medium"/>
                  <a:sym typeface="Helvetica Neue Medium"/>
                </a:defRPr>
              </a:lvl1pPr>
            </a:lstStyle>
            <a:p>
              <a:pPr/>
              <a:r>
                <a:t>Basic spelling</a:t>
              </a:r>
            </a:p>
          </p:txBody>
        </p:sp>
      </p:grpSp>
      <p:grpSp>
        <p:nvGrpSpPr>
          <p:cNvPr id="239" name="Group"/>
          <p:cNvGrpSpPr/>
          <p:nvPr/>
        </p:nvGrpSpPr>
        <p:grpSpPr>
          <a:xfrm>
            <a:off x="16907864" y="3226719"/>
            <a:ext cx="6274819" cy="9397851"/>
            <a:chOff x="0" y="-1"/>
            <a:chExt cx="6274817" cy="9397849"/>
          </a:xfrm>
        </p:grpSpPr>
        <p:sp>
          <p:nvSpPr>
            <p:cNvPr id="231" name="Comprehension: Understanding…"/>
            <p:cNvSpPr txBox="1"/>
            <p:nvPr/>
          </p:nvSpPr>
          <p:spPr>
            <a:xfrm>
              <a:off x="275654" y="-2"/>
              <a:ext cx="5723510" cy="1512950"/>
            </a:xfrm>
            <a:prstGeom prst="rect">
              <a:avLst/>
            </a:prstGeom>
            <a:solidFill>
              <a:schemeClr val="accent3"/>
            </a:solidFill>
            <a:ln w="38100" cap="flat">
              <a:solidFill>
                <a:srgbClr val="FFFFFF"/>
              </a:solidFill>
              <a:prstDash val="solid"/>
              <a:round/>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p>
              <a:pPr>
                <a:defRPr>
                  <a:solidFill>
                    <a:srgbClr val="0D0D0D"/>
                  </a:solidFill>
                  <a:latin typeface="Helvetica Neue Medium"/>
                  <a:ea typeface="Helvetica Neue Medium"/>
                  <a:cs typeface="Helvetica Neue Medium"/>
                  <a:sym typeface="Helvetica Neue Medium"/>
                </a:defRPr>
              </a:pPr>
              <a:r>
                <a:t>Comprehension: Understanding</a:t>
              </a:r>
              <a:endParaRPr sz="2800" u="sng"/>
            </a:p>
            <a:p>
              <a:pPr>
                <a:defRPr>
                  <a:solidFill>
                    <a:srgbClr val="0D0D0D"/>
                  </a:solidFill>
                  <a:latin typeface="Helvetica Neue Medium"/>
                  <a:ea typeface="Helvetica Neue Medium"/>
                  <a:cs typeface="Helvetica Neue Medium"/>
                  <a:sym typeface="Helvetica Neue Medium"/>
                </a:defRPr>
              </a:pPr>
              <a:r>
                <a:t>Author’s Intent </a:t>
              </a:r>
              <a:endParaRPr sz="2800" u="sng"/>
            </a:p>
            <a:p>
              <a:pPr lvl="1">
                <a:defRPr>
                  <a:solidFill>
                    <a:srgbClr val="FFFFFF"/>
                  </a:solidFill>
                  <a:latin typeface="Helvetica Neue Medium"/>
                  <a:ea typeface="Helvetica Neue Medium"/>
                  <a:cs typeface="Helvetica Neue Medium"/>
                  <a:sym typeface="Helvetica Neue Medium"/>
                </a:defRPr>
              </a:pPr>
              <a:r>
                <a:t>  </a:t>
              </a:r>
            </a:p>
          </p:txBody>
        </p:sp>
        <p:sp>
          <p:nvSpPr>
            <p:cNvPr id="232" name="Discerning central ideas and…"/>
            <p:cNvSpPr txBox="1"/>
            <p:nvPr/>
          </p:nvSpPr>
          <p:spPr>
            <a:xfrm>
              <a:off x="127559" y="1809699"/>
              <a:ext cx="5116958" cy="1014474"/>
            </a:xfrm>
            <a:prstGeom prst="rect">
              <a:avLst/>
            </a:prstGeom>
            <a:gradFill flip="none" rotWithShape="1">
              <a:gsLst>
                <a:gs pos="0">
                  <a:schemeClr val="accent4">
                    <a:hueOff val="-213352"/>
                    <a:satOff val="4761"/>
                    <a:lumOff val="27633"/>
                  </a:schemeClr>
                </a:gs>
                <a:gs pos="35000">
                  <a:srgbClr val="FFF6CE"/>
                </a:gs>
                <a:gs pos="100000">
                  <a:schemeClr val="accent4">
                    <a:hueOff val="-282571"/>
                    <a:satOff val="4761"/>
                    <a:lumOff val="37573"/>
                  </a:schemeClr>
                </a:gs>
              </a:gsLst>
              <a:lin ang="16200000" scaled="0"/>
            </a:gradFill>
            <a:ln w="9525" cap="flat">
              <a:solidFill>
                <a:srgbClr val="F9E12C"/>
              </a:solidFill>
              <a:prstDash val="solid"/>
              <a:round/>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p>
              <a:pPr>
                <a:defRPr>
                  <a:latin typeface="Helvetica Neue Medium"/>
                  <a:ea typeface="Helvetica Neue Medium"/>
                  <a:cs typeface="Helvetica Neue Medium"/>
                  <a:sym typeface="Helvetica Neue Medium"/>
                </a:defRPr>
              </a:pPr>
              <a:r>
                <a:t>Dis</a:t>
              </a:r>
              <a:r>
                <a:rPr>
                  <a:solidFill>
                    <a:srgbClr val="0C0C0C"/>
                  </a:solidFill>
                </a:rPr>
                <a:t>cerning central ideas and</a:t>
              </a:r>
              <a:endParaRPr sz="2800">
                <a:solidFill>
                  <a:srgbClr val="0C0C0C"/>
                </a:solidFill>
              </a:endParaRPr>
            </a:p>
            <a:p>
              <a:pPr>
                <a:defRPr>
                  <a:latin typeface="Helvetica Neue Medium"/>
                  <a:ea typeface="Helvetica Neue Medium"/>
                  <a:cs typeface="Helvetica Neue Medium"/>
                  <a:sym typeface="Helvetica Neue Medium"/>
                </a:defRPr>
              </a:pPr>
              <a:r>
                <a:t>   supportive information</a:t>
              </a:r>
            </a:p>
          </p:txBody>
        </p:sp>
        <p:sp>
          <p:nvSpPr>
            <p:cNvPr id="233" name="Ability to summarize"/>
            <p:cNvSpPr txBox="1"/>
            <p:nvPr/>
          </p:nvSpPr>
          <p:spPr>
            <a:xfrm>
              <a:off x="1" y="3096980"/>
              <a:ext cx="3669539" cy="544574"/>
            </a:xfrm>
            <a:prstGeom prst="rect">
              <a:avLst/>
            </a:prstGeom>
            <a:gradFill flip="none" rotWithShape="1">
              <a:gsLst>
                <a:gs pos="0">
                  <a:schemeClr val="accent4">
                    <a:hueOff val="-213352"/>
                    <a:satOff val="4761"/>
                    <a:lumOff val="27633"/>
                  </a:schemeClr>
                </a:gs>
                <a:gs pos="35000">
                  <a:srgbClr val="FFF6CE"/>
                </a:gs>
                <a:gs pos="100000">
                  <a:schemeClr val="accent4">
                    <a:hueOff val="-282571"/>
                    <a:satOff val="4761"/>
                    <a:lumOff val="37573"/>
                  </a:schemeClr>
                </a:gs>
              </a:gsLst>
              <a:lin ang="16200000" scaled="0"/>
            </a:gradFill>
            <a:ln w="9525" cap="flat">
              <a:solidFill>
                <a:srgbClr val="F9E12C"/>
              </a:solidFill>
              <a:prstDash val="solid"/>
              <a:round/>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a:latin typeface="Helvetica Neue Medium"/>
                  <a:ea typeface="Helvetica Neue Medium"/>
                  <a:cs typeface="Helvetica Neue Medium"/>
                  <a:sym typeface="Helvetica Neue Medium"/>
                </a:defRPr>
              </a:lvl1pPr>
            </a:lstStyle>
            <a:p>
              <a:pPr/>
              <a:r>
                <a:t>Ability to summarize</a:t>
              </a:r>
            </a:p>
          </p:txBody>
        </p:sp>
        <p:sp>
          <p:nvSpPr>
            <p:cNvPr id="234" name="Ability to discern tone"/>
            <p:cNvSpPr txBox="1"/>
            <p:nvPr/>
          </p:nvSpPr>
          <p:spPr>
            <a:xfrm>
              <a:off x="21247" y="3972340"/>
              <a:ext cx="3945002" cy="544574"/>
            </a:xfrm>
            <a:prstGeom prst="rect">
              <a:avLst/>
            </a:prstGeom>
            <a:gradFill flip="none" rotWithShape="1">
              <a:gsLst>
                <a:gs pos="0">
                  <a:schemeClr val="accent4">
                    <a:hueOff val="-213352"/>
                    <a:satOff val="4761"/>
                    <a:lumOff val="27633"/>
                  </a:schemeClr>
                </a:gs>
                <a:gs pos="35000">
                  <a:srgbClr val="FFF6CE"/>
                </a:gs>
                <a:gs pos="100000">
                  <a:schemeClr val="accent4">
                    <a:hueOff val="-282571"/>
                    <a:satOff val="4761"/>
                    <a:lumOff val="37573"/>
                  </a:schemeClr>
                </a:gs>
              </a:gsLst>
              <a:lin ang="16200000" scaled="0"/>
            </a:gradFill>
            <a:ln w="9525" cap="flat">
              <a:solidFill>
                <a:srgbClr val="F9E12C"/>
              </a:solidFill>
              <a:prstDash val="solid"/>
              <a:round/>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a:latin typeface="Helvetica Neue Medium"/>
                  <a:ea typeface="Helvetica Neue Medium"/>
                  <a:cs typeface="Helvetica Neue Medium"/>
                  <a:sym typeface="Helvetica Neue Medium"/>
                </a:defRPr>
              </a:lvl1pPr>
            </a:lstStyle>
            <a:p>
              <a:pPr/>
              <a:r>
                <a:t>Ability to discern tone</a:t>
              </a:r>
            </a:p>
          </p:txBody>
        </p:sp>
        <p:sp>
          <p:nvSpPr>
            <p:cNvPr id="235" name="Ability to answer questions"/>
            <p:cNvSpPr txBox="1"/>
            <p:nvPr/>
          </p:nvSpPr>
          <p:spPr>
            <a:xfrm>
              <a:off x="2" y="5159723"/>
              <a:ext cx="4954652" cy="544574"/>
            </a:xfrm>
            <a:prstGeom prst="rect">
              <a:avLst/>
            </a:prstGeom>
            <a:gradFill flip="none" rotWithShape="1">
              <a:gsLst>
                <a:gs pos="0">
                  <a:schemeClr val="accent4">
                    <a:hueOff val="-213352"/>
                    <a:satOff val="4761"/>
                    <a:lumOff val="27633"/>
                  </a:schemeClr>
                </a:gs>
                <a:gs pos="35000">
                  <a:srgbClr val="FFF6CE"/>
                </a:gs>
                <a:gs pos="100000">
                  <a:schemeClr val="accent4">
                    <a:hueOff val="-282571"/>
                    <a:satOff val="4761"/>
                    <a:lumOff val="37573"/>
                  </a:schemeClr>
                </a:gs>
              </a:gsLst>
              <a:lin ang="16200000" scaled="0"/>
            </a:gradFill>
            <a:ln w="9525" cap="flat">
              <a:solidFill>
                <a:srgbClr val="F9E12C"/>
              </a:solidFill>
              <a:prstDash val="solid"/>
              <a:round/>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a:latin typeface="Helvetica Neue Medium"/>
                  <a:ea typeface="Helvetica Neue Medium"/>
                  <a:cs typeface="Helvetica Neue Medium"/>
                  <a:sym typeface="Helvetica Neue Medium"/>
                </a:defRPr>
              </a:lvl1pPr>
            </a:lstStyle>
            <a:p>
              <a:pPr/>
              <a:r>
                <a:t>Ability to answer questions </a:t>
              </a:r>
            </a:p>
          </p:txBody>
        </p:sp>
        <p:sp>
          <p:nvSpPr>
            <p:cNvPr id="236" name="Ability to read between the lines"/>
            <p:cNvSpPr txBox="1"/>
            <p:nvPr/>
          </p:nvSpPr>
          <p:spPr>
            <a:xfrm>
              <a:off x="-1" y="6379955"/>
              <a:ext cx="5731130" cy="544575"/>
            </a:xfrm>
            <a:prstGeom prst="rect">
              <a:avLst/>
            </a:prstGeom>
            <a:gradFill flip="none" rotWithShape="1">
              <a:gsLst>
                <a:gs pos="0">
                  <a:schemeClr val="accent4">
                    <a:hueOff val="-213352"/>
                    <a:satOff val="4761"/>
                    <a:lumOff val="27633"/>
                  </a:schemeClr>
                </a:gs>
                <a:gs pos="35000">
                  <a:srgbClr val="FFF6CE"/>
                </a:gs>
                <a:gs pos="100000">
                  <a:schemeClr val="accent4">
                    <a:hueOff val="-282571"/>
                    <a:satOff val="4761"/>
                    <a:lumOff val="37573"/>
                  </a:schemeClr>
                </a:gs>
              </a:gsLst>
              <a:lin ang="16200000" scaled="0"/>
            </a:gradFill>
            <a:ln w="9525" cap="flat">
              <a:solidFill>
                <a:srgbClr val="F9E12C"/>
              </a:solidFill>
              <a:prstDash val="solid"/>
              <a:round/>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a:latin typeface="Helvetica Neue Medium"/>
                  <a:ea typeface="Helvetica Neue Medium"/>
                  <a:cs typeface="Helvetica Neue Medium"/>
                  <a:sym typeface="Helvetica Neue Medium"/>
                </a:defRPr>
              </a:lvl1pPr>
            </a:lstStyle>
            <a:p>
              <a:pPr/>
              <a:r>
                <a:t>Ability to read between the lines</a:t>
              </a:r>
            </a:p>
          </p:txBody>
        </p:sp>
        <p:sp>
          <p:nvSpPr>
            <p:cNvPr id="237" name="Knowing 90-95% of the vocabulary"/>
            <p:cNvSpPr txBox="1"/>
            <p:nvPr/>
          </p:nvSpPr>
          <p:spPr>
            <a:xfrm>
              <a:off x="0" y="7616614"/>
              <a:ext cx="6274817" cy="544575"/>
            </a:xfrm>
            <a:prstGeom prst="rect">
              <a:avLst/>
            </a:prstGeom>
            <a:gradFill flip="none" rotWithShape="1">
              <a:gsLst>
                <a:gs pos="0">
                  <a:schemeClr val="accent4">
                    <a:hueOff val="-213352"/>
                    <a:satOff val="4761"/>
                    <a:lumOff val="27633"/>
                  </a:schemeClr>
                </a:gs>
                <a:gs pos="35000">
                  <a:srgbClr val="FFF6CE"/>
                </a:gs>
                <a:gs pos="100000">
                  <a:schemeClr val="accent4">
                    <a:hueOff val="-282571"/>
                    <a:satOff val="4761"/>
                    <a:lumOff val="37573"/>
                  </a:schemeClr>
                </a:gs>
              </a:gsLst>
              <a:lin ang="16200000" scaled="0"/>
            </a:gradFill>
            <a:ln w="9525" cap="flat">
              <a:solidFill>
                <a:srgbClr val="F9E12C"/>
              </a:solidFill>
              <a:prstDash val="solid"/>
              <a:round/>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a:latin typeface="Helvetica Neue Medium"/>
                  <a:ea typeface="Helvetica Neue Medium"/>
                  <a:cs typeface="Helvetica Neue Medium"/>
                  <a:sym typeface="Helvetica Neue Medium"/>
                </a:defRPr>
              </a:lvl1pPr>
            </a:lstStyle>
            <a:p>
              <a:pPr/>
              <a:r>
                <a:t>Knowing 90-95% of the vocabulary</a:t>
              </a:r>
            </a:p>
          </p:txBody>
        </p:sp>
        <p:sp>
          <p:nvSpPr>
            <p:cNvPr id="238" name="Sufficient background knowledge"/>
            <p:cNvSpPr txBox="1"/>
            <p:nvPr/>
          </p:nvSpPr>
          <p:spPr>
            <a:xfrm>
              <a:off x="15604" y="8853274"/>
              <a:ext cx="5992115" cy="544575"/>
            </a:xfrm>
            <a:prstGeom prst="rect">
              <a:avLst/>
            </a:prstGeom>
            <a:gradFill flip="none" rotWithShape="1">
              <a:gsLst>
                <a:gs pos="0">
                  <a:schemeClr val="accent4">
                    <a:hueOff val="-213352"/>
                    <a:satOff val="4761"/>
                    <a:lumOff val="27633"/>
                  </a:schemeClr>
                </a:gs>
                <a:gs pos="35000">
                  <a:srgbClr val="FFF6CE"/>
                </a:gs>
                <a:gs pos="100000">
                  <a:schemeClr val="accent4">
                    <a:hueOff val="-282571"/>
                    <a:satOff val="4761"/>
                    <a:lumOff val="37573"/>
                  </a:schemeClr>
                </a:gs>
              </a:gsLst>
              <a:lin ang="16200000" scaled="0"/>
            </a:gradFill>
            <a:ln w="9525" cap="flat">
              <a:solidFill>
                <a:srgbClr val="F9E12C"/>
              </a:solidFill>
              <a:prstDash val="solid"/>
              <a:round/>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defRPr>
                  <a:latin typeface="Helvetica Neue Medium"/>
                  <a:ea typeface="Helvetica Neue Medium"/>
                  <a:cs typeface="Helvetica Neue Medium"/>
                  <a:sym typeface="Helvetica Neue Medium"/>
                </a:defRPr>
              </a:lvl1pPr>
            </a:lstStyle>
            <a:p>
              <a:pPr/>
              <a:r>
                <a:t>Sufficient background knowledge</a:t>
              </a:r>
            </a:p>
          </p:txBody>
        </p:sp>
      </p:grpSp>
      <p:pic>
        <p:nvPicPr>
          <p:cNvPr id="240" name="Image" descr="Image"/>
          <p:cNvPicPr>
            <a:picLocks noChangeAspect="1"/>
          </p:cNvPicPr>
          <p:nvPr/>
        </p:nvPicPr>
        <p:blipFill>
          <a:blip r:embed="rId2">
            <a:extLst/>
          </a:blip>
          <a:stretch>
            <a:fillRect/>
          </a:stretch>
        </p:blipFill>
        <p:spPr>
          <a:xfrm>
            <a:off x="2752206" y="148138"/>
            <a:ext cx="2857502" cy="2857502"/>
          </a:xfrm>
          <a:prstGeom prst="rect">
            <a:avLst/>
          </a:prstGeom>
          <a:ln w="12700">
            <a:miter lim="400000"/>
          </a:ln>
        </p:spPr>
      </p:pic>
      <p:pic>
        <p:nvPicPr>
          <p:cNvPr id="241" name="Image" descr="Image"/>
          <p:cNvPicPr>
            <a:picLocks noChangeAspect="1"/>
          </p:cNvPicPr>
          <p:nvPr/>
        </p:nvPicPr>
        <p:blipFill>
          <a:blip r:embed="rId3">
            <a:extLst/>
          </a:blip>
          <a:stretch>
            <a:fillRect/>
          </a:stretch>
        </p:blipFill>
        <p:spPr>
          <a:xfrm>
            <a:off x="17258028" y="586289"/>
            <a:ext cx="4102105" cy="1981201"/>
          </a:xfrm>
          <a:prstGeom prst="rect">
            <a:avLst/>
          </a:prstGeom>
          <a:ln w="12700">
            <a:miter lim="400000"/>
          </a:ln>
        </p:spPr>
      </p:pic>
      <p:pic>
        <p:nvPicPr>
          <p:cNvPr id="242" name="Image" descr="Image"/>
          <p:cNvPicPr>
            <a:picLocks noChangeAspect="1"/>
          </p:cNvPicPr>
          <p:nvPr/>
        </p:nvPicPr>
        <p:blipFill>
          <a:blip r:embed="rId4">
            <a:extLst/>
          </a:blip>
          <a:stretch>
            <a:fillRect/>
          </a:stretch>
        </p:blipFill>
        <p:spPr>
          <a:xfrm>
            <a:off x="9740900" y="2666794"/>
            <a:ext cx="4902200" cy="1663702"/>
          </a:xfrm>
          <a:prstGeom prst="rect">
            <a:avLst/>
          </a:prstGeom>
          <a:ln w="12700">
            <a:miter lim="400000"/>
          </a:ln>
        </p:spPr>
      </p:pic>
      <p:pic>
        <p:nvPicPr>
          <p:cNvPr id="243" name="Image" descr="Image"/>
          <p:cNvPicPr>
            <a:picLocks noChangeAspect="1"/>
          </p:cNvPicPr>
          <p:nvPr/>
        </p:nvPicPr>
        <p:blipFill>
          <a:blip r:embed="rId5">
            <a:extLst/>
          </a:blip>
          <a:stretch>
            <a:fillRect/>
          </a:stretch>
        </p:blipFill>
        <p:spPr>
          <a:xfrm>
            <a:off x="9339440" y="4319613"/>
            <a:ext cx="5939581" cy="332616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9" grpId="5"/>
      <p:bldP build="whole" bldLvl="1" animBg="1" rev="0" advAuto="0" spid="240" grpId="1"/>
      <p:bldP build="whole" bldLvl="1" animBg="1" rev="0" advAuto="0" spid="230" grpId="4"/>
      <p:bldP build="whole" bldLvl="1" animBg="1" rev="0" advAuto="0" spid="243" grpId="6"/>
      <p:bldP build="whole" bldLvl="1" animBg="1" rev="0" advAuto="0" spid="241" grpId="2"/>
      <p:bldP build="whole" bldLvl="1" animBg="1" rev="0" advAuto="0" spid="224" grpId="3"/>
    </p:bldLst>
  </p:timing>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15" name="Line Line" descr="Line Line"/>
          <p:cNvPicPr>
            <a:picLocks noChangeAspect="1"/>
          </p:cNvPicPr>
          <p:nvPr/>
        </p:nvPicPr>
        <p:blipFill>
          <a:blip r:embed="rId2">
            <a:extLst/>
          </a:blip>
          <a:stretch>
            <a:fillRect/>
          </a:stretch>
        </p:blipFill>
        <p:spPr>
          <a:xfrm>
            <a:off x="-9890" y="5527659"/>
            <a:ext cx="24403777" cy="76206"/>
          </a:xfrm>
          <a:prstGeom prst="rect">
            <a:avLst/>
          </a:prstGeom>
          <a:ln w="12700">
            <a:miter lim="400000"/>
          </a:ln>
        </p:spPr>
      </p:pic>
      <p:pic>
        <p:nvPicPr>
          <p:cNvPr id="816" name="Line Line" descr="Line Line"/>
          <p:cNvPicPr>
            <a:picLocks noChangeAspect="1"/>
          </p:cNvPicPr>
          <p:nvPr/>
        </p:nvPicPr>
        <p:blipFill>
          <a:blip r:embed="rId3">
            <a:extLst/>
          </a:blip>
          <a:stretch>
            <a:fillRect/>
          </a:stretch>
        </p:blipFill>
        <p:spPr>
          <a:xfrm rot="16200000">
            <a:off x="466729" y="8258712"/>
            <a:ext cx="11362082" cy="76206"/>
          </a:xfrm>
          <a:prstGeom prst="rect">
            <a:avLst/>
          </a:prstGeom>
          <a:ln w="12700">
            <a:miter lim="400000"/>
          </a:ln>
        </p:spPr>
      </p:pic>
      <p:pic>
        <p:nvPicPr>
          <p:cNvPr id="817" name="Line Line" descr="Line Line"/>
          <p:cNvPicPr>
            <a:picLocks noChangeAspect="1"/>
          </p:cNvPicPr>
          <p:nvPr/>
        </p:nvPicPr>
        <p:blipFill>
          <a:blip r:embed="rId4">
            <a:extLst/>
          </a:blip>
          <a:stretch>
            <a:fillRect/>
          </a:stretch>
        </p:blipFill>
        <p:spPr>
          <a:xfrm rot="16245797">
            <a:off x="6759840" y="8258712"/>
            <a:ext cx="11176418" cy="76206"/>
          </a:xfrm>
          <a:prstGeom prst="rect">
            <a:avLst/>
          </a:prstGeom>
          <a:ln w="12700">
            <a:miter lim="400000"/>
          </a:ln>
        </p:spPr>
      </p:pic>
      <p:sp>
        <p:nvSpPr>
          <p:cNvPr id="818" name="Surprises"/>
          <p:cNvSpPr txBox="1"/>
          <p:nvPr/>
        </p:nvSpPr>
        <p:spPr>
          <a:xfrm>
            <a:off x="2433066" y="3871405"/>
            <a:ext cx="1842898"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Surprises</a:t>
            </a:r>
          </a:p>
        </p:txBody>
      </p:sp>
      <p:pic>
        <p:nvPicPr>
          <p:cNvPr id="819" name="Image" descr="Image"/>
          <p:cNvPicPr>
            <a:picLocks noChangeAspect="1"/>
          </p:cNvPicPr>
          <p:nvPr/>
        </p:nvPicPr>
        <p:blipFill>
          <a:blip r:embed="rId5">
            <a:extLst/>
          </a:blip>
          <a:stretch>
            <a:fillRect/>
          </a:stretch>
        </p:blipFill>
        <p:spPr>
          <a:xfrm>
            <a:off x="2542631" y="235597"/>
            <a:ext cx="2514602" cy="2540003"/>
          </a:xfrm>
          <a:prstGeom prst="rect">
            <a:avLst/>
          </a:prstGeom>
          <a:ln w="12700">
            <a:miter lim="400000"/>
          </a:ln>
        </p:spPr>
      </p:pic>
      <p:sp>
        <p:nvSpPr>
          <p:cNvPr id="820" name="Questions"/>
          <p:cNvSpPr txBox="1"/>
          <p:nvPr/>
        </p:nvSpPr>
        <p:spPr>
          <a:xfrm>
            <a:off x="7558137" y="3778082"/>
            <a:ext cx="1955674"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Questions</a:t>
            </a:r>
          </a:p>
        </p:txBody>
      </p:sp>
      <p:sp>
        <p:nvSpPr>
          <p:cNvPr id="821" name="Affirmations"/>
          <p:cNvSpPr txBox="1"/>
          <p:nvPr/>
        </p:nvSpPr>
        <p:spPr>
          <a:xfrm>
            <a:off x="12645976" y="3778082"/>
            <a:ext cx="2328292"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Affirmations</a:t>
            </a:r>
          </a:p>
        </p:txBody>
      </p:sp>
      <p:sp>
        <p:nvSpPr>
          <p:cNvPr id="822" name="(Hmmmm….I never knew this or thought about it…"/>
          <p:cNvSpPr txBox="1"/>
          <p:nvPr/>
        </p:nvSpPr>
        <p:spPr>
          <a:xfrm>
            <a:off x="373634" y="4406532"/>
            <a:ext cx="5618481" cy="7040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i="1" sz="2000"/>
            </a:pPr>
            <a:r>
              <a:t>(Hmmmm….I never knew this or thought about it</a:t>
            </a:r>
          </a:p>
          <a:p>
            <a:pPr algn="l">
              <a:defRPr i="1" sz="2000"/>
            </a:pPr>
            <a:r>
              <a:t>this way.)</a:t>
            </a:r>
          </a:p>
        </p:txBody>
      </p:sp>
      <p:sp>
        <p:nvSpPr>
          <p:cNvPr id="823" name="(I wonder about; I’m not sure about; I disagree with)"/>
          <p:cNvSpPr txBox="1"/>
          <p:nvPr/>
        </p:nvSpPr>
        <p:spPr>
          <a:xfrm>
            <a:off x="6303419" y="4558932"/>
            <a:ext cx="5934203" cy="3992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i="1" sz="2000"/>
            </a:lvl1pPr>
          </a:lstStyle>
          <a:p>
            <a:pPr/>
            <a:r>
              <a:t>(I wonder about; I’m not sure about; I disagree with)</a:t>
            </a:r>
          </a:p>
        </p:txBody>
      </p:sp>
      <p:sp>
        <p:nvSpPr>
          <p:cNvPr id="824" name="(I already knew this, but it’s good to have it expressed and/or…"/>
          <p:cNvSpPr txBox="1"/>
          <p:nvPr/>
        </p:nvSpPr>
        <p:spPr>
          <a:xfrm>
            <a:off x="12548923" y="4254132"/>
            <a:ext cx="4710685" cy="10088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i="1" sz="2000"/>
            </a:pPr>
            <a:r>
              <a:t>(I already knew this, but it’s good to have</a:t>
            </a:r>
          </a:p>
          <a:p>
            <a:pPr algn="l">
              <a:defRPr i="1" sz="2000"/>
            </a:pPr>
            <a:r>
              <a:t> it expressed and/or</a:t>
            </a:r>
          </a:p>
          <a:p>
            <a:pPr algn="l">
              <a:defRPr i="1" sz="2000"/>
            </a:pPr>
            <a:r>
              <a:t>expanded on by an expert.)</a:t>
            </a:r>
          </a:p>
        </p:txBody>
      </p:sp>
      <p:pic>
        <p:nvPicPr>
          <p:cNvPr id="825" name="Line Line" descr="Line Line"/>
          <p:cNvPicPr>
            <a:picLocks noChangeAspect="1"/>
          </p:cNvPicPr>
          <p:nvPr/>
        </p:nvPicPr>
        <p:blipFill>
          <a:blip r:embed="rId4">
            <a:extLst/>
          </a:blip>
          <a:stretch>
            <a:fillRect/>
          </a:stretch>
        </p:blipFill>
        <p:spPr>
          <a:xfrm rot="16245797">
            <a:off x="13228310" y="8449685"/>
            <a:ext cx="11176422" cy="76206"/>
          </a:xfrm>
          <a:prstGeom prst="rect">
            <a:avLst/>
          </a:prstGeom>
          <a:ln w="12700">
            <a:miter lim="400000"/>
          </a:ln>
        </p:spPr>
      </p:pic>
      <p:sp>
        <p:nvSpPr>
          <p:cNvPr id="826" name="Affirmations"/>
          <p:cNvSpPr txBox="1"/>
          <p:nvPr/>
        </p:nvSpPr>
        <p:spPr>
          <a:xfrm>
            <a:off x="19065622" y="3758428"/>
            <a:ext cx="1263778"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Words</a:t>
            </a:r>
          </a:p>
        </p:txBody>
      </p:sp>
      <p:sp>
        <p:nvSpPr>
          <p:cNvPr id="827" name="(I already knew this, but it’s good to have it expressed and/or…"/>
          <p:cNvSpPr txBox="1"/>
          <p:nvPr/>
        </p:nvSpPr>
        <p:spPr>
          <a:xfrm>
            <a:off x="18968569" y="4386879"/>
            <a:ext cx="4179063" cy="7040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i="1" sz="2000"/>
            </a:pPr>
            <a:r>
              <a:t>(3 words in the text that I would like </a:t>
            </a:r>
          </a:p>
          <a:p>
            <a:pPr algn="l">
              <a:defRPr i="1" sz="2000"/>
            </a:pPr>
            <a:r>
              <a:t>to know more about.)</a:t>
            </a:r>
          </a:p>
        </p:txBody>
      </p:sp>
      <p:sp>
        <p:nvSpPr>
          <p:cNvPr id="828" name="“The Real Magic of Spelling: Improving Reading and Writing”"/>
          <p:cNvSpPr txBox="1"/>
          <p:nvPr/>
        </p:nvSpPr>
        <p:spPr>
          <a:xfrm>
            <a:off x="7254701" y="605092"/>
            <a:ext cx="10807828"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“The Real Magic of Spelling: Improving Reading and Writing”</a:t>
            </a:r>
          </a:p>
        </p:txBody>
      </p:sp>
      <p:sp>
        <p:nvSpPr>
          <p:cNvPr id="829" name="From: American Educator, Winter, 2008-2009"/>
          <p:cNvSpPr txBox="1"/>
          <p:nvPr/>
        </p:nvSpPr>
        <p:spPr>
          <a:xfrm>
            <a:off x="7659761" y="1511660"/>
            <a:ext cx="7864603"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latin typeface="Helvetica Neue Medium"/>
                <a:ea typeface="Helvetica Neue Medium"/>
                <a:cs typeface="Helvetica Neue Medium"/>
                <a:sym typeface="Helvetica Neue Medium"/>
              </a:defRPr>
            </a:pPr>
            <a:r>
              <a:t>From: </a:t>
            </a:r>
            <a:r>
              <a:rPr i="1">
                <a:latin typeface="+mj-lt"/>
                <a:ea typeface="+mj-ea"/>
                <a:cs typeface="+mj-cs"/>
                <a:sym typeface="Helvetica Neue"/>
              </a:rPr>
              <a:t>American Educator</a:t>
            </a:r>
            <a:r>
              <a:t>, Winter, 2008-2009</a:t>
            </a: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1" name="Article: There Are Better Ways to Study That Will Last You a Lifetime"/>
          <p:cNvSpPr txBox="1"/>
          <p:nvPr/>
        </p:nvSpPr>
        <p:spPr>
          <a:xfrm>
            <a:off x="6325973" y="991718"/>
            <a:ext cx="13306426"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This information is about:_____________________________________________</a:t>
            </a:r>
          </a:p>
        </p:txBody>
      </p:sp>
      <p:pic>
        <p:nvPicPr>
          <p:cNvPr id="832" name="Line Line" descr="Line Line"/>
          <p:cNvPicPr>
            <a:picLocks noChangeAspect="1"/>
          </p:cNvPicPr>
          <p:nvPr/>
        </p:nvPicPr>
        <p:blipFill>
          <a:blip r:embed="rId2">
            <a:extLst/>
          </a:blip>
          <a:stretch>
            <a:fillRect/>
          </a:stretch>
        </p:blipFill>
        <p:spPr>
          <a:xfrm>
            <a:off x="-9890" y="5527659"/>
            <a:ext cx="24403777" cy="76206"/>
          </a:xfrm>
          <a:prstGeom prst="rect">
            <a:avLst/>
          </a:prstGeom>
          <a:ln w="12700">
            <a:miter lim="400000"/>
          </a:ln>
        </p:spPr>
      </p:pic>
      <p:pic>
        <p:nvPicPr>
          <p:cNvPr id="833" name="Line Line" descr="Line Line"/>
          <p:cNvPicPr>
            <a:picLocks noChangeAspect="1"/>
          </p:cNvPicPr>
          <p:nvPr/>
        </p:nvPicPr>
        <p:blipFill>
          <a:blip r:embed="rId3">
            <a:extLst/>
          </a:blip>
          <a:stretch>
            <a:fillRect/>
          </a:stretch>
        </p:blipFill>
        <p:spPr>
          <a:xfrm rot="16200000">
            <a:off x="466729" y="8258712"/>
            <a:ext cx="11362082" cy="76206"/>
          </a:xfrm>
          <a:prstGeom prst="rect">
            <a:avLst/>
          </a:prstGeom>
          <a:ln w="12700">
            <a:miter lim="400000"/>
          </a:ln>
        </p:spPr>
      </p:pic>
      <p:pic>
        <p:nvPicPr>
          <p:cNvPr id="834" name="Line Line" descr="Line Line"/>
          <p:cNvPicPr>
            <a:picLocks noChangeAspect="1"/>
          </p:cNvPicPr>
          <p:nvPr/>
        </p:nvPicPr>
        <p:blipFill>
          <a:blip r:embed="rId4">
            <a:extLst/>
          </a:blip>
          <a:stretch>
            <a:fillRect/>
          </a:stretch>
        </p:blipFill>
        <p:spPr>
          <a:xfrm rot="16245797">
            <a:off x="6759840" y="8258712"/>
            <a:ext cx="11176418" cy="76206"/>
          </a:xfrm>
          <a:prstGeom prst="rect">
            <a:avLst/>
          </a:prstGeom>
          <a:ln w="12700">
            <a:miter lim="400000"/>
          </a:ln>
        </p:spPr>
      </p:pic>
      <p:sp>
        <p:nvSpPr>
          <p:cNvPr id="835" name="Surprises"/>
          <p:cNvSpPr txBox="1"/>
          <p:nvPr/>
        </p:nvSpPr>
        <p:spPr>
          <a:xfrm>
            <a:off x="2433066" y="3871405"/>
            <a:ext cx="1842898"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Surprises</a:t>
            </a:r>
          </a:p>
        </p:txBody>
      </p:sp>
      <p:pic>
        <p:nvPicPr>
          <p:cNvPr id="836" name="Image" descr="Image"/>
          <p:cNvPicPr>
            <a:picLocks noChangeAspect="1"/>
          </p:cNvPicPr>
          <p:nvPr/>
        </p:nvPicPr>
        <p:blipFill>
          <a:blip r:embed="rId5">
            <a:extLst/>
          </a:blip>
          <a:stretch>
            <a:fillRect/>
          </a:stretch>
        </p:blipFill>
        <p:spPr>
          <a:xfrm>
            <a:off x="2542631" y="235597"/>
            <a:ext cx="2514602" cy="2540003"/>
          </a:xfrm>
          <a:prstGeom prst="rect">
            <a:avLst/>
          </a:prstGeom>
          <a:ln w="12700">
            <a:miter lim="400000"/>
          </a:ln>
        </p:spPr>
      </p:pic>
      <p:sp>
        <p:nvSpPr>
          <p:cNvPr id="837" name="Questions"/>
          <p:cNvSpPr txBox="1"/>
          <p:nvPr/>
        </p:nvSpPr>
        <p:spPr>
          <a:xfrm>
            <a:off x="7558137" y="3778082"/>
            <a:ext cx="1955674"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Questions</a:t>
            </a:r>
          </a:p>
        </p:txBody>
      </p:sp>
      <p:sp>
        <p:nvSpPr>
          <p:cNvPr id="838" name="Affirmations"/>
          <p:cNvSpPr txBox="1"/>
          <p:nvPr/>
        </p:nvSpPr>
        <p:spPr>
          <a:xfrm>
            <a:off x="12645976" y="3778082"/>
            <a:ext cx="2328292"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Affirmations</a:t>
            </a:r>
          </a:p>
        </p:txBody>
      </p:sp>
      <p:sp>
        <p:nvSpPr>
          <p:cNvPr id="839" name="(Hmmmm….I never knew this or thought about it…"/>
          <p:cNvSpPr txBox="1"/>
          <p:nvPr/>
        </p:nvSpPr>
        <p:spPr>
          <a:xfrm>
            <a:off x="373634" y="4406532"/>
            <a:ext cx="5618481" cy="7040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i="1" sz="2000"/>
            </a:pPr>
            <a:r>
              <a:t>(Hmmmm….I never knew this or thought about it</a:t>
            </a:r>
          </a:p>
          <a:p>
            <a:pPr algn="l">
              <a:defRPr i="1" sz="2000"/>
            </a:pPr>
            <a:r>
              <a:t>this way.)</a:t>
            </a:r>
          </a:p>
        </p:txBody>
      </p:sp>
      <p:sp>
        <p:nvSpPr>
          <p:cNvPr id="840" name="(I wonder about; I’m not sure about; I disagree with)"/>
          <p:cNvSpPr txBox="1"/>
          <p:nvPr/>
        </p:nvSpPr>
        <p:spPr>
          <a:xfrm>
            <a:off x="6303419" y="4558932"/>
            <a:ext cx="5934203" cy="3992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i="1" sz="2000"/>
            </a:lvl1pPr>
          </a:lstStyle>
          <a:p>
            <a:pPr/>
            <a:r>
              <a:t>(I wonder about; I’m not sure about; I disagree with)</a:t>
            </a:r>
          </a:p>
        </p:txBody>
      </p:sp>
      <p:sp>
        <p:nvSpPr>
          <p:cNvPr id="841" name="(I already knew this, but it’s good to have it expressed and/or…"/>
          <p:cNvSpPr txBox="1"/>
          <p:nvPr/>
        </p:nvSpPr>
        <p:spPr>
          <a:xfrm>
            <a:off x="12548923" y="4254132"/>
            <a:ext cx="4710685" cy="10088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i="1" sz="2000"/>
            </a:pPr>
            <a:r>
              <a:t>(I already knew this, but it’s good to have</a:t>
            </a:r>
          </a:p>
          <a:p>
            <a:pPr algn="l">
              <a:defRPr i="1" sz="2000"/>
            </a:pPr>
            <a:r>
              <a:t> it expressed and/or</a:t>
            </a:r>
          </a:p>
          <a:p>
            <a:pPr algn="l">
              <a:defRPr i="1" sz="2000"/>
            </a:pPr>
            <a:r>
              <a:t>expanded on by an expert.)</a:t>
            </a:r>
          </a:p>
        </p:txBody>
      </p:sp>
      <p:pic>
        <p:nvPicPr>
          <p:cNvPr id="842" name="Line Line" descr="Line Line"/>
          <p:cNvPicPr>
            <a:picLocks noChangeAspect="1"/>
          </p:cNvPicPr>
          <p:nvPr/>
        </p:nvPicPr>
        <p:blipFill>
          <a:blip r:embed="rId4">
            <a:extLst/>
          </a:blip>
          <a:stretch>
            <a:fillRect/>
          </a:stretch>
        </p:blipFill>
        <p:spPr>
          <a:xfrm rot="16245797">
            <a:off x="13228310" y="8449685"/>
            <a:ext cx="11176422" cy="76206"/>
          </a:xfrm>
          <a:prstGeom prst="rect">
            <a:avLst/>
          </a:prstGeom>
          <a:ln w="12700">
            <a:miter lim="400000"/>
          </a:ln>
        </p:spPr>
      </p:pic>
      <p:sp>
        <p:nvSpPr>
          <p:cNvPr id="843" name="Affirmations"/>
          <p:cNvSpPr txBox="1"/>
          <p:nvPr/>
        </p:nvSpPr>
        <p:spPr>
          <a:xfrm>
            <a:off x="19065622" y="3758428"/>
            <a:ext cx="1263778"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1"/>
            </a:lvl1pPr>
          </a:lstStyle>
          <a:p>
            <a:pPr/>
            <a:r>
              <a:t>Words</a:t>
            </a:r>
          </a:p>
        </p:txBody>
      </p:sp>
      <p:sp>
        <p:nvSpPr>
          <p:cNvPr id="844" name="(I already knew this, but it’s good to have it expressed and/or…"/>
          <p:cNvSpPr txBox="1"/>
          <p:nvPr/>
        </p:nvSpPr>
        <p:spPr>
          <a:xfrm>
            <a:off x="18968569" y="4386879"/>
            <a:ext cx="4179063" cy="7040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i="1" sz="2000"/>
            </a:pPr>
            <a:r>
              <a:t>(3 words in the text that I would like </a:t>
            </a:r>
          </a:p>
          <a:p>
            <a:pPr algn="l">
              <a:defRPr i="1" sz="2000"/>
            </a:pPr>
            <a:r>
              <a:t>to know more about.)</a:t>
            </a:r>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6" name="Line"/>
          <p:cNvSpPr/>
          <p:nvPr/>
        </p:nvSpPr>
        <p:spPr>
          <a:xfrm>
            <a:off x="5395605" y="3268265"/>
            <a:ext cx="13592790" cy="1"/>
          </a:xfrm>
          <a:prstGeom prst="line">
            <a:avLst/>
          </a:prstGeom>
          <a:ln w="12700">
            <a:solidFill>
              <a:srgbClr val="000000"/>
            </a:solidFill>
            <a:miter lim="400000"/>
          </a:ln>
        </p:spPr>
        <p:txBody>
          <a:bodyPr lIns="45718" tIns="45718" rIns="45718" bIns="45718"/>
          <a:lstStyle/>
          <a:p>
            <a:pPr/>
          </a:p>
        </p:txBody>
      </p:sp>
      <p:sp>
        <p:nvSpPr>
          <p:cNvPr id="847" name="Line"/>
          <p:cNvSpPr/>
          <p:nvPr/>
        </p:nvSpPr>
        <p:spPr>
          <a:xfrm flipH="1">
            <a:off x="7726764" y="3321682"/>
            <a:ext cx="8" cy="4624221"/>
          </a:xfrm>
          <a:prstGeom prst="line">
            <a:avLst/>
          </a:prstGeom>
          <a:ln w="12700">
            <a:solidFill>
              <a:srgbClr val="000000"/>
            </a:solidFill>
            <a:miter lim="400000"/>
          </a:ln>
        </p:spPr>
        <p:txBody>
          <a:bodyPr lIns="45718" tIns="45718" rIns="45718" bIns="45718"/>
          <a:lstStyle/>
          <a:p>
            <a:pPr/>
          </a:p>
        </p:txBody>
      </p:sp>
      <p:sp>
        <p:nvSpPr>
          <p:cNvPr id="848" name="8 Core Strategies for English Language Learners"/>
          <p:cNvSpPr txBox="1"/>
          <p:nvPr/>
        </p:nvSpPr>
        <p:spPr>
          <a:xfrm>
            <a:off x="5974930" y="1547942"/>
            <a:ext cx="12255844" cy="565999"/>
          </a:xfrm>
          <a:prstGeom prst="rect">
            <a:avLst/>
          </a:prstGeom>
          <a:ln w="12700">
            <a:miter lim="400000"/>
          </a:ln>
          <a:extLst>
            <a:ext uri="{C572A759-6A51-4108-AA02-DFA0A04FC94B}">
              <ma14:wrappingTextBoxFlag xmlns:ma14="http://schemas.microsoft.com/office/mac/drawingml/2011/main" val="1"/>
            </a:ext>
          </a:extLst>
        </p:spPr>
        <p:txBody>
          <a:bodyPr wrap="none" lIns="53575" tIns="53575" rIns="53575" bIns="53575" anchor="ctr">
            <a:spAutoFit/>
          </a:bodyPr>
          <a:lstStyle>
            <a:lvl1pPr defTabSz="821526">
              <a:defRPr b="1"/>
            </a:lvl1pPr>
          </a:lstStyle>
          <a:p>
            <a:pPr/>
            <a:r>
              <a:t>Core Strategies for English Language Learners (and everyone else)</a:t>
            </a:r>
          </a:p>
        </p:txBody>
      </p:sp>
      <p:sp>
        <p:nvSpPr>
          <p:cNvPr id="849" name="Develop academic…"/>
          <p:cNvSpPr txBox="1"/>
          <p:nvPr/>
        </p:nvSpPr>
        <p:spPr>
          <a:xfrm>
            <a:off x="4765004" y="3392182"/>
            <a:ext cx="2722462" cy="1127746"/>
          </a:xfrm>
          <a:prstGeom prst="rect">
            <a:avLst/>
          </a:prstGeom>
          <a:ln w="12700">
            <a:miter lim="400000"/>
          </a:ln>
          <a:extLst>
            <a:ext uri="{C572A759-6A51-4108-AA02-DFA0A04FC94B}">
              <ma14:wrappingTextBoxFlag xmlns:ma14="http://schemas.microsoft.com/office/mac/drawingml/2011/main" val="1"/>
            </a:ext>
          </a:extLst>
        </p:spPr>
        <p:txBody>
          <a:bodyPr wrap="none" lIns="53575" tIns="53575" rIns="53575" bIns="53575" anchor="ctr">
            <a:spAutoFit/>
          </a:bodyPr>
          <a:lstStyle/>
          <a:p>
            <a:pPr algn="l" defTabSz="821526">
              <a:defRPr b="1" sz="2200"/>
            </a:pPr>
            <a:r>
              <a:t>Develop academic</a:t>
            </a:r>
          </a:p>
          <a:p>
            <a:pPr algn="l" defTabSz="821526">
              <a:defRPr b="1" sz="2200"/>
            </a:pPr>
            <a:r>
              <a:t>vocabulary with the</a:t>
            </a:r>
          </a:p>
          <a:p>
            <a:pPr algn="l" defTabSz="821526">
              <a:defRPr b="1" sz="2200"/>
            </a:pPr>
            <a:r>
              <a:t>All-Stars List:</a:t>
            </a:r>
          </a:p>
        </p:txBody>
      </p:sp>
      <p:sp>
        <p:nvSpPr>
          <p:cNvPr id="850" name="Provide…"/>
          <p:cNvSpPr txBox="1"/>
          <p:nvPr/>
        </p:nvSpPr>
        <p:spPr>
          <a:xfrm>
            <a:off x="7954557" y="3316232"/>
            <a:ext cx="2255864" cy="1127746"/>
          </a:xfrm>
          <a:prstGeom prst="rect">
            <a:avLst/>
          </a:prstGeom>
          <a:ln w="12700">
            <a:miter lim="400000"/>
          </a:ln>
          <a:extLst>
            <a:ext uri="{C572A759-6A51-4108-AA02-DFA0A04FC94B}">
              <ma14:wrappingTextBoxFlag xmlns:ma14="http://schemas.microsoft.com/office/mac/drawingml/2011/main" val="1"/>
            </a:ext>
          </a:extLst>
        </p:spPr>
        <p:txBody>
          <a:bodyPr wrap="none" lIns="53575" tIns="53575" rIns="53575" bIns="53575" anchor="ctr">
            <a:spAutoFit/>
          </a:bodyPr>
          <a:lstStyle/>
          <a:p>
            <a:pPr algn="l" defTabSz="821526">
              <a:defRPr b="1" sz="2200"/>
            </a:pPr>
            <a:r>
              <a:t>Provide</a:t>
            </a:r>
          </a:p>
          <a:p>
            <a:pPr algn="l" defTabSz="821526">
              <a:defRPr b="1" sz="2200"/>
            </a:pPr>
            <a:r>
              <a:t>comprehensible</a:t>
            </a:r>
          </a:p>
          <a:p>
            <a:pPr algn="l" defTabSz="821526">
              <a:defRPr b="1" sz="2200"/>
            </a:pPr>
            <a:r>
              <a:t>input</a:t>
            </a:r>
          </a:p>
        </p:txBody>
      </p:sp>
      <p:sp>
        <p:nvSpPr>
          <p:cNvPr id="851" name="Provide opportunities…"/>
          <p:cNvSpPr txBox="1"/>
          <p:nvPr/>
        </p:nvSpPr>
        <p:spPr>
          <a:xfrm>
            <a:off x="10798650" y="3392182"/>
            <a:ext cx="2980907" cy="1127746"/>
          </a:xfrm>
          <a:prstGeom prst="rect">
            <a:avLst/>
          </a:prstGeom>
          <a:ln w="12700">
            <a:miter lim="400000"/>
          </a:ln>
          <a:extLst>
            <a:ext uri="{C572A759-6A51-4108-AA02-DFA0A04FC94B}">
              <ma14:wrappingTextBoxFlag xmlns:ma14="http://schemas.microsoft.com/office/mac/drawingml/2011/main" val="1"/>
            </a:ext>
          </a:extLst>
        </p:spPr>
        <p:txBody>
          <a:bodyPr wrap="none" lIns="53575" tIns="53575" rIns="53575" bIns="53575" anchor="ctr">
            <a:spAutoFit/>
          </a:bodyPr>
          <a:lstStyle/>
          <a:p>
            <a:pPr algn="l" defTabSz="821526">
              <a:defRPr b="1" sz="2200"/>
            </a:pPr>
            <a:r>
              <a:t>Provide opportunities</a:t>
            </a:r>
          </a:p>
          <a:p>
            <a:pPr algn="l" defTabSz="821526">
              <a:defRPr b="1" sz="2200"/>
            </a:pPr>
            <a:r>
              <a:t>for meaningful use of</a:t>
            </a:r>
          </a:p>
          <a:p>
            <a:pPr algn="l" defTabSz="821526">
              <a:defRPr b="1" sz="2200"/>
            </a:pPr>
            <a:r>
              <a:t>English.</a:t>
            </a:r>
          </a:p>
        </p:txBody>
      </p:sp>
      <p:sp>
        <p:nvSpPr>
          <p:cNvPr id="852" name="Front-load…"/>
          <p:cNvSpPr txBox="1"/>
          <p:nvPr/>
        </p:nvSpPr>
        <p:spPr>
          <a:xfrm>
            <a:off x="17817523" y="3316232"/>
            <a:ext cx="2287715" cy="1127746"/>
          </a:xfrm>
          <a:prstGeom prst="rect">
            <a:avLst/>
          </a:prstGeom>
          <a:ln w="12700">
            <a:miter lim="400000"/>
          </a:ln>
          <a:extLst>
            <a:ext uri="{C572A759-6A51-4108-AA02-DFA0A04FC94B}">
              <ma14:wrappingTextBoxFlag xmlns:ma14="http://schemas.microsoft.com/office/mac/drawingml/2011/main" val="1"/>
            </a:ext>
          </a:extLst>
        </p:spPr>
        <p:txBody>
          <a:bodyPr wrap="none" lIns="53575" tIns="53575" rIns="53575" bIns="53575" anchor="ctr">
            <a:spAutoFit/>
          </a:bodyPr>
          <a:lstStyle/>
          <a:p>
            <a:pPr algn="l" defTabSz="821526">
              <a:defRPr b="1" sz="2200"/>
            </a:pPr>
            <a:r>
              <a:t>Front-load </a:t>
            </a:r>
          </a:p>
          <a:p>
            <a:pPr algn="l" defTabSz="821526">
              <a:defRPr b="1" sz="2200"/>
            </a:pPr>
            <a:r>
              <a:t>vocabulary prior</a:t>
            </a:r>
          </a:p>
          <a:p>
            <a:pPr algn="l" defTabSz="821526">
              <a:defRPr b="1" sz="2200"/>
            </a:pPr>
            <a:r>
              <a:t>to a read-aloud</a:t>
            </a:r>
          </a:p>
        </p:txBody>
      </p:sp>
      <p:sp>
        <p:nvSpPr>
          <p:cNvPr id="853" name="Ensure a…"/>
          <p:cNvSpPr txBox="1"/>
          <p:nvPr/>
        </p:nvSpPr>
        <p:spPr>
          <a:xfrm>
            <a:off x="14384266" y="3487682"/>
            <a:ext cx="2488324" cy="784846"/>
          </a:xfrm>
          <a:prstGeom prst="rect">
            <a:avLst/>
          </a:prstGeom>
          <a:ln w="12700">
            <a:miter lim="400000"/>
          </a:ln>
          <a:extLst>
            <a:ext uri="{C572A759-6A51-4108-AA02-DFA0A04FC94B}">
              <ma14:wrappingTextBoxFlag xmlns:ma14="http://schemas.microsoft.com/office/mac/drawingml/2011/main" val="1"/>
            </a:ext>
          </a:extLst>
        </p:spPr>
        <p:txBody>
          <a:bodyPr wrap="none" lIns="53575" tIns="53575" rIns="53575" bIns="53575" anchor="ctr">
            <a:spAutoFit/>
          </a:bodyPr>
          <a:lstStyle/>
          <a:p>
            <a:pPr algn="l" defTabSz="821526">
              <a:defRPr b="1" sz="2200"/>
            </a:pPr>
            <a:r>
              <a:t>Ensure a</a:t>
            </a:r>
          </a:p>
          <a:p>
            <a:pPr algn="l" defTabSz="821526">
              <a:defRPr b="1" sz="2200"/>
            </a:pPr>
            <a:r>
              <a:t>low affective filter</a:t>
            </a:r>
          </a:p>
        </p:txBody>
      </p:sp>
      <p:sp>
        <p:nvSpPr>
          <p:cNvPr id="854" name="Implementation:…"/>
          <p:cNvSpPr txBox="1"/>
          <p:nvPr/>
        </p:nvSpPr>
        <p:spPr>
          <a:xfrm>
            <a:off x="4673069" y="4727826"/>
            <a:ext cx="2817940" cy="1790356"/>
          </a:xfrm>
          <a:prstGeom prst="rect">
            <a:avLst/>
          </a:prstGeom>
          <a:ln w="12700">
            <a:miter lim="400000"/>
          </a:ln>
          <a:extLst>
            <a:ext uri="{C572A759-6A51-4108-AA02-DFA0A04FC94B}">
              <ma14:wrappingTextBoxFlag xmlns:ma14="http://schemas.microsoft.com/office/mac/drawingml/2011/main" val="1"/>
            </a:ext>
          </a:extLst>
        </p:spPr>
        <p:txBody>
          <a:bodyPr wrap="none" lIns="53575" tIns="53575" rIns="53575" bIns="53575" anchor="ctr">
            <a:spAutoFit/>
          </a:bodyPr>
          <a:lstStyle/>
          <a:p>
            <a:pPr algn="l" defTabSz="821526">
              <a:defRPr b="1" sz="1600" u="sng"/>
            </a:pPr>
            <a:r>
              <a:t>Implementation</a:t>
            </a:r>
            <a:r>
              <a:rPr u="none"/>
              <a:t>: </a:t>
            </a:r>
          </a:p>
          <a:p>
            <a:pPr algn="l" defTabSz="821526">
              <a:defRPr b="1" sz="1600"/>
            </a:pPr>
            <a:r>
              <a:t>Use selected words from</a:t>
            </a:r>
          </a:p>
          <a:p>
            <a:pPr algn="l" defTabSz="821526">
              <a:defRPr b="1" sz="1600"/>
            </a:pPr>
            <a:r>
              <a:t>the list naturally, in the</a:t>
            </a:r>
          </a:p>
          <a:p>
            <a:pPr algn="l" defTabSz="821526">
              <a:defRPr b="1" sz="1600"/>
            </a:pPr>
            <a:r>
              <a:t>course of speaking to the</a:t>
            </a:r>
          </a:p>
          <a:p>
            <a:pPr algn="l" defTabSz="821526">
              <a:defRPr b="1" sz="1600"/>
            </a:pPr>
            <a:r>
              <a:t>children. Repeat the words</a:t>
            </a:r>
          </a:p>
          <a:p>
            <a:pPr algn="l" defTabSz="821526">
              <a:defRPr b="1" sz="1600"/>
            </a:pPr>
            <a:r>
              <a:t>as much as possible, in</a:t>
            </a:r>
          </a:p>
          <a:p>
            <a:pPr algn="l" defTabSz="821526">
              <a:defRPr b="1" sz="1600"/>
            </a:pPr>
            <a:r>
              <a:t>various contexts and forms.</a:t>
            </a:r>
          </a:p>
        </p:txBody>
      </p:sp>
      <p:sp>
        <p:nvSpPr>
          <p:cNvPr id="855" name="Line"/>
          <p:cNvSpPr/>
          <p:nvPr/>
        </p:nvSpPr>
        <p:spPr>
          <a:xfrm flipH="1">
            <a:off x="10756940" y="3321682"/>
            <a:ext cx="13" cy="4624221"/>
          </a:xfrm>
          <a:prstGeom prst="line">
            <a:avLst/>
          </a:prstGeom>
          <a:ln w="12700">
            <a:solidFill>
              <a:srgbClr val="000000"/>
            </a:solidFill>
            <a:miter lim="400000"/>
          </a:ln>
        </p:spPr>
        <p:txBody>
          <a:bodyPr lIns="45718" tIns="45718" rIns="45718" bIns="45718"/>
          <a:lstStyle/>
          <a:p>
            <a:pPr/>
          </a:p>
        </p:txBody>
      </p:sp>
      <p:sp>
        <p:nvSpPr>
          <p:cNvPr id="856" name="Implementation:…"/>
          <p:cNvSpPr txBox="1"/>
          <p:nvPr/>
        </p:nvSpPr>
        <p:spPr>
          <a:xfrm>
            <a:off x="7809806" y="4615811"/>
            <a:ext cx="2934171" cy="2514257"/>
          </a:xfrm>
          <a:prstGeom prst="rect">
            <a:avLst/>
          </a:prstGeom>
          <a:ln w="12700">
            <a:miter lim="400000"/>
          </a:ln>
          <a:extLst>
            <a:ext uri="{C572A759-6A51-4108-AA02-DFA0A04FC94B}">
              <ma14:wrappingTextBoxFlag xmlns:ma14="http://schemas.microsoft.com/office/mac/drawingml/2011/main" val="1"/>
            </a:ext>
          </a:extLst>
        </p:spPr>
        <p:txBody>
          <a:bodyPr wrap="none" lIns="53575" tIns="53575" rIns="53575" bIns="53575" anchor="ctr">
            <a:spAutoFit/>
          </a:bodyPr>
          <a:lstStyle/>
          <a:p>
            <a:pPr algn="l" defTabSz="821526">
              <a:defRPr b="1" sz="1600" u="sng"/>
            </a:pPr>
            <a:r>
              <a:t>Implementation</a:t>
            </a:r>
            <a:r>
              <a:rPr u="none"/>
              <a:t>: </a:t>
            </a:r>
          </a:p>
          <a:p>
            <a:pPr algn="l" defTabSz="821526">
              <a:defRPr b="1" sz="1600"/>
            </a:pPr>
            <a:r>
              <a:t>Provide sufficient and</a:t>
            </a:r>
          </a:p>
          <a:p>
            <a:pPr algn="l" defTabSz="821526">
              <a:defRPr b="1" sz="1600"/>
            </a:pPr>
            <a:r>
              <a:t>helpful visuals, including</a:t>
            </a:r>
          </a:p>
          <a:p>
            <a:pPr algn="l" defTabSz="821526">
              <a:defRPr b="1" sz="1600"/>
            </a:pPr>
            <a:r>
              <a:t>gestures, facial expressions, </a:t>
            </a:r>
          </a:p>
          <a:p>
            <a:pPr algn="l" defTabSz="821526">
              <a:defRPr b="1" sz="1600"/>
            </a:pPr>
            <a:r>
              <a:t>expressive voice, slow</a:t>
            </a:r>
          </a:p>
          <a:p>
            <a:pPr algn="l" defTabSz="821526">
              <a:defRPr b="1" sz="1600"/>
            </a:pPr>
            <a:r>
              <a:t>speech. </a:t>
            </a:r>
          </a:p>
          <a:p>
            <a:pPr algn="l" defTabSz="821526">
              <a:defRPr b="1" sz="1600"/>
            </a:pPr>
          </a:p>
          <a:p>
            <a:pPr algn="l" defTabSz="821526">
              <a:defRPr b="1" sz="1600"/>
            </a:pPr>
            <a:r>
              <a:t>Toggle between the new</a:t>
            </a:r>
          </a:p>
          <a:p>
            <a:pPr algn="l" defTabSz="821526">
              <a:defRPr b="1" sz="1600"/>
            </a:pPr>
            <a:r>
              <a:t>word and a familiar</a:t>
            </a:r>
          </a:p>
          <a:p>
            <a:pPr algn="l" defTabSz="821526">
              <a:defRPr b="1" sz="1600"/>
            </a:pPr>
            <a:r>
              <a:t>definition of it.</a:t>
            </a:r>
          </a:p>
        </p:txBody>
      </p:sp>
      <p:sp>
        <p:nvSpPr>
          <p:cNvPr id="857" name="Implementation:…"/>
          <p:cNvSpPr txBox="1"/>
          <p:nvPr/>
        </p:nvSpPr>
        <p:spPr>
          <a:xfrm>
            <a:off x="11138327" y="4701235"/>
            <a:ext cx="2651316" cy="1307756"/>
          </a:xfrm>
          <a:prstGeom prst="rect">
            <a:avLst/>
          </a:prstGeom>
          <a:ln w="12700">
            <a:miter lim="400000"/>
          </a:ln>
          <a:extLst>
            <a:ext uri="{C572A759-6A51-4108-AA02-DFA0A04FC94B}">
              <ma14:wrappingTextBoxFlag xmlns:ma14="http://schemas.microsoft.com/office/mac/drawingml/2011/main" val="1"/>
            </a:ext>
          </a:extLst>
        </p:spPr>
        <p:txBody>
          <a:bodyPr wrap="none" lIns="53575" tIns="53575" rIns="53575" bIns="53575" anchor="ctr">
            <a:spAutoFit/>
          </a:bodyPr>
          <a:lstStyle/>
          <a:p>
            <a:pPr algn="l" defTabSz="821526">
              <a:defRPr b="1" sz="1600" u="sng"/>
            </a:pPr>
            <a:r>
              <a:t>Implementation</a:t>
            </a:r>
            <a:r>
              <a:rPr u="none"/>
              <a:t>: </a:t>
            </a:r>
          </a:p>
          <a:p>
            <a:pPr algn="l" defTabSz="821526">
              <a:defRPr b="1" sz="1600"/>
            </a:pPr>
            <a:r>
              <a:t>Frequent turn-and-talks</a:t>
            </a:r>
          </a:p>
          <a:p>
            <a:pPr algn="l" defTabSz="821526">
              <a:defRPr b="1" sz="1600"/>
            </a:pPr>
            <a:r>
              <a:t>with clear prompts. Model</a:t>
            </a:r>
          </a:p>
          <a:p>
            <a:pPr algn="l" defTabSz="821526">
              <a:defRPr b="1" sz="1600"/>
            </a:pPr>
            <a:r>
              <a:t>turn-and-talks (</a:t>
            </a:r>
            <a:r>
              <a:rPr i="1"/>
              <a:t>I do it,</a:t>
            </a:r>
            <a:endParaRPr i="1"/>
          </a:p>
          <a:p>
            <a:pPr algn="l" defTabSz="821526">
              <a:defRPr b="1" i="1" sz="1600"/>
            </a:pPr>
            <a:r>
              <a:t>we do it, you do it)</a:t>
            </a:r>
          </a:p>
        </p:txBody>
      </p:sp>
      <p:sp>
        <p:nvSpPr>
          <p:cNvPr id="858" name="Line"/>
          <p:cNvSpPr/>
          <p:nvPr/>
        </p:nvSpPr>
        <p:spPr>
          <a:xfrm flipH="1">
            <a:off x="13971032" y="3321677"/>
            <a:ext cx="9" cy="4624221"/>
          </a:xfrm>
          <a:prstGeom prst="line">
            <a:avLst/>
          </a:prstGeom>
          <a:ln w="12700">
            <a:solidFill>
              <a:srgbClr val="000000"/>
            </a:solidFill>
            <a:miter lim="400000"/>
          </a:ln>
        </p:spPr>
        <p:txBody>
          <a:bodyPr lIns="45718" tIns="45718" rIns="45718" bIns="45718"/>
          <a:lstStyle/>
          <a:p>
            <a:pPr/>
          </a:p>
        </p:txBody>
      </p:sp>
      <p:sp>
        <p:nvSpPr>
          <p:cNvPr id="859" name="Line"/>
          <p:cNvSpPr/>
          <p:nvPr/>
        </p:nvSpPr>
        <p:spPr>
          <a:xfrm flipH="1">
            <a:off x="17344810" y="3321677"/>
            <a:ext cx="10" cy="4624228"/>
          </a:xfrm>
          <a:prstGeom prst="line">
            <a:avLst/>
          </a:prstGeom>
          <a:ln w="12700">
            <a:solidFill>
              <a:srgbClr val="000000"/>
            </a:solidFill>
            <a:miter lim="400000"/>
          </a:ln>
        </p:spPr>
        <p:txBody>
          <a:bodyPr lIns="45718" tIns="45718" rIns="45718" bIns="45718"/>
          <a:lstStyle/>
          <a:p>
            <a:pPr/>
          </a:p>
        </p:txBody>
      </p:sp>
      <p:sp>
        <p:nvSpPr>
          <p:cNvPr id="860" name="Implementation:…"/>
          <p:cNvSpPr txBox="1"/>
          <p:nvPr/>
        </p:nvSpPr>
        <p:spPr>
          <a:xfrm>
            <a:off x="14323899" y="4736461"/>
            <a:ext cx="2531022" cy="2272957"/>
          </a:xfrm>
          <a:prstGeom prst="rect">
            <a:avLst/>
          </a:prstGeom>
          <a:ln w="12700">
            <a:miter lim="400000"/>
          </a:ln>
          <a:extLst>
            <a:ext uri="{C572A759-6A51-4108-AA02-DFA0A04FC94B}">
              <ma14:wrappingTextBoxFlag xmlns:ma14="http://schemas.microsoft.com/office/mac/drawingml/2011/main" val="1"/>
            </a:ext>
          </a:extLst>
        </p:spPr>
        <p:txBody>
          <a:bodyPr wrap="none" lIns="53575" tIns="53575" rIns="53575" bIns="53575" anchor="ctr">
            <a:spAutoFit/>
          </a:bodyPr>
          <a:lstStyle/>
          <a:p>
            <a:pPr algn="l" defTabSz="821526">
              <a:defRPr b="1" sz="1600" u="sng"/>
            </a:pPr>
            <a:r>
              <a:t>Implementation</a:t>
            </a:r>
            <a:r>
              <a:rPr u="none"/>
              <a:t>: </a:t>
            </a:r>
          </a:p>
          <a:p>
            <a:pPr algn="l" defTabSz="821526">
              <a:defRPr b="1" sz="1600"/>
            </a:pPr>
            <a:r>
              <a:t>Be a “warm demander”;</a:t>
            </a:r>
          </a:p>
          <a:p>
            <a:pPr algn="l" defTabSz="821526">
              <a:defRPr b="1" sz="1600"/>
            </a:pPr>
            <a:r>
              <a:t>Prevent stress and</a:t>
            </a:r>
          </a:p>
          <a:p>
            <a:pPr algn="l" defTabSz="821526">
              <a:defRPr b="1" sz="1600"/>
            </a:pPr>
            <a:r>
              <a:t>anxiety by using positive</a:t>
            </a:r>
          </a:p>
          <a:p>
            <a:pPr algn="l" defTabSz="821526">
              <a:defRPr b="1" sz="1600"/>
            </a:pPr>
            <a:r>
              <a:t>classroom  management</a:t>
            </a:r>
          </a:p>
          <a:p>
            <a:pPr algn="l" defTabSz="821526">
              <a:defRPr b="1" sz="1600"/>
            </a:pPr>
            <a:r>
              <a:t>techniques; have a</a:t>
            </a:r>
          </a:p>
          <a:p>
            <a:pPr algn="l" defTabSz="821526">
              <a:defRPr b="1" sz="1600"/>
            </a:pPr>
            <a:r>
              <a:t>consistent attitude of</a:t>
            </a:r>
          </a:p>
          <a:p>
            <a:pPr algn="l" defTabSz="821526">
              <a:defRPr b="1" sz="1600"/>
            </a:pPr>
            <a:r>
              <a:t>friendliness, enthusiasm,</a:t>
            </a:r>
          </a:p>
          <a:p>
            <a:pPr algn="l" defTabSz="821526">
              <a:defRPr b="1" sz="1600"/>
            </a:pPr>
            <a:r>
              <a:t>and patience</a:t>
            </a:r>
          </a:p>
        </p:txBody>
      </p:sp>
      <p:sp>
        <p:nvSpPr>
          <p:cNvPr id="861" name="Implementation:…"/>
          <p:cNvSpPr txBox="1"/>
          <p:nvPr/>
        </p:nvSpPr>
        <p:spPr>
          <a:xfrm>
            <a:off x="17844259" y="4615811"/>
            <a:ext cx="2946160" cy="2514257"/>
          </a:xfrm>
          <a:prstGeom prst="rect">
            <a:avLst/>
          </a:prstGeom>
          <a:ln w="12700">
            <a:miter lim="400000"/>
          </a:ln>
          <a:extLst>
            <a:ext uri="{C572A759-6A51-4108-AA02-DFA0A04FC94B}">
              <ma14:wrappingTextBoxFlag xmlns:ma14="http://schemas.microsoft.com/office/mac/drawingml/2011/main" val="1"/>
            </a:ext>
          </a:extLst>
        </p:spPr>
        <p:txBody>
          <a:bodyPr wrap="none" lIns="53575" tIns="53575" rIns="53575" bIns="53575" anchor="ctr">
            <a:spAutoFit/>
          </a:bodyPr>
          <a:lstStyle/>
          <a:p>
            <a:pPr algn="l" defTabSz="821526">
              <a:defRPr b="1" sz="1600" u="sng"/>
            </a:pPr>
            <a:r>
              <a:t>Implementation</a:t>
            </a:r>
            <a:r>
              <a:rPr u="none"/>
              <a:t>: </a:t>
            </a:r>
          </a:p>
          <a:p>
            <a:pPr algn="l" defTabSz="821526">
              <a:defRPr b="1" sz="1600"/>
            </a:pPr>
            <a:r>
              <a:t>Select 3-5 key words</a:t>
            </a:r>
          </a:p>
          <a:p>
            <a:pPr algn="l" defTabSz="821526">
              <a:defRPr b="1" sz="1600"/>
            </a:pPr>
            <a:r>
              <a:t>that will appear in the</a:t>
            </a:r>
          </a:p>
          <a:p>
            <a:pPr algn="l" defTabSz="821526">
              <a:defRPr b="1" sz="1600"/>
            </a:pPr>
            <a:r>
              <a:t>text. Teach these words</a:t>
            </a:r>
          </a:p>
          <a:p>
            <a:pPr algn="l" defTabSz="821526">
              <a:defRPr b="1" sz="1600"/>
            </a:pPr>
            <a:r>
              <a:t>using visuals. Present</a:t>
            </a:r>
          </a:p>
          <a:p>
            <a:pPr algn="l" defTabSz="821526">
              <a:defRPr b="1" sz="1600"/>
            </a:pPr>
            <a:r>
              <a:t>the concept </a:t>
            </a:r>
            <a:r>
              <a:rPr i="1" u="sng"/>
              <a:t>before </a:t>
            </a:r>
            <a:r>
              <a:t>naming</a:t>
            </a:r>
          </a:p>
          <a:p>
            <a:pPr algn="l" defTabSz="821526">
              <a:defRPr b="1" sz="1600"/>
            </a:pPr>
            <a:r>
              <a:t>the word. (You: “There’s a</a:t>
            </a:r>
          </a:p>
          <a:p>
            <a:pPr algn="l" defTabSz="821526">
              <a:defRPr b="1" sz="1600"/>
            </a:pPr>
            <a:r>
              <a:t>name for this.”</a:t>
            </a:r>
          </a:p>
          <a:p>
            <a:pPr algn="l" defTabSz="821526">
              <a:defRPr b="1" sz="1600"/>
            </a:pPr>
            <a:r>
              <a:t>Students: “We call it…”</a:t>
            </a:r>
          </a:p>
          <a:p>
            <a:pPr algn="l" defTabSz="821526">
              <a:defRPr b="1" sz="1600"/>
            </a:pPr>
            <a:r>
              <a:t>You: (show and say the word)</a:t>
            </a:r>
          </a:p>
        </p:txBody>
      </p:sp>
      <p:sp>
        <p:nvSpPr>
          <p:cNvPr id="862" name="Spanish Cognates"/>
          <p:cNvSpPr txBox="1"/>
          <p:nvPr/>
        </p:nvSpPr>
        <p:spPr>
          <a:xfrm>
            <a:off x="4683114" y="6970693"/>
            <a:ext cx="2546719" cy="441946"/>
          </a:xfrm>
          <a:prstGeom prst="rect">
            <a:avLst/>
          </a:prstGeom>
          <a:ln w="12700">
            <a:miter lim="400000"/>
          </a:ln>
          <a:extLst>
            <a:ext uri="{C572A759-6A51-4108-AA02-DFA0A04FC94B}">
              <ma14:wrappingTextBoxFlag xmlns:ma14="http://schemas.microsoft.com/office/mac/drawingml/2011/main" val="1"/>
            </a:ext>
          </a:extLst>
        </p:spPr>
        <p:txBody>
          <a:bodyPr wrap="none" lIns="53575" tIns="53575" rIns="53575" bIns="53575" anchor="ctr">
            <a:spAutoFit/>
          </a:bodyPr>
          <a:lstStyle>
            <a:lvl1pPr algn="l" defTabSz="821526">
              <a:defRPr b="1" sz="2200"/>
            </a:lvl1pPr>
          </a:lstStyle>
          <a:p>
            <a:pPr/>
            <a:r>
              <a:t>Spanish Cognates</a:t>
            </a:r>
          </a:p>
        </p:txBody>
      </p:sp>
      <p:sp>
        <p:nvSpPr>
          <p:cNvPr id="863" name="Implementation:…"/>
          <p:cNvSpPr txBox="1"/>
          <p:nvPr/>
        </p:nvSpPr>
        <p:spPr>
          <a:xfrm>
            <a:off x="4737263" y="7502683"/>
            <a:ext cx="2370494" cy="1066456"/>
          </a:xfrm>
          <a:prstGeom prst="rect">
            <a:avLst/>
          </a:prstGeom>
          <a:ln w="12700">
            <a:miter lim="400000"/>
          </a:ln>
          <a:extLst>
            <a:ext uri="{C572A759-6A51-4108-AA02-DFA0A04FC94B}">
              <ma14:wrappingTextBoxFlag xmlns:ma14="http://schemas.microsoft.com/office/mac/drawingml/2011/main" val="1"/>
            </a:ext>
          </a:extLst>
        </p:spPr>
        <p:txBody>
          <a:bodyPr wrap="none" lIns="53575" tIns="53575" rIns="53575" bIns="53575" anchor="ctr">
            <a:spAutoFit/>
          </a:bodyPr>
          <a:lstStyle/>
          <a:p>
            <a:pPr algn="l" defTabSz="821526">
              <a:defRPr b="1" sz="1600" u="sng"/>
            </a:pPr>
            <a:r>
              <a:t>Implementation</a:t>
            </a:r>
            <a:r>
              <a:rPr u="none"/>
              <a:t>: </a:t>
            </a:r>
          </a:p>
          <a:p>
            <a:pPr algn="l" defTabSz="821526">
              <a:defRPr b="1" sz="1600"/>
            </a:pPr>
            <a:r>
              <a:t>Where possible, point</a:t>
            </a:r>
          </a:p>
          <a:p>
            <a:pPr algn="l" defTabSz="821526">
              <a:defRPr b="1" sz="1600"/>
            </a:pPr>
            <a:r>
              <a:t>out the Spanish sound-</a:t>
            </a:r>
          </a:p>
          <a:p>
            <a:pPr algn="l" defTabSz="821526">
              <a:defRPr b="1" sz="1600"/>
            </a:pPr>
            <a:r>
              <a:t>alike (cognate). </a:t>
            </a:r>
          </a:p>
        </p:txBody>
      </p:sp>
      <p:sp>
        <p:nvSpPr>
          <p:cNvPr id="864" name="Amy Benjamin Educational Services, Inc. 2020"/>
          <p:cNvSpPr txBox="1"/>
          <p:nvPr/>
        </p:nvSpPr>
        <p:spPr>
          <a:xfrm>
            <a:off x="5434698" y="11560199"/>
            <a:ext cx="3375420" cy="293230"/>
          </a:xfrm>
          <a:prstGeom prst="rect">
            <a:avLst/>
          </a:prstGeom>
          <a:ln w="12700">
            <a:miter lim="400000"/>
          </a:ln>
          <a:extLst>
            <a:ext uri="{C572A759-6A51-4108-AA02-DFA0A04FC94B}">
              <ma14:wrappingTextBoxFlag xmlns:ma14="http://schemas.microsoft.com/office/mac/drawingml/2011/main" val="1"/>
            </a:ext>
          </a:extLst>
        </p:spPr>
        <p:txBody>
          <a:bodyPr wrap="none" lIns="53575" tIns="53575" rIns="53575" bIns="53575" anchor="ctr">
            <a:spAutoFit/>
          </a:bodyPr>
          <a:lstStyle>
            <a:lvl1pPr defTabSz="821526">
              <a:defRPr sz="1200">
                <a:latin typeface="Helvetica Neue Medium"/>
                <a:ea typeface="Helvetica Neue Medium"/>
                <a:cs typeface="Helvetica Neue Medium"/>
                <a:sym typeface="Helvetica Neue Medium"/>
              </a:defRPr>
            </a:lvl1pPr>
          </a:lstStyle>
          <a:p>
            <a:pPr/>
            <a:r>
              <a:t>Amy Benjamin Educational Services, Inc. 2023</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Deficit indicators:"/>
          <p:cNvSpPr txBox="1"/>
          <p:nvPr/>
        </p:nvSpPr>
        <p:spPr>
          <a:xfrm>
            <a:off x="3288231" y="3837602"/>
            <a:ext cx="2967838" cy="929486"/>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lgn="l">
              <a:defRPr sz="2800">
                <a:latin typeface="Helvetica Neue Medium"/>
                <a:ea typeface="Helvetica Neue Medium"/>
                <a:cs typeface="Helvetica Neue Medium"/>
                <a:sym typeface="Helvetica Neue Medium"/>
              </a:defRPr>
            </a:pPr>
          </a:p>
          <a:p>
            <a:pPr algn="l">
              <a:defRPr sz="2800" u="sng">
                <a:latin typeface="Helvetica Neue Medium"/>
                <a:ea typeface="Helvetica Neue Medium"/>
                <a:cs typeface="Helvetica Neue Medium"/>
                <a:sym typeface="Helvetica Neue Medium"/>
              </a:defRPr>
            </a:pPr>
            <a:r>
              <a:t>Deficit indicators</a:t>
            </a:r>
            <a:r>
              <a:rPr u="none"/>
              <a:t>:</a:t>
            </a:r>
          </a:p>
        </p:txBody>
      </p:sp>
      <p:sp>
        <p:nvSpPr>
          <p:cNvPr id="246" name="Strategies for improvement:"/>
          <p:cNvSpPr txBox="1"/>
          <p:nvPr/>
        </p:nvSpPr>
        <p:spPr>
          <a:xfrm>
            <a:off x="9684928" y="3837602"/>
            <a:ext cx="4654094" cy="929486"/>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lgn="l">
              <a:defRPr sz="2800">
                <a:latin typeface="Helvetica Neue Medium"/>
                <a:ea typeface="Helvetica Neue Medium"/>
                <a:cs typeface="Helvetica Neue Medium"/>
                <a:sym typeface="Helvetica Neue Medium"/>
              </a:defRPr>
            </a:pPr>
          </a:p>
          <a:p>
            <a:pPr algn="l">
              <a:defRPr sz="2800" u="sng">
                <a:latin typeface="Helvetica Neue Medium"/>
                <a:ea typeface="Helvetica Neue Medium"/>
                <a:cs typeface="Helvetica Neue Medium"/>
                <a:sym typeface="Helvetica Neue Medium"/>
              </a:defRPr>
            </a:pPr>
            <a:r>
              <a:t>Strategies for improvement</a:t>
            </a:r>
            <a:r>
              <a:rPr u="none"/>
              <a:t>:</a:t>
            </a:r>
          </a:p>
        </p:txBody>
      </p:sp>
      <p:sp>
        <p:nvSpPr>
          <p:cNvPr id="247" name="Why these strategies work:"/>
          <p:cNvSpPr txBox="1"/>
          <p:nvPr/>
        </p:nvSpPr>
        <p:spPr>
          <a:xfrm>
            <a:off x="15043619" y="1109509"/>
            <a:ext cx="4535679" cy="929486"/>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lgn="l">
              <a:defRPr sz="2800">
                <a:latin typeface="Helvetica Neue Medium"/>
                <a:ea typeface="Helvetica Neue Medium"/>
                <a:cs typeface="Helvetica Neue Medium"/>
                <a:sym typeface="Helvetica Neue Medium"/>
              </a:defRPr>
            </a:pPr>
          </a:p>
          <a:p>
            <a:pPr algn="l">
              <a:defRPr sz="2800" u="sng">
                <a:latin typeface="Helvetica Neue Medium"/>
                <a:ea typeface="Helvetica Neue Medium"/>
                <a:cs typeface="Helvetica Neue Medium"/>
                <a:sym typeface="Helvetica Neue Medium"/>
              </a:defRPr>
            </a:pPr>
            <a:r>
              <a:t>Why these strategies work</a:t>
            </a:r>
            <a:r>
              <a:rPr u="none"/>
              <a:t>:</a:t>
            </a:r>
          </a:p>
        </p:txBody>
      </p:sp>
      <p:sp>
        <p:nvSpPr>
          <p:cNvPr id="248" name="Robotic (word-by-word,…"/>
          <p:cNvSpPr txBox="1"/>
          <p:nvPr/>
        </p:nvSpPr>
        <p:spPr>
          <a:xfrm>
            <a:off x="3387004" y="4933965"/>
            <a:ext cx="4338930" cy="1361644"/>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lvl="1" indent="457200" algn="l">
              <a:defRPr sz="2800"/>
            </a:pPr>
            <a:r>
              <a:t>Robotic (word-by-word,</a:t>
            </a:r>
          </a:p>
          <a:p>
            <a:pPr lvl="1" indent="457200" algn="l">
              <a:defRPr sz="2800"/>
            </a:pPr>
            <a:r>
              <a:t>expressionless) reading</a:t>
            </a:r>
          </a:p>
          <a:p>
            <a:pPr lvl="1" indent="457200" algn="l">
              <a:defRPr sz="2800"/>
            </a:pPr>
            <a:r>
              <a:t>aloud</a:t>
            </a:r>
          </a:p>
        </p:txBody>
      </p:sp>
      <p:pic>
        <p:nvPicPr>
          <p:cNvPr id="249" name="Image" descr="Image"/>
          <p:cNvPicPr>
            <a:picLocks noChangeAspect="1"/>
          </p:cNvPicPr>
          <p:nvPr/>
        </p:nvPicPr>
        <p:blipFill>
          <a:blip r:embed="rId2">
            <a:extLst/>
          </a:blip>
          <a:stretch>
            <a:fillRect/>
          </a:stretch>
        </p:blipFill>
        <p:spPr>
          <a:xfrm>
            <a:off x="10116359" y="1575208"/>
            <a:ext cx="3704666" cy="2774921"/>
          </a:xfrm>
          <a:prstGeom prst="rect">
            <a:avLst/>
          </a:prstGeom>
          <a:ln w="12700">
            <a:miter lim="400000"/>
          </a:ln>
        </p:spPr>
      </p:pic>
      <p:sp>
        <p:nvSpPr>
          <p:cNvPr id="250" name="Rectangle"/>
          <p:cNvSpPr/>
          <p:nvPr/>
        </p:nvSpPr>
        <p:spPr>
          <a:xfrm>
            <a:off x="10139174" y="3839293"/>
            <a:ext cx="3659033" cy="510840"/>
          </a:xfrm>
          <a:prstGeom prst="rect">
            <a:avLst/>
          </a:prstGeom>
          <a:solidFill>
            <a:srgbClr val="F2F5F8"/>
          </a:solidFill>
          <a:ln w="12700">
            <a:miter lim="400000"/>
          </a:ln>
        </p:spPr>
        <p:txBody>
          <a:bodyPr lIns="0" tIns="0" rIns="0" bIns="0" anchor="ctr"/>
          <a:lstStyle/>
          <a:p>
            <a:pPr>
              <a:defRPr>
                <a:solidFill>
                  <a:srgbClr val="FFFFFF"/>
                </a:solidFill>
                <a:latin typeface="Helvetica Neue Medium"/>
                <a:ea typeface="Helvetica Neue Medium"/>
                <a:cs typeface="Helvetica Neue Medium"/>
                <a:sym typeface="Helvetica Neue Medium"/>
              </a:defRPr>
            </a:pPr>
          </a:p>
        </p:txBody>
      </p:sp>
      <p:sp>
        <p:nvSpPr>
          <p:cNvPr id="251" name="Inaccuracies, especially…"/>
          <p:cNvSpPr txBox="1"/>
          <p:nvPr/>
        </p:nvSpPr>
        <p:spPr>
          <a:xfrm>
            <a:off x="3373720" y="6474011"/>
            <a:ext cx="4761383" cy="1793444"/>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lvl="1" indent="457200" algn="l">
              <a:defRPr sz="2800"/>
            </a:pPr>
            <a:r>
              <a:t>Inaccuracies, especially</a:t>
            </a:r>
          </a:p>
          <a:p>
            <a:pPr lvl="1" indent="457200" algn="l">
              <a:defRPr sz="2800"/>
            </a:pPr>
            <a:r>
              <a:t>in mistaking words spelled</a:t>
            </a:r>
          </a:p>
          <a:p>
            <a:pPr lvl="1" indent="457200" algn="l">
              <a:defRPr sz="2800"/>
            </a:pPr>
            <a:r>
              <a:t>similarly in the first few </a:t>
            </a:r>
          </a:p>
          <a:p>
            <a:pPr lvl="1" indent="457200" algn="l">
              <a:defRPr sz="2800"/>
            </a:pPr>
            <a:r>
              <a:t>letters</a:t>
            </a:r>
          </a:p>
        </p:txBody>
      </p:sp>
      <p:sp>
        <p:nvSpPr>
          <p:cNvPr id="252" name="Reading too slowly to…"/>
          <p:cNvSpPr txBox="1"/>
          <p:nvPr/>
        </p:nvSpPr>
        <p:spPr>
          <a:xfrm>
            <a:off x="3360718" y="8441090"/>
            <a:ext cx="4793743" cy="2657044"/>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lvl="1" indent="457200" algn="l">
              <a:defRPr sz="2800"/>
            </a:pPr>
            <a:r>
              <a:t>Reading too slowly to</a:t>
            </a:r>
          </a:p>
          <a:p>
            <a:pPr lvl="1" indent="457200" algn="l">
              <a:defRPr sz="2800"/>
            </a:pPr>
            <a:r>
              <a:t>maintain comprehension:</a:t>
            </a:r>
          </a:p>
          <a:p>
            <a:pPr lvl="1" indent="457200" algn="l">
              <a:defRPr sz="2800"/>
            </a:pPr>
            <a:r>
              <a:t>The effort that it takes to</a:t>
            </a:r>
          </a:p>
          <a:p>
            <a:pPr lvl="1" indent="457200" algn="l">
              <a:defRPr sz="2800"/>
            </a:pPr>
            <a:r>
              <a:t>consciously decode words</a:t>
            </a:r>
          </a:p>
          <a:p>
            <a:pPr lvl="1" indent="457200" algn="l">
              <a:defRPr sz="2800"/>
            </a:pPr>
            <a:r>
              <a:t>takes away from the focus</a:t>
            </a:r>
          </a:p>
          <a:p>
            <a:pPr lvl="1" indent="457200" algn="l">
              <a:defRPr sz="2800"/>
            </a:pPr>
            <a:r>
              <a:t>on meaning</a:t>
            </a:r>
          </a:p>
        </p:txBody>
      </p:sp>
      <p:sp>
        <p:nvSpPr>
          <p:cNvPr id="253" name="I. Choral Reading:…"/>
          <p:cNvSpPr txBox="1"/>
          <p:nvPr/>
        </p:nvSpPr>
        <p:spPr>
          <a:xfrm>
            <a:off x="8903623" y="4661170"/>
            <a:ext cx="6216701" cy="2125778"/>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lgn="l">
              <a:defRPr sz="2200"/>
            </a:pPr>
            <a:r>
              <a:t>I. Choral Reading:</a:t>
            </a:r>
          </a:p>
          <a:p>
            <a:pPr algn="l">
              <a:defRPr sz="2200"/>
            </a:pPr>
            <a:r>
              <a:t>    1. Whole class</a:t>
            </a:r>
          </a:p>
          <a:p>
            <a:pPr algn="l">
              <a:defRPr sz="2200"/>
            </a:pPr>
            <a:r>
              <a:t>    2. Teacher reads every other sentence</a:t>
            </a:r>
          </a:p>
          <a:p>
            <a:pPr algn="l">
              <a:defRPr sz="2200"/>
            </a:pPr>
            <a:r>
              <a:t>    3. “Just the boys”; “Just the girls” alternating</a:t>
            </a:r>
          </a:p>
          <a:p>
            <a:pPr algn="l">
              <a:defRPr sz="2200"/>
            </a:pPr>
            <a:r>
              <a:t>    4. Cumulative: First one reader, then add a few</a:t>
            </a:r>
          </a:p>
          <a:p>
            <a:pPr algn="l">
              <a:defRPr sz="2200"/>
            </a:pPr>
            <a:r>
              <a:t>        more, then a few more</a:t>
            </a:r>
          </a:p>
        </p:txBody>
      </p:sp>
      <p:sp>
        <p:nvSpPr>
          <p:cNvPr id="254" name="They all model and reinforce pace,…"/>
          <p:cNvSpPr txBox="1"/>
          <p:nvPr/>
        </p:nvSpPr>
        <p:spPr>
          <a:xfrm>
            <a:off x="15080374" y="2022361"/>
            <a:ext cx="4384396" cy="1097078"/>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lgn="l">
              <a:defRPr sz="2200"/>
            </a:pPr>
            <a:r>
              <a:t>They all model and reinforce pace,</a:t>
            </a:r>
          </a:p>
          <a:p>
            <a:pPr algn="l">
              <a:defRPr sz="2200"/>
            </a:pPr>
            <a:r>
              <a:t>accuracy, and expressiveness in a</a:t>
            </a:r>
          </a:p>
          <a:p>
            <a:pPr algn="l">
              <a:defRPr sz="2200"/>
            </a:pPr>
            <a:r>
              <a:t>low-anxiety structure.</a:t>
            </a:r>
          </a:p>
        </p:txBody>
      </p:sp>
      <p:sp>
        <p:nvSpPr>
          <p:cNvPr id="255" name="III. Learn to “ear read”: activate the inner voice"/>
          <p:cNvSpPr txBox="1"/>
          <p:nvPr/>
        </p:nvSpPr>
        <p:spPr>
          <a:xfrm>
            <a:off x="8689519" y="8577887"/>
            <a:ext cx="5874157" cy="411278"/>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l">
              <a:defRPr sz="2200"/>
            </a:lvl1pPr>
          </a:lstStyle>
          <a:p>
            <a:pPr/>
            <a:r>
              <a:t>III. Learn to “ear read”: activate the inner voice</a:t>
            </a:r>
          </a:p>
        </p:txBody>
      </p:sp>
      <p:sp>
        <p:nvSpPr>
          <p:cNvPr id="256" name="II. After teacher reads aloud, with students’…"/>
          <p:cNvSpPr txBox="1"/>
          <p:nvPr/>
        </p:nvSpPr>
        <p:spPr>
          <a:xfrm>
            <a:off x="8739236" y="6935640"/>
            <a:ext cx="5776926" cy="1439978"/>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lgn="l">
              <a:defRPr sz="2200"/>
            </a:pPr>
            <a:r>
              <a:t>II. After teacher reads aloud, with students’</a:t>
            </a:r>
          </a:p>
          <a:p>
            <a:pPr algn="l">
              <a:defRPr sz="2200"/>
            </a:pPr>
            <a:r>
              <a:t>    eyes on text, students talk about what the</a:t>
            </a:r>
          </a:p>
          <a:p>
            <a:pPr algn="l">
              <a:defRPr sz="2200"/>
            </a:pPr>
            <a:r>
              <a:t>    teacher did to make the words on the page</a:t>
            </a:r>
          </a:p>
          <a:p>
            <a:pPr algn="l">
              <a:defRPr sz="2200"/>
            </a:pPr>
            <a:r>
              <a:t>    come alive</a:t>
            </a:r>
          </a:p>
        </p:txBody>
      </p:sp>
      <p:sp>
        <p:nvSpPr>
          <p:cNvPr id="257" name="IV. Focus on how the punctuation enhances…"/>
          <p:cNvSpPr txBox="1"/>
          <p:nvPr/>
        </p:nvSpPr>
        <p:spPr>
          <a:xfrm>
            <a:off x="8707521" y="9470687"/>
            <a:ext cx="5838953" cy="1782877"/>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lgn="l">
              <a:defRPr sz="2200"/>
            </a:pPr>
            <a:r>
              <a:t>IV. Focus on how the punctuation enhances</a:t>
            </a:r>
          </a:p>
          <a:p>
            <a:pPr algn="l">
              <a:defRPr sz="2200"/>
            </a:pPr>
            <a:r>
              <a:t>     meaning by grouping words together and</a:t>
            </a:r>
          </a:p>
          <a:p>
            <a:pPr algn="l">
              <a:defRPr sz="2200"/>
            </a:pPr>
            <a:r>
              <a:t>     directing expression: ex.:</a:t>
            </a:r>
            <a:r>
              <a:rPr i="1"/>
              <a:t> How does your</a:t>
            </a:r>
            <a:endParaRPr i="1"/>
          </a:p>
          <a:p>
            <a:pPr algn="l">
              <a:defRPr i="1" sz="2200"/>
            </a:pPr>
            <a:r>
              <a:t>     voice and pacing change when you see a</a:t>
            </a:r>
          </a:p>
          <a:p>
            <a:pPr algn="l">
              <a:defRPr i="1" sz="2200"/>
            </a:pPr>
            <a:r>
              <a:t>     comma? What does a semicolon indicate? </a:t>
            </a:r>
          </a:p>
        </p:txBody>
      </p:sp>
      <p:sp>
        <p:nvSpPr>
          <p:cNvPr id="258" name="V. Poor readers read words. Skillful readers…"/>
          <p:cNvSpPr txBox="1"/>
          <p:nvPr/>
        </p:nvSpPr>
        <p:spPr>
          <a:xfrm>
            <a:off x="8816105" y="11761068"/>
            <a:ext cx="5626609" cy="1439978"/>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lgn="l">
              <a:defRPr sz="2200"/>
            </a:pPr>
            <a:r>
              <a:t>V. Poor readers read words. Skillful readers</a:t>
            </a:r>
          </a:p>
          <a:p>
            <a:pPr algn="l">
              <a:defRPr sz="2200"/>
            </a:pPr>
            <a:r>
              <a:t>    read phrases. Teacher marks off phrases. </a:t>
            </a:r>
          </a:p>
          <a:p>
            <a:pPr algn="l">
              <a:defRPr sz="2200"/>
            </a:pPr>
            <a:r>
              <a:t>   Then, read it again, with increasingly </a:t>
            </a:r>
          </a:p>
          <a:p>
            <a:pPr algn="l">
              <a:defRPr sz="2200"/>
            </a:pPr>
            <a:r>
              <a:t>    fewer mark-offs. </a:t>
            </a:r>
          </a:p>
        </p:txBody>
      </p:sp>
      <p:sp>
        <p:nvSpPr>
          <p:cNvPr id="259" name="VII. Deep reading: Multiple re-reads: What did you…"/>
          <p:cNvSpPr txBox="1"/>
          <p:nvPr/>
        </p:nvSpPr>
        <p:spPr>
          <a:xfrm>
            <a:off x="15305436" y="6822192"/>
            <a:ext cx="4753744" cy="1097078"/>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defRPr sz="2200"/>
            </a:pPr>
            <a:r>
              <a:t>III. Multiple re-reads: What did you notice on consecutive readings? </a:t>
            </a:r>
          </a:p>
          <a:p>
            <a:pPr algn="l">
              <a:defRPr i="1" sz="2200"/>
            </a:pPr>
            <a:r>
              <a:t>Skim, Scan, Read</a:t>
            </a:r>
          </a:p>
        </p:txBody>
      </p:sp>
      <p:sp>
        <p:nvSpPr>
          <p:cNvPr id="260" name="For fluent readers, all words are…"/>
          <p:cNvSpPr txBox="1"/>
          <p:nvPr/>
        </p:nvSpPr>
        <p:spPr>
          <a:xfrm>
            <a:off x="2959018" y="995042"/>
            <a:ext cx="5897983" cy="1793445"/>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lgn="l">
              <a:defRPr sz="2800"/>
            </a:pPr>
            <a:r>
              <a:t>For fluent readers, all words are</a:t>
            </a:r>
          </a:p>
          <a:p>
            <a:pPr algn="l">
              <a:defRPr sz="2800"/>
            </a:pPr>
            <a:r>
              <a:t>sight words. The purpose of phonics</a:t>
            </a:r>
          </a:p>
          <a:p>
            <a:pPr algn="l">
              <a:defRPr sz="2800"/>
            </a:pPr>
            <a:r>
              <a:t>instruction is so you don’t have to</a:t>
            </a:r>
          </a:p>
          <a:p>
            <a:pPr algn="l">
              <a:defRPr sz="2800"/>
            </a:pPr>
            <a:r>
              <a:t>consciously use it anymore.</a:t>
            </a:r>
          </a:p>
        </p:txBody>
      </p:sp>
      <p:sp>
        <p:nvSpPr>
          <p:cNvPr id="261" name="They all model and reinforce pace,…"/>
          <p:cNvSpPr txBox="1"/>
          <p:nvPr/>
        </p:nvSpPr>
        <p:spPr>
          <a:xfrm>
            <a:off x="15043619" y="3582356"/>
            <a:ext cx="6225643" cy="1439978"/>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lgn="l">
              <a:defRPr sz="2200"/>
            </a:pPr>
            <a:r>
              <a:t>I. Wide reading: When reading something we</a:t>
            </a:r>
          </a:p>
          <a:p>
            <a:pPr algn="l">
              <a:defRPr sz="2200"/>
            </a:pPr>
            <a:r>
              <a:t>   are interested in, we know a lot of the words.</a:t>
            </a:r>
          </a:p>
          <a:p>
            <a:pPr algn="l">
              <a:defRPr sz="2200"/>
            </a:pPr>
            <a:r>
              <a:t>   This familiarity allows us to use context to learn</a:t>
            </a:r>
          </a:p>
          <a:p>
            <a:pPr algn="l">
              <a:defRPr sz="2200"/>
            </a:pPr>
            <a:r>
              <a:t>    unfamiliar words; builds confidence</a:t>
            </a:r>
          </a:p>
        </p:txBody>
      </p:sp>
      <p:sp>
        <p:nvSpPr>
          <p:cNvPr id="262" name="They all model and reinforce pace,…"/>
          <p:cNvSpPr txBox="1"/>
          <p:nvPr/>
        </p:nvSpPr>
        <p:spPr>
          <a:xfrm>
            <a:off x="15286820" y="5089850"/>
            <a:ext cx="6164454" cy="1782878"/>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lgn="l">
              <a:defRPr sz="2200"/>
            </a:pPr>
          </a:p>
          <a:p>
            <a:pPr algn="l">
              <a:defRPr sz="2200"/>
            </a:pPr>
            <a:r>
              <a:t>II. Deep reading: Fluency develops as a</a:t>
            </a:r>
          </a:p>
          <a:p>
            <a:pPr algn="l">
              <a:defRPr sz="2200"/>
            </a:pPr>
            <a:r>
              <a:t>    result of repeated readings; practice increases</a:t>
            </a:r>
          </a:p>
          <a:p>
            <a:pPr algn="l">
              <a:defRPr sz="2200"/>
            </a:pPr>
            <a:r>
              <a:t>    speed</a:t>
            </a:r>
          </a:p>
          <a:p>
            <a:pPr lvl="1" indent="457200" algn="l">
              <a:defRPr sz="2200"/>
            </a:pPr>
            <a: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2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2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2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2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el" backwards="0">
                                    <p:tmAbs val="0"/>
                                  </p:iterate>
                                  <p:childTnLst>
                                    <p:set>
                                      <p:cBhvr>
                                        <p:cTn id="46" fill="hold"/>
                                        <p:tgtEl>
                                          <p:spTgt spid="26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2" fill="hold">
                                  <p:stCondLst>
                                    <p:cond delay="0"/>
                                  </p:stCondLst>
                                  <p:iterate type="el" backwards="0">
                                    <p:tmAbs val="0"/>
                                  </p:iterate>
                                  <p:childTnLst>
                                    <p:set>
                                      <p:cBhvr>
                                        <p:cTn id="50" fill="hold"/>
                                        <p:tgtEl>
                                          <p:spTgt spid="2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9" grpId="12"/>
      <p:bldP build="whole" bldLvl="1" animBg="1" rev="0" advAuto="0" spid="257" grpId="7"/>
      <p:bldP build="whole" bldLvl="1" animBg="1" rev="0" advAuto="0" spid="255" grpId="6"/>
      <p:bldP build="whole" bldLvl="1" animBg="1" rev="0" advAuto="0" spid="248" grpId="1"/>
      <p:bldP build="whole" bldLvl="1" animBg="1" rev="0" advAuto="0" spid="256" grpId="5"/>
      <p:bldP build="whole" bldLvl="1" animBg="1" rev="0" advAuto="0" spid="253" grpId="4"/>
      <p:bldP build="whole" bldLvl="1" animBg="1" rev="0" advAuto="0" spid="251" grpId="2"/>
      <p:bldP build="whole" bldLvl="1" animBg="1" rev="0" advAuto="0" spid="261" grpId="10"/>
      <p:bldP build="whole" bldLvl="1" animBg="1" rev="0" advAuto="0" spid="258" grpId="8"/>
      <p:bldP build="whole" bldLvl="1" animBg="1" rev="0" advAuto="0" spid="254" grpId="9"/>
      <p:bldP build="whole" bldLvl="1" animBg="1" rev="0" advAuto="0" spid="252" grpId="3"/>
      <p:bldP build="whole" bldLvl="1" animBg="1" rev="0" advAuto="0" spid="262" grpId="1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Which of these is the better way to spend class time prior to a reading experience?"/>
          <p:cNvSpPr txBox="1"/>
          <p:nvPr/>
        </p:nvSpPr>
        <p:spPr>
          <a:xfrm>
            <a:off x="4846888" y="378451"/>
            <a:ext cx="14690218"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Neue Medium"/>
                <a:ea typeface="Helvetica Neue Medium"/>
                <a:cs typeface="Helvetica Neue Medium"/>
                <a:sym typeface="Helvetica Neue Medium"/>
              </a:defRPr>
            </a:lvl1pPr>
          </a:lstStyle>
          <a:p>
            <a:pPr/>
            <a:r>
              <a:t>Which of these is the better way to spend class time prior to a reading experience?</a:t>
            </a:r>
          </a:p>
        </p:txBody>
      </p:sp>
      <p:sp>
        <p:nvSpPr>
          <p:cNvPr id="265" name="Line"/>
          <p:cNvSpPr/>
          <p:nvPr/>
        </p:nvSpPr>
        <p:spPr>
          <a:xfrm>
            <a:off x="411149" y="2737062"/>
            <a:ext cx="23561704" cy="1"/>
          </a:xfrm>
          <a:prstGeom prst="line">
            <a:avLst/>
          </a:prstGeom>
          <a:ln w="25400">
            <a:solidFill>
              <a:schemeClr val="accent1"/>
            </a:solidFill>
          </a:ln>
        </p:spPr>
        <p:txBody>
          <a:bodyPr lIns="45718" tIns="45718" rIns="45718" bIns="45718"/>
          <a:lstStyle/>
          <a:p>
            <a:pPr/>
          </a:p>
        </p:txBody>
      </p:sp>
      <p:sp>
        <p:nvSpPr>
          <p:cNvPr id="266" name="Line"/>
          <p:cNvSpPr/>
          <p:nvPr/>
        </p:nvSpPr>
        <p:spPr>
          <a:xfrm flipV="1">
            <a:off x="12251241" y="1720538"/>
            <a:ext cx="4" cy="11755186"/>
          </a:xfrm>
          <a:prstGeom prst="line">
            <a:avLst/>
          </a:prstGeom>
          <a:ln w="25400">
            <a:solidFill>
              <a:schemeClr val="accent1"/>
            </a:solidFill>
          </a:ln>
        </p:spPr>
        <p:txBody>
          <a:bodyPr lIns="45718" tIns="45718" rIns="45718" bIns="45718"/>
          <a:lstStyle/>
          <a:p>
            <a:pPr/>
          </a:p>
        </p:txBody>
      </p:sp>
      <p:pic>
        <p:nvPicPr>
          <p:cNvPr id="267" name="Image" descr="Image"/>
          <p:cNvPicPr>
            <a:picLocks noChangeAspect="1"/>
          </p:cNvPicPr>
          <p:nvPr/>
        </p:nvPicPr>
        <p:blipFill>
          <a:blip r:embed="rId2">
            <a:extLst/>
          </a:blip>
          <a:stretch>
            <a:fillRect/>
          </a:stretch>
        </p:blipFill>
        <p:spPr>
          <a:xfrm>
            <a:off x="315545" y="1259501"/>
            <a:ext cx="2501901" cy="3251202"/>
          </a:xfrm>
          <a:prstGeom prst="rect">
            <a:avLst/>
          </a:prstGeom>
          <a:ln w="12700">
            <a:miter lim="400000"/>
          </a:ln>
        </p:spPr>
      </p:pic>
      <p:pic>
        <p:nvPicPr>
          <p:cNvPr id="268" name="Image" descr="Image"/>
          <p:cNvPicPr>
            <a:picLocks noChangeAspect="1"/>
          </p:cNvPicPr>
          <p:nvPr/>
        </p:nvPicPr>
        <p:blipFill>
          <a:blip r:embed="rId3">
            <a:extLst/>
          </a:blip>
          <a:stretch>
            <a:fillRect/>
          </a:stretch>
        </p:blipFill>
        <p:spPr>
          <a:xfrm>
            <a:off x="21026265" y="1263861"/>
            <a:ext cx="2755904" cy="2946402"/>
          </a:xfrm>
          <a:prstGeom prst="rect">
            <a:avLst/>
          </a:prstGeom>
          <a:ln w="12700">
            <a:miter lim="400000"/>
          </a:ln>
        </p:spPr>
      </p:pic>
      <p:sp>
        <p:nvSpPr>
          <p:cNvPr id="269" name="Let’s go over our 6 reading strategies:"/>
          <p:cNvSpPr txBox="1"/>
          <p:nvPr/>
        </p:nvSpPr>
        <p:spPr>
          <a:xfrm>
            <a:off x="3646265" y="2938172"/>
            <a:ext cx="6863335"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Helvetica Neue Medium"/>
                <a:ea typeface="Helvetica Neue Medium"/>
                <a:cs typeface="Helvetica Neue Medium"/>
                <a:sym typeface="Helvetica Neue Medium"/>
              </a:defRPr>
            </a:lvl1pPr>
          </a:lstStyle>
          <a:p>
            <a:pPr/>
            <a:r>
              <a:t>Let’s go over our 6 reading strategies: </a:t>
            </a:r>
          </a:p>
        </p:txBody>
      </p:sp>
      <p:sp>
        <p:nvSpPr>
          <p:cNvPr id="270" name="Make predictions: Anticipate what comes next…"/>
          <p:cNvSpPr txBox="1"/>
          <p:nvPr/>
        </p:nvSpPr>
        <p:spPr>
          <a:xfrm>
            <a:off x="2228156" y="4493444"/>
            <a:ext cx="8660371" cy="10303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1052" indent="-401052" algn="l">
              <a:buSzPct val="100000"/>
              <a:buAutoNum type="arabicPeriod" startAt="1"/>
              <a:defRPr>
                <a:latin typeface="Helvetica Neue Medium"/>
                <a:ea typeface="Helvetica Neue Medium"/>
                <a:cs typeface="Helvetica Neue Medium"/>
                <a:sym typeface="Helvetica Neue Medium"/>
              </a:defRPr>
            </a:pPr>
            <a:r>
              <a:t>Make predictions: Anticipate what comes next</a:t>
            </a:r>
          </a:p>
          <a:p>
            <a:pPr algn="l">
              <a:defRPr>
                <a:latin typeface="Helvetica Neue Medium"/>
                <a:ea typeface="Helvetica Neue Medium"/>
                <a:cs typeface="Helvetica Neue Medium"/>
                <a:sym typeface="Helvetica Neue Medium"/>
              </a:defRPr>
            </a:pPr>
            <a:r>
              <a:t>      as you read.</a:t>
            </a:r>
          </a:p>
        </p:txBody>
      </p:sp>
      <p:sp>
        <p:nvSpPr>
          <p:cNvPr id="271" name="2. Visualize and mentally hear the text as you read."/>
          <p:cNvSpPr txBox="1"/>
          <p:nvPr/>
        </p:nvSpPr>
        <p:spPr>
          <a:xfrm>
            <a:off x="2286413" y="5804525"/>
            <a:ext cx="9019033"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Helvetica Neue Medium"/>
                <a:ea typeface="Helvetica Neue Medium"/>
                <a:cs typeface="Helvetica Neue Medium"/>
                <a:sym typeface="Helvetica Neue Medium"/>
              </a:defRPr>
            </a:lvl1pPr>
          </a:lstStyle>
          <a:p>
            <a:pPr/>
            <a:r>
              <a:t>2. Visualize and mentally hear the text as you read.</a:t>
            </a:r>
          </a:p>
        </p:txBody>
      </p:sp>
      <p:sp>
        <p:nvSpPr>
          <p:cNvPr id="272" name="3. Ask questions about the text as you read."/>
          <p:cNvSpPr txBox="1"/>
          <p:nvPr/>
        </p:nvSpPr>
        <p:spPr>
          <a:xfrm>
            <a:off x="2286416" y="6948789"/>
            <a:ext cx="7843267" cy="5604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Helvetica Neue Medium"/>
                <a:ea typeface="Helvetica Neue Medium"/>
                <a:cs typeface="Helvetica Neue Medium"/>
                <a:sym typeface="Helvetica Neue Medium"/>
              </a:defRPr>
            </a:lvl1pPr>
          </a:lstStyle>
          <a:p>
            <a:pPr/>
            <a:r>
              <a:t>3. Ask questions about the text as you read.</a:t>
            </a:r>
          </a:p>
        </p:txBody>
      </p:sp>
      <p:sp>
        <p:nvSpPr>
          <p:cNvPr id="273" name="4. Make connections: Text-to-self…"/>
          <p:cNvSpPr txBox="1"/>
          <p:nvPr/>
        </p:nvSpPr>
        <p:spPr>
          <a:xfrm>
            <a:off x="2286416" y="7809599"/>
            <a:ext cx="7194805" cy="15002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4. Make connections: Text-to-self</a:t>
            </a:r>
          </a:p>
          <a:p>
            <a:pPr algn="l">
              <a:defRPr>
                <a:latin typeface="Helvetica Neue Medium"/>
                <a:ea typeface="Helvetica Neue Medium"/>
                <a:cs typeface="Helvetica Neue Medium"/>
                <a:sym typeface="Helvetica Neue Medium"/>
              </a:defRPr>
            </a:pPr>
            <a:r>
              <a:t>                                    Text-to-the world</a:t>
            </a:r>
          </a:p>
          <a:p>
            <a:pPr algn="l">
              <a:defRPr>
                <a:latin typeface="Helvetica Neue Medium"/>
                <a:ea typeface="Helvetica Neue Medium"/>
                <a:cs typeface="Helvetica Neue Medium"/>
                <a:sym typeface="Helvetica Neue Medium"/>
              </a:defRPr>
            </a:pPr>
            <a:r>
              <a:t>                                    Text-to-other texts</a:t>
            </a:r>
          </a:p>
        </p:txBody>
      </p:sp>
      <p:sp>
        <p:nvSpPr>
          <p:cNvPr id="274" name="5. Summarize verbally or in writing periodically and…"/>
          <p:cNvSpPr txBox="1"/>
          <p:nvPr/>
        </p:nvSpPr>
        <p:spPr>
          <a:xfrm>
            <a:off x="2229566" y="9610207"/>
            <a:ext cx="9057514" cy="10303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5. Summarize verbally or in writing periodically and</a:t>
            </a:r>
          </a:p>
          <a:p>
            <a:pPr algn="l">
              <a:defRPr>
                <a:latin typeface="Helvetica Neue Medium"/>
                <a:ea typeface="Helvetica Neue Medium"/>
                <a:cs typeface="Helvetica Neue Medium"/>
                <a:sym typeface="Helvetica Neue Medium"/>
              </a:defRPr>
            </a:pPr>
            <a:r>
              <a:t>    after reading the whole thing.</a:t>
            </a:r>
          </a:p>
        </p:txBody>
      </p:sp>
      <p:sp>
        <p:nvSpPr>
          <p:cNvPr id="275" name="6. Monitor your own comprehension and do what you…"/>
          <p:cNvSpPr txBox="1"/>
          <p:nvPr/>
        </p:nvSpPr>
        <p:spPr>
          <a:xfrm>
            <a:off x="2206422" y="11243105"/>
            <a:ext cx="9501760" cy="1945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6. Monitor your own comprehension and do what you</a:t>
            </a:r>
          </a:p>
          <a:p>
            <a:pPr algn="l">
              <a:defRPr>
                <a:latin typeface="Helvetica Neue Medium"/>
                <a:ea typeface="Helvetica Neue Medium"/>
                <a:cs typeface="Helvetica Neue Medium"/>
                <a:sym typeface="Helvetica Neue Medium"/>
              </a:defRPr>
            </a:pPr>
            <a:r>
              <a:t>need to do to understand: </a:t>
            </a:r>
            <a:r>
              <a:rPr i="1">
                <a:latin typeface="+mj-lt"/>
                <a:ea typeface="+mj-ea"/>
                <a:cs typeface="+mj-cs"/>
                <a:sym typeface="Helvetica Neue"/>
              </a:rPr>
              <a:t>reread, adjust your </a:t>
            </a:r>
            <a:endParaRPr i="1">
              <a:latin typeface="+mj-lt"/>
              <a:ea typeface="+mj-ea"/>
              <a:cs typeface="+mj-cs"/>
              <a:sym typeface="Helvetica Neue"/>
            </a:endParaRPr>
          </a:p>
          <a:p>
            <a:pPr algn="l">
              <a:defRPr i="1"/>
            </a:pPr>
            <a:r>
              <a:t>reading environment, use an outside resource, help</a:t>
            </a:r>
          </a:p>
          <a:p>
            <a:pPr algn="l">
              <a:defRPr i="1"/>
            </a:pPr>
            <a:r>
              <a:t>yourself focus</a:t>
            </a:r>
          </a:p>
        </p:txBody>
      </p:sp>
      <p:sp>
        <p:nvSpPr>
          <p:cNvPr id="276" name="Let me demystify what you are about to read."/>
          <p:cNvSpPr txBox="1"/>
          <p:nvPr/>
        </p:nvSpPr>
        <p:spPr>
          <a:xfrm>
            <a:off x="13010393" y="2818183"/>
            <a:ext cx="8076058" cy="5604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a:latin typeface="Helvetica Neue Medium"/>
                <a:ea typeface="Helvetica Neue Medium"/>
                <a:cs typeface="Helvetica Neue Medium"/>
                <a:sym typeface="Helvetica Neue Medium"/>
              </a:defRPr>
            </a:lvl1pPr>
          </a:lstStyle>
          <a:p>
            <a:pPr/>
            <a:r>
              <a:t>Let me demystify what you are about to read.</a:t>
            </a:r>
          </a:p>
        </p:txBody>
      </p:sp>
      <p:sp>
        <p:nvSpPr>
          <p:cNvPr id="277" name="Highlight a few specific words, exceeding brief definitions.…"/>
          <p:cNvSpPr txBox="1"/>
          <p:nvPr/>
        </p:nvSpPr>
        <p:spPr>
          <a:xfrm>
            <a:off x="13076096" y="4887500"/>
            <a:ext cx="10363963" cy="14879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Highlight a few specific words, exceeding brief definitions.</a:t>
            </a:r>
          </a:p>
          <a:p>
            <a:pPr algn="l">
              <a:defRPr>
                <a:latin typeface="Helvetica Neue Medium"/>
                <a:ea typeface="Helvetica Neue Medium"/>
                <a:cs typeface="Helvetica Neue Medium"/>
                <a:sym typeface="Helvetica Neue Medium"/>
              </a:defRPr>
            </a:pPr>
            <a:r>
              <a:t>(</a:t>
            </a:r>
            <a:r>
              <a:rPr i="1">
                <a:latin typeface="+mj-lt"/>
                <a:ea typeface="+mj-ea"/>
                <a:cs typeface="+mj-cs"/>
                <a:sym typeface="Helvetica Neue"/>
              </a:rPr>
              <a:t>examples, explanations, etymology, breakdown into</a:t>
            </a:r>
            <a:endParaRPr i="1">
              <a:latin typeface="+mj-lt"/>
              <a:ea typeface="+mj-ea"/>
              <a:cs typeface="+mj-cs"/>
              <a:sym typeface="Helvetica Neue"/>
            </a:endParaRPr>
          </a:p>
          <a:p>
            <a:pPr algn="l">
              <a:defRPr i="1"/>
            </a:pPr>
            <a:r>
              <a:t>word components)</a:t>
            </a:r>
          </a:p>
        </p:txBody>
      </p:sp>
      <p:sp>
        <p:nvSpPr>
          <p:cNvPr id="278" name="Explain necessary facts about the world that bear upon…"/>
          <p:cNvSpPr txBox="1"/>
          <p:nvPr/>
        </p:nvSpPr>
        <p:spPr>
          <a:xfrm>
            <a:off x="13197039" y="7236903"/>
            <a:ext cx="9840469" cy="103034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a:latin typeface="Helvetica Neue Medium"/>
                <a:ea typeface="Helvetica Neue Medium"/>
                <a:cs typeface="Helvetica Neue Medium"/>
                <a:sym typeface="Helvetica Neue Medium"/>
              </a:defRPr>
            </a:pPr>
            <a:r>
              <a:t>Explain necessary facts about the world that bear upon</a:t>
            </a:r>
          </a:p>
          <a:p>
            <a:pPr algn="l">
              <a:defRPr>
                <a:latin typeface="Helvetica Neue Medium"/>
                <a:ea typeface="Helvetica Neue Medium"/>
                <a:cs typeface="Helvetica Neue Medium"/>
                <a:sym typeface="Helvetica Neue Medium"/>
              </a:defRPr>
            </a:pPr>
            <a:r>
              <a:t>the meaning of the text.</a:t>
            </a:r>
          </a:p>
        </p:txBody>
      </p:sp>
      <p:sp>
        <p:nvSpPr>
          <p:cNvPr id="279" name="Informational Text: Give students time to skim to get an…"/>
          <p:cNvSpPr txBox="1"/>
          <p:nvPr/>
        </p:nvSpPr>
        <p:spPr>
          <a:xfrm>
            <a:off x="13057361" y="9135074"/>
            <a:ext cx="10515601" cy="33548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u="sng">
                <a:latin typeface="Helvetica Neue Medium"/>
                <a:ea typeface="Helvetica Neue Medium"/>
                <a:cs typeface="Helvetica Neue Medium"/>
                <a:sym typeface="Helvetica Neue Medium"/>
              </a:defRPr>
            </a:pPr>
            <a:r>
              <a:t>Informational Text</a:t>
            </a:r>
            <a:r>
              <a:rPr u="none"/>
              <a:t>: Give students time to skim to get an</a:t>
            </a:r>
          </a:p>
          <a:p>
            <a:pPr algn="l">
              <a:defRPr>
                <a:latin typeface="Helvetica Neue Medium"/>
                <a:ea typeface="Helvetica Neue Medium"/>
                <a:cs typeface="Helvetica Neue Medium"/>
                <a:sym typeface="Helvetica Neue Medium"/>
              </a:defRPr>
            </a:pPr>
            <a:r>
              <a:t> overview; scan to find specific information</a:t>
            </a:r>
          </a:p>
          <a:p>
            <a:pPr algn="l">
              <a:defRPr>
                <a:latin typeface="Helvetica Neue Medium"/>
                <a:ea typeface="Helvetica Neue Medium"/>
                <a:cs typeface="Helvetica Neue Medium"/>
                <a:sym typeface="Helvetica Neue Medium"/>
              </a:defRPr>
            </a:pPr>
          </a:p>
          <a:p>
            <a:pPr algn="l">
              <a:defRPr u="sng">
                <a:latin typeface="Helvetica Neue Medium"/>
                <a:ea typeface="Helvetica Neue Medium"/>
                <a:cs typeface="Helvetica Neue Medium"/>
                <a:sym typeface="Helvetica Neue Medium"/>
              </a:defRPr>
            </a:pPr>
            <a:r>
              <a:t>Literary Text:</a:t>
            </a:r>
            <a:r>
              <a:rPr u="none"/>
              <a:t> Guide students through confusing and subtle</a:t>
            </a:r>
          </a:p>
          <a:p>
            <a:pPr algn="l">
              <a:defRPr>
                <a:latin typeface="Helvetica Neue Medium"/>
                <a:ea typeface="Helvetica Neue Medium"/>
                <a:cs typeface="Helvetica Neue Medium"/>
                <a:sym typeface="Helvetica Neue Medium"/>
              </a:defRPr>
            </a:pPr>
            <a:r>
              <a:t>  points (</a:t>
            </a:r>
            <a:r>
              <a:rPr i="1">
                <a:latin typeface="+mj-lt"/>
                <a:ea typeface="+mj-ea"/>
                <a:cs typeface="+mj-cs"/>
                <a:sym typeface="Helvetica Neue"/>
              </a:rPr>
              <a:t>“This chapter is a flashback”; “In this chapter we</a:t>
            </a:r>
            <a:endParaRPr i="1">
              <a:latin typeface="+mj-lt"/>
              <a:ea typeface="+mj-ea"/>
              <a:cs typeface="+mj-cs"/>
              <a:sym typeface="Helvetica Neue"/>
            </a:endParaRPr>
          </a:p>
          <a:p>
            <a:pPr algn="l">
              <a:defRPr i="1"/>
            </a:pPr>
            <a:r>
              <a:t>  have a different speaker”; “We’re meeting a new character”;</a:t>
            </a:r>
          </a:p>
          <a:p>
            <a:pPr lvl="1" algn="l">
              <a:defRPr i="1"/>
            </a:pPr>
            <a:r>
              <a:t>  “We’re in a different setting”; “This chapter is philosophical”)</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27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27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2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2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2" grpId="3"/>
      <p:bldP build="whole" bldLvl="1" animBg="1" rev="0" advAuto="0" spid="277" grpId="8"/>
      <p:bldP build="whole" bldLvl="1" animBg="1" rev="0" advAuto="0" spid="278" grpId="9"/>
      <p:bldP build="whole" bldLvl="1" animBg="1" rev="0" advAuto="0" spid="279" grpId="10"/>
      <p:bldP build="whole" bldLvl="1" animBg="1" rev="0" advAuto="0" spid="270" grpId="1"/>
      <p:bldP build="whole" bldLvl="1" animBg="1" rev="0" advAuto="0" spid="276" grpId="7"/>
      <p:bldP build="whole" bldLvl="1" animBg="1" rev="0" advAuto="0" spid="275" grpId="6"/>
      <p:bldP build="whole" bldLvl="1" animBg="1" rev="0" advAuto="0" spid="271" grpId="2"/>
      <p:bldP build="whole" bldLvl="1" animBg="1" rev="0" advAuto="0" spid="273" grpId="4"/>
      <p:bldP build="whole" bldLvl="1" animBg="1" rev="0" advAuto="0" spid="274" grpId="5"/>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