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267112"/>
            <a:ext cx="10464800" cy="60978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7" name="Title Text"/>
          <p:cNvSpPr txBox="1"/>
          <p:nvPr>
            <p:ph type="title"/>
          </p:nvPr>
        </p:nvSpPr>
        <p:spPr>
          <a:xfrm>
            <a:off x="650238" y="390595"/>
            <a:ext cx="11704326" cy="1625602"/>
          </a:xfrm>
          <a:prstGeom prst="rect">
            <a:avLst/>
          </a:prstGeom>
        </p:spPr>
        <p:txBody>
          <a:bodyPr lIns="65022" tIns="65022" rIns="65022" bIns="65022"/>
          <a:lstStyle>
            <a:lvl1pPr defTabSz="650240">
              <a:defRPr sz="6200">
                <a:latin typeface="Calibri"/>
                <a:ea typeface="Calibri"/>
                <a:cs typeface="Calibri"/>
                <a:sym typeface="Calibri"/>
              </a:defRPr>
            </a:lvl1pPr>
          </a:lstStyle>
          <a:p>
            <a:pPr/>
            <a:r>
              <a:t>Title Text</a:t>
            </a:r>
          </a:p>
        </p:txBody>
      </p:sp>
      <p:sp>
        <p:nvSpPr>
          <p:cNvPr id="118" name="Body Level One…"/>
          <p:cNvSpPr txBox="1"/>
          <p:nvPr>
            <p:ph type="body" idx="1"/>
          </p:nvPr>
        </p:nvSpPr>
        <p:spPr>
          <a:xfrm>
            <a:off x="650238" y="2275838"/>
            <a:ext cx="11704326" cy="6436930"/>
          </a:xfrm>
          <a:prstGeom prst="rect">
            <a:avLst/>
          </a:prstGeom>
        </p:spPr>
        <p:txBody>
          <a:bodyPr lIns="65022" tIns="65022" rIns="65022" bIns="65022" anchor="t"/>
          <a:lstStyle>
            <a:lvl1pPr marL="471487" indent="-471487" defTabSz="650240">
              <a:spcBef>
                <a:spcPts val="1000"/>
              </a:spcBef>
              <a:buSzPct val="100000"/>
              <a:buFont typeface="Arial"/>
              <a:defRPr sz="4400">
                <a:latin typeface="Calibri"/>
                <a:ea typeface="Calibri"/>
                <a:cs typeface="Calibri"/>
                <a:sym typeface="Calibri"/>
              </a:defRPr>
            </a:lvl1pPr>
            <a:lvl2pPr marL="906234" indent="-449033"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19"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2005838" y="9130186"/>
            <a:ext cx="348723" cy="339198"/>
          </a:xfrm>
          <a:prstGeom prst="rect">
            <a:avLst/>
          </a:prstGeom>
        </p:spPr>
        <p:txBody>
          <a:bodyPr lIns="65022" tIns="65022" rIns="65022" bIns="65022" anchor="ctr"/>
          <a:lstStyle>
            <a:lvl1pPr algn="r" defTabSz="65024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grpSp>
        <p:nvGrpSpPr>
          <p:cNvPr id="135" name="Group"/>
          <p:cNvGrpSpPr/>
          <p:nvPr/>
        </p:nvGrpSpPr>
        <p:grpSpPr>
          <a:xfrm>
            <a:off x="-143" y="-144"/>
            <a:ext cx="13004825" cy="776699"/>
            <a:chOff x="-1" y="-1"/>
            <a:chExt cx="13004825" cy="776697"/>
          </a:xfrm>
        </p:grpSpPr>
        <p:sp>
          <p:nvSpPr>
            <p:cNvPr id="126" name="Rectangle"/>
            <p:cNvSpPr/>
            <p:nvPr/>
          </p:nvSpPr>
          <p:spPr>
            <a:xfrm>
              <a:off x="-2" y="0"/>
              <a:ext cx="406412" cy="758634"/>
            </a:xfrm>
            <a:prstGeom prst="rect">
              <a:avLst/>
            </a:prstGeom>
            <a:gradFill flip="none" rotWithShape="1">
              <a:gsLst>
                <a:gs pos="0">
                  <a:srgbClr val="CCCCE6"/>
                </a:gs>
                <a:gs pos="100000">
                  <a:srgbClr val="FFFFFF"/>
                </a:gs>
              </a:gsLst>
              <a:lin ang="0" scaled="0"/>
            </a:gradFill>
            <a:ln w="12700" cap="flat">
              <a:noFill/>
              <a:miter lim="400000"/>
            </a:ln>
            <a:effectLst/>
          </p:spPr>
          <p:txBody>
            <a:bodyPr wrap="square" lIns="50800" tIns="50800" rIns="50800" bIns="50800" numCol="1" anchor="ctr">
              <a:noAutofit/>
            </a:bodyPr>
            <a:lstStyle/>
            <a:p>
              <a:pPr defTabSz="1300480">
                <a:defRPr sz="3400">
                  <a:latin typeface="Times New Roman"/>
                  <a:ea typeface="Times New Roman"/>
                  <a:cs typeface="Times New Roman"/>
                  <a:sym typeface="Times New Roman"/>
                </a:defRPr>
              </a:pPr>
            </a:p>
          </p:txBody>
        </p:sp>
        <p:sp>
          <p:nvSpPr>
            <p:cNvPr id="127" name="Rectangle"/>
            <p:cNvSpPr/>
            <p:nvPr/>
          </p:nvSpPr>
          <p:spPr>
            <a:xfrm>
              <a:off x="587020" y="191916"/>
              <a:ext cx="12417805" cy="390612"/>
            </a:xfrm>
            <a:prstGeom prst="rect">
              <a:avLst/>
            </a:prstGeom>
            <a:gradFill flip="none" rotWithShape="1">
              <a:gsLst>
                <a:gs pos="0">
                  <a:srgbClr val="00007D"/>
                </a:gs>
                <a:gs pos="100000">
                  <a:srgbClr val="FFFFFF"/>
                </a:gs>
              </a:gsLst>
              <a:lin ang="0" scaled="0"/>
            </a:gradFill>
            <a:ln w="12700" cap="flat">
              <a:noFill/>
              <a:miter lim="400000"/>
            </a:ln>
            <a:effectLst/>
          </p:spPr>
          <p:txBody>
            <a:bodyPr wrap="square" lIns="50800" tIns="50800" rIns="50800" bIns="50800" numCol="1" anchor="t">
              <a:noAutofit/>
            </a:bodyPr>
            <a:lstStyle/>
            <a:p>
              <a:pPr algn="l" defTabSz="1300480">
                <a:defRPr sz="3400">
                  <a:latin typeface="Times New Roman"/>
                  <a:ea typeface="Times New Roman"/>
                  <a:cs typeface="Times New Roman"/>
                  <a:sym typeface="Times New Roman"/>
                </a:defRPr>
              </a:pPr>
            </a:p>
          </p:txBody>
        </p:sp>
        <p:sp>
          <p:nvSpPr>
            <p:cNvPr id="128" name="Rectangle"/>
            <p:cNvSpPr/>
            <p:nvPr/>
          </p:nvSpPr>
          <p:spPr>
            <a:xfrm>
              <a:off x="582506" y="191916"/>
              <a:ext cx="196437" cy="200952"/>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29" name="Rectangle"/>
            <p:cNvSpPr/>
            <p:nvPr/>
          </p:nvSpPr>
          <p:spPr>
            <a:xfrm>
              <a:off x="778933" y="-2"/>
              <a:ext cx="198695" cy="196434"/>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30" name="Square"/>
            <p:cNvSpPr/>
            <p:nvPr/>
          </p:nvSpPr>
          <p:spPr>
            <a:xfrm>
              <a:off x="778933" y="191916"/>
              <a:ext cx="198695" cy="200952"/>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sp>
          <p:nvSpPr>
            <p:cNvPr id="131" name="Square"/>
            <p:cNvSpPr/>
            <p:nvPr/>
          </p:nvSpPr>
          <p:spPr>
            <a:xfrm>
              <a:off x="390595" y="390604"/>
              <a:ext cx="194179" cy="196440"/>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32" name="Rectangle"/>
            <p:cNvSpPr/>
            <p:nvPr/>
          </p:nvSpPr>
          <p:spPr>
            <a:xfrm>
              <a:off x="187395" y="194173"/>
              <a:ext cx="200952" cy="196437"/>
            </a:xfrm>
            <a:prstGeom prst="rect">
              <a:avLst/>
            </a:prstGeom>
            <a:solidFill>
              <a:srgbClr val="00007D"/>
            </a:solidFill>
            <a:ln w="12700" cap="flat">
              <a:noFill/>
              <a:miter lim="400000"/>
            </a:ln>
            <a:effectLst/>
          </p:spPr>
          <p:txBody>
            <a:bodyPr wrap="square" lIns="50800" tIns="50800" rIns="50800" bIns="50800" numCol="1" anchor="t">
              <a:noAutofit/>
            </a:bodyPr>
            <a:lstStyle/>
            <a:p>
              <a:pPr algn="l" defTabSz="1300480">
                <a:defRPr sz="3400">
                  <a:latin typeface="Times New Roman"/>
                  <a:ea typeface="Times New Roman"/>
                  <a:cs typeface="Times New Roman"/>
                  <a:sym typeface="Times New Roman"/>
                </a:defRPr>
              </a:pPr>
            </a:p>
          </p:txBody>
        </p:sp>
        <p:sp>
          <p:nvSpPr>
            <p:cNvPr id="133" name="Square"/>
            <p:cNvSpPr/>
            <p:nvPr/>
          </p:nvSpPr>
          <p:spPr>
            <a:xfrm>
              <a:off x="582506" y="386087"/>
              <a:ext cx="196437" cy="196436"/>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sp>
          <p:nvSpPr>
            <p:cNvPr id="134" name="Square"/>
            <p:cNvSpPr/>
            <p:nvPr/>
          </p:nvSpPr>
          <p:spPr>
            <a:xfrm>
              <a:off x="390595" y="582518"/>
              <a:ext cx="194179" cy="194179"/>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grpSp>
      <p:sp>
        <p:nvSpPr>
          <p:cNvPr id="136" name="Title Text"/>
          <p:cNvSpPr txBox="1"/>
          <p:nvPr>
            <p:ph type="title"/>
          </p:nvPr>
        </p:nvSpPr>
        <p:spPr>
          <a:xfrm>
            <a:off x="650238" y="650238"/>
            <a:ext cx="11704326" cy="1950724"/>
          </a:xfrm>
          <a:prstGeom prst="rect">
            <a:avLst/>
          </a:prstGeom>
        </p:spPr>
        <p:txBody>
          <a:bodyPr lIns="65022" tIns="65022" rIns="65022" bIns="65022"/>
          <a:lstStyle>
            <a:lvl1pPr algn="l" defTabSz="1300480">
              <a:defRPr sz="6200">
                <a:latin typeface="Arial"/>
                <a:ea typeface="Arial"/>
                <a:cs typeface="Arial"/>
                <a:sym typeface="Arial"/>
              </a:defRPr>
            </a:lvl1pPr>
          </a:lstStyle>
          <a:p>
            <a:pPr/>
            <a:r>
              <a:t>Title Text</a:t>
            </a:r>
          </a:p>
        </p:txBody>
      </p:sp>
      <p:sp>
        <p:nvSpPr>
          <p:cNvPr id="137" name="Body Level One…"/>
          <p:cNvSpPr txBox="1"/>
          <p:nvPr>
            <p:ph type="body" idx="1"/>
          </p:nvPr>
        </p:nvSpPr>
        <p:spPr>
          <a:xfrm>
            <a:off x="650238" y="2817703"/>
            <a:ext cx="11704326" cy="5527046"/>
          </a:xfrm>
          <a:prstGeom prst="rect">
            <a:avLst/>
          </a:prstGeom>
        </p:spPr>
        <p:txBody>
          <a:bodyPr lIns="65022" tIns="65022" rIns="65022" bIns="65022" anchor="t"/>
          <a:lstStyle>
            <a:lvl1pPr marL="471487" indent="-471487" defTabSz="1300480">
              <a:spcBef>
                <a:spcPts val="1000"/>
              </a:spcBef>
              <a:buClr>
                <a:srgbClr val="00007D"/>
              </a:buClr>
              <a:buSzPct val="75000"/>
              <a:buChar char="▪"/>
              <a:defRPr sz="4400">
                <a:latin typeface="Arial"/>
                <a:ea typeface="Arial"/>
                <a:cs typeface="Arial"/>
                <a:sym typeface="Arial"/>
              </a:defRPr>
            </a:lvl1pPr>
            <a:lvl2pPr marL="906234" indent="-449033" defTabSz="1300480">
              <a:spcBef>
                <a:spcPts val="1000"/>
              </a:spcBef>
              <a:buClr>
                <a:srgbClr val="00007D"/>
              </a:buClr>
              <a:buSzPct val="80000"/>
              <a:buChar char="◻"/>
              <a:defRPr sz="4400">
                <a:latin typeface="Arial"/>
                <a:ea typeface="Arial"/>
                <a:cs typeface="Arial"/>
                <a:sym typeface="Arial"/>
              </a:defRPr>
            </a:lvl2pPr>
            <a:lvl3pPr indent="-419100" defTabSz="1300480">
              <a:spcBef>
                <a:spcPts val="1000"/>
              </a:spcBef>
              <a:buClr>
                <a:srgbClr val="00007D"/>
              </a:buClr>
              <a:buSzPct val="65000"/>
              <a:buChar char="■"/>
              <a:defRPr sz="4400">
                <a:latin typeface="Arial"/>
                <a:ea typeface="Arial"/>
                <a:cs typeface="Arial"/>
                <a:sym typeface="Arial"/>
              </a:defRPr>
            </a:lvl3pPr>
            <a:lvl4pPr marL="1874520" indent="-502919" defTabSz="1300480">
              <a:spcBef>
                <a:spcPts val="1000"/>
              </a:spcBef>
              <a:buClr>
                <a:srgbClr val="00007D"/>
              </a:buClr>
              <a:buSzPct val="70000"/>
              <a:buChar char="◻"/>
              <a:defRPr sz="4400">
                <a:latin typeface="Arial"/>
                <a:ea typeface="Arial"/>
                <a:cs typeface="Arial"/>
                <a:sym typeface="Arial"/>
              </a:defRPr>
            </a:lvl4pPr>
            <a:lvl5pPr marL="2387600" indent="-558800" defTabSz="1300480">
              <a:spcBef>
                <a:spcPts val="1000"/>
              </a:spcBef>
              <a:buClr>
                <a:srgbClr val="00007D"/>
              </a:buClr>
              <a:buSzPct val="100000"/>
              <a:buChar char="▪"/>
              <a:defRPr sz="4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11940756" y="9114712"/>
            <a:ext cx="413811" cy="422145"/>
          </a:xfrm>
          <a:prstGeom prst="rect">
            <a:avLst/>
          </a:prstGeom>
        </p:spPr>
        <p:txBody>
          <a:bodyPr lIns="65022" tIns="65022" rIns="65022" bIns="65022" anchor="b"/>
          <a:lstStyle>
            <a:lvl1pPr algn="r" defTabSz="1300480">
              <a:defRPr>
                <a:latin typeface="Arial Black"/>
                <a:ea typeface="Arial Black"/>
                <a:cs typeface="Arial Black"/>
                <a:sym typeface="Arial Blac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21"/>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22"/>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23"/>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amybenjamin.com" TargetMode="External"/><Relationship Id="rId3"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5.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 Id="rId3" Type="http://schemas.openxmlformats.org/officeDocument/2006/relationships/image" Target="../media/image9.tif"/><Relationship Id="rId4" Type="http://schemas.openxmlformats.org/officeDocument/2006/relationships/image" Target="../media/image10.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tif"/><Relationship Id="rId3" Type="http://schemas.openxmlformats.org/officeDocument/2006/relationships/image" Target="../media/image12.t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google.com/imgres?imgurl=http://personal.maths.surrey.ac.uk/st/T.Bridges/USTAOSET/Mountain_Pass.jpg&amp;imgrefurl=http://personal.maths.surrey.ac.uk/st/T.Bridges/USTAOSET/MPT.html&amp;usg=__aUNPZy26HgwD389cpMBhvDD6ErU=&amp;h=533&amp;w=800&amp;sz=49&amp;hl=en&amp;start=7&amp;zoom=1&amp;itbs=1&amp;tbnid=vpkn-f0DhQ7gbM:&amp;tbnh=95&amp;tbnw=143&amp;prev=/images?q=mountain&amp;hl=en&amp;sa=G&amp;gbv=2&amp;tbs=isch:1" TargetMode="External"/><Relationship Id="rId3" Type="http://schemas.openxmlformats.org/officeDocument/2006/relationships/image" Target="../media/image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13.tif"/></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6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tif"/></Relationships>

</file>

<file path=ppt/slides/_rels/slide6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tif"/><Relationship Id="rId3" Type="http://schemas.openxmlformats.org/officeDocument/2006/relationships/image" Target="../media/image16.tif"/><Relationship Id="rId4" Type="http://schemas.openxmlformats.org/officeDocument/2006/relationships/image" Target="../media/image17.tif"/><Relationship Id="rId5" Type="http://schemas.openxmlformats.org/officeDocument/2006/relationships/image" Target="../media/image18.tif"/><Relationship Id="rId6" Type="http://schemas.openxmlformats.org/officeDocument/2006/relationships/image" Target="../media/image19.tif"/><Relationship Id="rId7" Type="http://schemas.openxmlformats.org/officeDocument/2006/relationships/image" Target="../media/image20.tif"/></Relationships>

</file>

<file path=ppt/slides/_rels/slide7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video" Target="https://www.youtube.com/embed/fnUc_W3xE1w?feature=oembed" TargetMode="External"/><Relationship Id="rId3" Type="http://schemas.openxmlformats.org/officeDocument/2006/relationships/image" Target="../media/image1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But I Don’t Speak Spanish”"/>
          <p:cNvSpPr txBox="1"/>
          <p:nvPr/>
        </p:nvSpPr>
        <p:spPr>
          <a:xfrm>
            <a:off x="3781321" y="1441449"/>
            <a:ext cx="57977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Helvetica Light"/>
                <a:ea typeface="Helvetica Light"/>
                <a:cs typeface="Helvetica Light"/>
                <a:sym typeface="Helvetica Light"/>
              </a:defRPr>
            </a:lvl1pPr>
          </a:lstStyle>
          <a:p>
            <a:pPr/>
            <a:r>
              <a:t>“But I Don’t Speak Spanish”</a:t>
            </a:r>
          </a:p>
        </p:txBody>
      </p:sp>
      <p:sp>
        <p:nvSpPr>
          <p:cNvPr id="148" name="Workshop: How we can help our Spanish-speaking…"/>
          <p:cNvSpPr txBox="1"/>
          <p:nvPr/>
        </p:nvSpPr>
        <p:spPr>
          <a:xfrm>
            <a:off x="2643045" y="2019299"/>
            <a:ext cx="8683905"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latin typeface="Helvetica Light"/>
                <a:ea typeface="Helvetica Light"/>
                <a:cs typeface="Helvetica Light"/>
                <a:sym typeface="Helvetica Light"/>
              </a:defRPr>
            </a:pPr>
            <a:r>
              <a:t>Workshop: </a:t>
            </a:r>
            <a:r>
              <a:rPr i="1"/>
              <a:t>How we can help our Spanish-speaking </a:t>
            </a:r>
            <a:endParaRPr i="1"/>
          </a:p>
          <a:p>
            <a:pPr>
              <a:defRPr i="1" sz="2900">
                <a:latin typeface="Helvetica Light"/>
                <a:ea typeface="Helvetica Light"/>
                <a:cs typeface="Helvetica Light"/>
                <a:sym typeface="Helvetica Light"/>
              </a:defRPr>
            </a:pPr>
            <a:r>
              <a:t>students (even if we don’t speak Spanish….mucho.)</a:t>
            </a:r>
          </a:p>
        </p:txBody>
      </p:sp>
      <p:sp>
        <p:nvSpPr>
          <p:cNvPr id="149" name="Presenter: Amy Benjamin…"/>
          <p:cNvSpPr txBox="1"/>
          <p:nvPr/>
        </p:nvSpPr>
        <p:spPr>
          <a:xfrm>
            <a:off x="7401127" y="7613650"/>
            <a:ext cx="5263745"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Helvetica Light"/>
                <a:ea typeface="Helvetica Light"/>
                <a:cs typeface="Helvetica Light"/>
                <a:sym typeface="Helvetica Light"/>
              </a:defRPr>
            </a:pPr>
          </a:p>
          <a:p>
            <a:pPr>
              <a:defRPr sz="3600">
                <a:latin typeface="Helvetica Light"/>
                <a:ea typeface="Helvetica Light"/>
                <a:cs typeface="Helvetica Light"/>
                <a:sym typeface="Helvetica Light"/>
              </a:defRPr>
            </a:pPr>
            <a:r>
              <a:t>Presenter: Amy Benjamin</a:t>
            </a:r>
          </a:p>
          <a:p>
            <a:pPr>
              <a:defRPr sz="3600" u="sng">
                <a:solidFill>
                  <a:srgbClr val="0000FF"/>
                </a:solidFill>
                <a:uFill>
                  <a:solidFill>
                    <a:srgbClr val="0000FF"/>
                  </a:solidFill>
                </a:uFill>
                <a:latin typeface="Helvetica Light"/>
                <a:ea typeface="Helvetica Light"/>
                <a:cs typeface="Helvetica Light"/>
                <a:sym typeface="Helvetica Light"/>
              </a:defRPr>
            </a:pPr>
            <a:r>
              <a:rPr>
                <a:hlinkClick r:id="rId2" invalidUrl="" action="" tgtFrame="" tooltip="" history="1" highlightClick="0" endSnd="0"/>
              </a:rPr>
              <a:t>www.amybenjamin.com</a:t>
            </a:r>
          </a:p>
        </p:txBody>
      </p:sp>
      <p:pic>
        <p:nvPicPr>
          <p:cNvPr id="150" name="Image" descr="Image"/>
          <p:cNvPicPr>
            <a:picLocks noChangeAspect="1"/>
          </p:cNvPicPr>
          <p:nvPr/>
        </p:nvPicPr>
        <p:blipFill>
          <a:blip r:embed="rId3">
            <a:extLst/>
          </a:blip>
          <a:stretch>
            <a:fillRect/>
          </a:stretch>
        </p:blipFill>
        <p:spPr>
          <a:xfrm>
            <a:off x="4253512" y="3021500"/>
            <a:ext cx="4853374" cy="485337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rue/False:…"/>
          <p:cNvSpPr txBox="1"/>
          <p:nvPr/>
        </p:nvSpPr>
        <p:spPr>
          <a:xfrm>
            <a:off x="1150243" y="787594"/>
            <a:ext cx="11466910"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True/False:</a:t>
            </a:r>
          </a:p>
          <a:p>
            <a:pPr algn="l"/>
            <a:r>
              <a:t>     Alejandro  is at the early-production stage as an English Language Learner (ELL)</a:t>
            </a:r>
          </a:p>
          <a:p>
            <a:pPr algn="l"/>
            <a:r>
              <a:t>     What is appropriate to do?</a:t>
            </a:r>
          </a:p>
        </p:txBody>
      </p:sp>
      <p:pic>
        <p:nvPicPr>
          <p:cNvPr id="230" name="Image" descr="Image"/>
          <p:cNvPicPr>
            <a:picLocks noChangeAspect="1"/>
          </p:cNvPicPr>
          <p:nvPr/>
        </p:nvPicPr>
        <p:blipFill>
          <a:blip r:embed="rId2">
            <a:extLst/>
          </a:blip>
          <a:stretch>
            <a:fillRect/>
          </a:stretch>
        </p:blipFill>
        <p:spPr>
          <a:xfrm>
            <a:off x="2234942" y="7046345"/>
            <a:ext cx="3492501" cy="2324101"/>
          </a:xfrm>
          <a:prstGeom prst="rect">
            <a:avLst/>
          </a:prstGeom>
          <a:ln w="12700">
            <a:miter lim="400000"/>
          </a:ln>
        </p:spPr>
      </p:pic>
      <p:sp>
        <p:nvSpPr>
          <p:cNvPr id="231" name="Encourage Alejandro to speak by asking him yes/no questions."/>
          <p:cNvSpPr txBox="1"/>
          <p:nvPr/>
        </p:nvSpPr>
        <p:spPr>
          <a:xfrm>
            <a:off x="1369941" y="2969620"/>
            <a:ext cx="858634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Encourage Alejandro to speak by asking him yes/no questions.</a:t>
            </a:r>
          </a:p>
        </p:txBody>
      </p:sp>
      <p:sp>
        <p:nvSpPr>
          <p:cNvPr id="232" name="."/>
          <p:cNvSpPr txBox="1"/>
          <p:nvPr/>
        </p:nvSpPr>
        <p:spPr>
          <a:xfrm>
            <a:off x="1357078" y="4228591"/>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
            </a:r>
          </a:p>
        </p:txBody>
      </p:sp>
      <p:sp>
        <p:nvSpPr>
          <p:cNvPr id="233" name="Explicitly correct his errors as he begins to speak English."/>
          <p:cNvSpPr txBox="1"/>
          <p:nvPr/>
        </p:nvSpPr>
        <p:spPr>
          <a:xfrm>
            <a:off x="1428640" y="4357224"/>
            <a:ext cx="789012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Explicitly correct his errors as he begins to speak English.</a:t>
            </a:r>
          </a:p>
        </p:txBody>
      </p:sp>
      <p:sp>
        <p:nvSpPr>
          <p:cNvPr id="234" name="Speak to him in sentences that use a repeated grammatical pattern."/>
          <p:cNvSpPr txBox="1"/>
          <p:nvPr/>
        </p:nvSpPr>
        <p:spPr>
          <a:xfrm>
            <a:off x="1357078" y="5744828"/>
            <a:ext cx="926351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Speak to him in sentences that use a repeated grammatical pattern.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1"/>
      <p:bldP build="whole" bldLvl="1" animBg="1" rev="0" advAuto="0" spid="233" grpId="2"/>
      <p:bldP build="whole" bldLvl="1" animBg="1" rev="0" advAuto="0" spid="234"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tages of Language Acquisition:"/>
          <p:cNvSpPr txBox="1"/>
          <p:nvPr/>
        </p:nvSpPr>
        <p:spPr>
          <a:xfrm>
            <a:off x="3866860" y="118233"/>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Stages of Language Acquisition: </a:t>
            </a:r>
          </a:p>
        </p:txBody>
      </p:sp>
      <p:sp>
        <p:nvSpPr>
          <p:cNvPr id="237" name="Stage III: Speech Emergent"/>
          <p:cNvSpPr txBox="1"/>
          <p:nvPr/>
        </p:nvSpPr>
        <p:spPr>
          <a:xfrm>
            <a:off x="4219818" y="1082981"/>
            <a:ext cx="383164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 III: Speech Emergent</a:t>
            </a:r>
          </a:p>
        </p:txBody>
      </p:sp>
      <p:graphicFrame>
        <p:nvGraphicFramePr>
          <p:cNvPr id="238" name="Table"/>
          <p:cNvGraphicFramePr/>
          <p:nvPr/>
        </p:nvGraphicFramePr>
        <p:xfrm>
          <a:off x="469951" y="1849577"/>
          <a:ext cx="12317288"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and II practices, and:</a:t>
                      </a:r>
                    </a:p>
                  </a:txBody>
                  <a:tcPr marL="0" marR="0" marT="0" marB="0" anchor="t" anchorCtr="0" horzOverflow="overflow"/>
                </a:tc>
              </a:tr>
              <a:tr h="1124542">
                <a:tc>
                  <a:txBody>
                    <a:bodyPr/>
                    <a:lstStyle/>
                    <a:p>
                      <a:pPr algn="l">
                        <a:defRPr sz="1800"/>
                      </a:pPr>
                      <a:r>
                        <a:rPr sz="1600">
                          <a:sym typeface="Helvetica Neue"/>
                        </a:rPr>
                        <a:t>Speech becomes more frequent. Words and sentences are longer, but the child or teenager still relies heavily on context clues and familiar topics. Vocabulary continues to increase and errors begin to decrease, especially in common or repeated interactions.</a:t>
                      </a:r>
                    </a:p>
                  </a:txBody>
                  <a:tcPr marL="0" marR="0" marT="0" marB="0" anchor="t" anchorCtr="0" horzOverflow="overflow"/>
                </a:tc>
                <a:tc>
                  <a:txBody>
                    <a:bodyPr/>
                    <a:lstStyle/>
                    <a:p>
                      <a:pPr algn="l">
                        <a:defRPr>
                          <a:sym typeface="Helvetica Neue"/>
                        </a:defRPr>
                      </a:pPr>
                      <a:r>
                        <a:t>Begin to use more generic academic vocabulary, with contextual support.  (All-Stars)</a:t>
                      </a:r>
                    </a:p>
                    <a:p>
                      <a:pPr algn="l">
                        <a:defRPr>
                          <a:sym typeface="Helvetica Neue"/>
                        </a:defRPr>
                      </a:pPr>
                    </a:p>
                    <a:p>
                      <a:pPr algn="l">
                        <a:defRPr>
                          <a:sym typeface="Helvetica Neue"/>
                        </a:defRPr>
                      </a:pPr>
                      <a:r>
                        <a:t>Model how to use new words by using them in sentences, showing how they look in writing, and in various forms and contexts. Use as much comprehensible input as possible.</a:t>
                      </a:r>
                    </a:p>
                    <a:p>
                      <a:pPr algn="l">
                        <a:defRPr>
                          <a:sym typeface="Helvetica Neue"/>
                        </a:defRPr>
                      </a:pPr>
                    </a:p>
                    <a:p>
                      <a:pPr algn="l">
                        <a:defRPr>
                          <a:sym typeface="Helvetica Neue"/>
                        </a:defRPr>
                      </a:pPr>
                      <a:r>
                        <a:t>Have students tell and re-tell stories or experiences .</a:t>
                      </a:r>
                    </a:p>
                    <a:p>
                      <a:pPr algn="l">
                        <a:defRPr>
                          <a:sym typeface="Helvetica Neue"/>
                        </a:defRPr>
                      </a:pPr>
                    </a:p>
                    <a:p>
                      <a:pPr algn="l">
                        <a:defRPr>
                          <a:sym typeface="Helvetica Neue"/>
                        </a:defRPr>
                      </a:pPr>
                      <a:r>
                        <a:t>Use sentence frames for written assignments.</a:t>
                      </a:r>
                    </a:p>
                    <a:p>
                      <a:pPr algn="l">
                        <a:defRPr>
                          <a:sym typeface="Helvetica Neue"/>
                        </a:defRPr>
                      </a:pPr>
                    </a:p>
                    <a:p>
                      <a:pPr algn="l">
                        <a:defRPr>
                          <a:sym typeface="Helvetica Neue"/>
                        </a:defRPr>
                      </a:pPr>
                      <a:r>
                        <a:t>Gently correct errors privately. If you know, explain the difference between English and Spanish which may account for this error.</a:t>
                      </a:r>
                    </a:p>
                    <a:p>
                      <a:pPr algn="l">
                        <a:defRPr>
                          <a:sym typeface="Helvetica Neue"/>
                        </a:defRPr>
                      </a:pPr>
                    </a:p>
                    <a:p>
                      <a:pPr algn="l">
                        <a:defRPr>
                          <a:sym typeface="Helvetica Neue"/>
                        </a:defRPr>
                      </a:pPr>
                      <a:r>
                        <a:t>With academic texts, preview unfamiliar vocabulary and/or provide understandable definitions or translations.</a:t>
                      </a:r>
                    </a:p>
                    <a:p>
                      <a:pPr algn="l">
                        <a:defRPr>
                          <a:sym typeface="Helvetica Neue"/>
                        </a:defRPr>
                      </a:pPr>
                    </a:p>
                    <a:p>
                      <a:pPr algn="l">
                        <a:defRPr>
                          <a:sym typeface="Helvetica Neue"/>
                        </a:defRPr>
                      </a:pPr>
                      <a:r>
                        <a:t>Introduce charts and graphs to convey relationships between simple items.</a:t>
                      </a:r>
                    </a:p>
                    <a:p>
                      <a:pPr algn="l">
                        <a:defRPr>
                          <a:sym typeface="Helvetica Neue"/>
                        </a:defRPr>
                      </a:pPr>
                    </a:p>
                    <a:p>
                      <a:pPr algn="l">
                        <a:defRPr>
                          <a:sym typeface="Helvetica Neue"/>
                        </a:defRPr>
                      </a:pPr>
                      <a:r>
                        <a:t>Ask questions that require short answers.</a:t>
                      </a:r>
                    </a:p>
                    <a:p>
                      <a:pPr algn="l">
                        <a:defRPr>
                          <a:sym typeface="Helvetica Neue"/>
                        </a:defRPr>
                      </a:pPr>
                    </a:p>
                  </a:txBody>
                  <a:tcPr marL="0" marR="0" marT="0" marB="0" anchor="t" anchorCtr="0" horzOverflow="overflow"/>
                </a:tc>
              </a:tr>
            </a:tbl>
          </a:graphicData>
        </a:graphic>
      </p:graphicFrame>
      <p:sp>
        <p:nvSpPr>
          <p:cNvPr id="239" name="Source: https://www.colorincolorado.org/article/language-acquisition-overview"/>
          <p:cNvSpPr txBox="1"/>
          <p:nvPr/>
        </p:nvSpPr>
        <p:spPr>
          <a:xfrm>
            <a:off x="714385" y="8754303"/>
            <a:ext cx="8154391" cy="37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n-lt"/>
                <a:ea typeface="+mn-ea"/>
                <a:cs typeface="+mn-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40" name="accessed October19, 2022."/>
          <p:cNvSpPr txBox="1"/>
          <p:nvPr/>
        </p:nvSpPr>
        <p:spPr>
          <a:xfrm>
            <a:off x="1550027" y="9174547"/>
            <a:ext cx="2943226" cy="37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n-lt"/>
                <a:ea typeface="+mn-ea"/>
                <a:cs typeface="+mn-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Yes/No:…"/>
          <p:cNvSpPr txBox="1"/>
          <p:nvPr/>
        </p:nvSpPr>
        <p:spPr>
          <a:xfrm>
            <a:off x="1141685" y="845417"/>
            <a:ext cx="10823229"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Yes/No:</a:t>
            </a:r>
          </a:p>
          <a:p>
            <a:pPr algn="l"/>
            <a:r>
              <a:t>     Ana  is at the speech-emerged stage as an English Language Learner (ELL)</a:t>
            </a:r>
          </a:p>
          <a:p>
            <a:pPr algn="l"/>
            <a:r>
              <a:t>     What is appropriate to do?</a:t>
            </a:r>
          </a:p>
        </p:txBody>
      </p:sp>
      <p:pic>
        <p:nvPicPr>
          <p:cNvPr id="243" name="Image" descr="Image"/>
          <p:cNvPicPr>
            <a:picLocks noChangeAspect="1"/>
          </p:cNvPicPr>
          <p:nvPr/>
        </p:nvPicPr>
        <p:blipFill>
          <a:blip r:embed="rId2">
            <a:extLst/>
          </a:blip>
          <a:stretch>
            <a:fillRect/>
          </a:stretch>
        </p:blipFill>
        <p:spPr>
          <a:xfrm>
            <a:off x="241130" y="2184017"/>
            <a:ext cx="3492501" cy="2324101"/>
          </a:xfrm>
          <a:prstGeom prst="rect">
            <a:avLst/>
          </a:prstGeom>
          <a:ln w="12700">
            <a:miter lim="400000"/>
          </a:ln>
        </p:spPr>
      </p:pic>
      <p:sp>
        <p:nvSpPr>
          <p:cNvPr id="244" name="Encourage Ana to tell stories about her experiences."/>
          <p:cNvSpPr txBox="1"/>
          <p:nvPr/>
        </p:nvSpPr>
        <p:spPr>
          <a:xfrm>
            <a:off x="4050829" y="3728555"/>
            <a:ext cx="718006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Encourage Ana to tell stories about her experiences.</a:t>
            </a:r>
          </a:p>
        </p:txBody>
      </p:sp>
      <p:sp>
        <p:nvSpPr>
          <p:cNvPr id="245" name="."/>
          <p:cNvSpPr txBox="1"/>
          <p:nvPr/>
        </p:nvSpPr>
        <p:spPr>
          <a:xfrm>
            <a:off x="1357078" y="4228591"/>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
            </a:r>
          </a:p>
        </p:txBody>
      </p:sp>
      <p:sp>
        <p:nvSpPr>
          <p:cNvPr id="246" name="Gently and privately, correct Ana’s errors as she speaks English."/>
          <p:cNvSpPr txBox="1"/>
          <p:nvPr/>
        </p:nvSpPr>
        <p:spPr>
          <a:xfrm>
            <a:off x="4155660" y="5540648"/>
            <a:ext cx="879440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Gently and privately, correct Ana’s errors as she speaks English.</a:t>
            </a:r>
          </a:p>
        </p:txBody>
      </p:sp>
      <p:sp>
        <p:nvSpPr>
          <p:cNvPr id="247" name="Ask questions that require more than yes/no responses."/>
          <p:cNvSpPr txBox="1"/>
          <p:nvPr/>
        </p:nvSpPr>
        <p:spPr>
          <a:xfrm>
            <a:off x="3813969" y="7236971"/>
            <a:ext cx="765378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Ask questions that require more than yes/no responses.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2"/>
      <p:bldP build="whole" bldLvl="1" animBg="1" rev="0" advAuto="0" spid="244" grpId="1"/>
      <p:bldP build="whole" bldLvl="1" animBg="1" rev="0" advAuto="0" spid="247"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tages of Language Acquisition:"/>
          <p:cNvSpPr txBox="1"/>
          <p:nvPr/>
        </p:nvSpPr>
        <p:spPr>
          <a:xfrm>
            <a:off x="3866860" y="118233"/>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Stages of Language Acquisition: </a:t>
            </a:r>
          </a:p>
        </p:txBody>
      </p:sp>
      <p:sp>
        <p:nvSpPr>
          <p:cNvPr id="250" name="Stage IV: Beginning Fluency"/>
          <p:cNvSpPr txBox="1"/>
          <p:nvPr/>
        </p:nvSpPr>
        <p:spPr>
          <a:xfrm>
            <a:off x="4219818" y="1082981"/>
            <a:ext cx="392765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 IV: Beginning Fluency</a:t>
            </a:r>
          </a:p>
        </p:txBody>
      </p:sp>
      <p:graphicFrame>
        <p:nvGraphicFramePr>
          <p:cNvPr id="251" name="Table"/>
          <p:cNvGraphicFramePr/>
          <p:nvPr/>
        </p:nvGraphicFramePr>
        <p:xfrm>
          <a:off x="343756" y="1781116"/>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II, and III practices, and: </a:t>
                      </a:r>
                    </a:p>
                  </a:txBody>
                  <a:tcPr marL="0" marR="0" marT="0" marB="0" anchor="t" anchorCtr="0" horzOverflow="overflow"/>
                </a:tc>
              </a:tr>
              <a:tr h="1124542">
                <a:tc>
                  <a:txBody>
                    <a:bodyPr/>
                    <a:lstStyle/>
                    <a:p>
                      <a:pPr algn="l">
                        <a:defRPr sz="1800"/>
                      </a:pPr>
                      <a:r>
                        <a:rPr sz="1600">
                          <a:sym typeface="Helvetica Neue"/>
                        </a:rPr>
                        <a:t>Speech is fairly fluent in social situations with minimal errors.  New contexts and academic language are challenging; the child or teenager will struggle to express themselves due to gaps in vocabulary and appropriate phrases. </a:t>
                      </a:r>
                    </a:p>
                  </a:txBody>
                  <a:tcPr marL="0" marR="0" marT="0" marB="0" anchor="t" anchorCtr="0" horzOverflow="overflow"/>
                </a:tc>
                <a:tc>
                  <a:txBody>
                    <a:bodyPr/>
                    <a:lstStyle/>
                    <a:p>
                      <a:pPr algn="l">
                        <a:defRPr>
                          <a:sym typeface="Helvetica Neue"/>
                        </a:defRPr>
                      </a:pPr>
                      <a:r>
                        <a:t>Have students work in pairs or groups to discuss content.</a:t>
                      </a:r>
                    </a:p>
                    <a:p>
                      <a:pPr algn="l">
                        <a:defRPr>
                          <a:sym typeface="Helvetica Neue"/>
                        </a:defRPr>
                      </a:pPr>
                    </a:p>
                    <a:p>
                      <a:pPr algn="l">
                        <a:defRPr>
                          <a:sym typeface="Helvetica Neue"/>
                        </a:defRPr>
                      </a:pPr>
                      <a:r>
                        <a:t>Ask questions that require a full response with explanation. Gently ask for clarification.</a:t>
                      </a:r>
                    </a:p>
                    <a:p>
                      <a:pPr algn="l">
                        <a:defRPr>
                          <a:sym typeface="Helvetica Neue"/>
                        </a:defRPr>
                      </a:pPr>
                      <a:r>
                        <a:t>Paraphrase what you think the student said and ask if that is what they meant.</a:t>
                      </a:r>
                    </a:p>
                    <a:p>
                      <a:pPr algn="l">
                        <a:defRPr>
                          <a:sym typeface="Helvetica Neue"/>
                        </a:defRPr>
                      </a:pPr>
                    </a:p>
                    <a:p>
                      <a:pPr algn="l">
                        <a:defRPr>
                          <a:sym typeface="Helvetica Neue"/>
                        </a:defRPr>
                      </a:pPr>
                      <a:r>
                        <a:t>Model increasingly complex academic phrasing and vocabulary.</a:t>
                      </a:r>
                    </a:p>
                    <a:p>
                      <a:pPr algn="l">
                        <a:defRPr>
                          <a:sym typeface="Helvetica Neue"/>
                        </a:defRPr>
                      </a:pPr>
                    </a:p>
                    <a:p>
                      <a:pPr algn="l">
                        <a:defRPr>
                          <a:sym typeface="Helvetica Neue"/>
                        </a:defRPr>
                      </a:pPr>
                      <a:r>
                        <a:t>Talk about how English has some sounds that Spanish does not have (</a:t>
                      </a:r>
                      <a:r>
                        <a:rPr i="1"/>
                        <a:t>sh)</a:t>
                      </a:r>
                      <a:r>
                        <a:t> and vice</a:t>
                      </a:r>
                    </a:p>
                    <a:p>
                      <a:pPr algn="l">
                        <a:defRPr>
                          <a:sym typeface="Helvetica Neue"/>
                        </a:defRPr>
                      </a:pPr>
                      <a:r>
                        <a:t>versa (</a:t>
                      </a:r>
                      <a:r>
                        <a:rPr i="1"/>
                        <a:t>trilled</a:t>
                      </a:r>
                      <a:r>
                        <a:t> </a:t>
                      </a:r>
                      <a:r>
                        <a:rPr i="1"/>
                        <a:t>r, hard j).</a:t>
                      </a:r>
                      <a:endParaRPr i="1"/>
                    </a:p>
                    <a:p>
                      <a:pPr algn="l">
                        <a:defRPr>
                          <a:sym typeface="Helvetica Neue"/>
                        </a:defRPr>
                      </a:pPr>
                      <a:endParaRPr i="1"/>
                    </a:p>
                    <a:p>
                      <a:pPr algn="l">
                        <a:defRPr>
                          <a:sym typeface="Helvetica Neue"/>
                        </a:defRPr>
                      </a:pPr>
                      <a:r>
                        <a:t>Be increasingly mindful of academic phraseology (the kind of phrasing that appears more in academic text than in social conversation). </a:t>
                      </a:r>
                    </a:p>
                    <a:p>
                      <a:pPr algn="l">
                        <a:defRPr>
                          <a:sym typeface="Helvetica Neue"/>
                        </a:defRPr>
                      </a:pPr>
                    </a:p>
                    <a:p>
                      <a:pPr algn="l">
                        <a:defRPr>
                          <a:sym typeface="Helvetica Neue"/>
                        </a:defRPr>
                      </a:pPr>
                      <a:r>
                        <a:t>Be increasingly mindful of the differences of BICS and CALPS. The student is developing fluency with the BICS, but not necessarily with the CALPS. Be mindful of the All-Star List</a:t>
                      </a:r>
                    </a:p>
                    <a:p>
                      <a:pPr algn="l">
                        <a:defRPr>
                          <a:sym typeface="Helvetica Neue"/>
                        </a:defRPr>
                      </a:pPr>
                      <a:r>
                        <a:t>and use those words with sufficient context.</a:t>
                      </a:r>
                    </a:p>
                    <a:p>
                      <a:pPr algn="l">
                        <a:defRPr>
                          <a:sym typeface="Helvetica Neue"/>
                        </a:defRPr>
                      </a:pPr>
                    </a:p>
                    <a:p>
                      <a:pPr algn="l">
                        <a:defRPr>
                          <a:sym typeface="Helvetica Neue"/>
                        </a:defRPr>
                      </a:pPr>
                      <a:r>
                        <a:t>Continue to provide visual supports and gesture.</a:t>
                      </a:r>
                    </a:p>
                    <a:p>
                      <a:pPr algn="l">
                        <a:defRPr>
                          <a:sym typeface="Helvetica Neue"/>
                        </a:defRPr>
                      </a:pPr>
                    </a:p>
                    <a:p>
                      <a:pPr algn="l">
                        <a:defRPr>
                          <a:sym typeface="Helvetica Neue"/>
                        </a:defRPr>
                      </a:pPr>
                      <a:r>
                        <a:t>With lots of support and rehearsal, encourage the student to make brief presentations in front of the class, possibly with a partner.</a:t>
                      </a:r>
                    </a:p>
                  </a:txBody>
                  <a:tcPr marL="0" marR="0" marT="0" marB="0" anchor="t" anchorCtr="0" horzOverflow="overflow"/>
                </a:tc>
              </a:tr>
            </a:tbl>
          </a:graphicData>
        </a:graphic>
      </p:graphicFrame>
      <p:sp>
        <p:nvSpPr>
          <p:cNvPr id="252" name="Source: https://www.colorincolorado.org/article/language-acquisition-overview."/>
          <p:cNvSpPr txBox="1"/>
          <p:nvPr/>
        </p:nvSpPr>
        <p:spPr>
          <a:xfrm>
            <a:off x="457356" y="9303181"/>
            <a:ext cx="8205370"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n-lt"/>
                <a:ea typeface="+mn-ea"/>
                <a:cs typeface="+mn-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r>
              <a:t>.</a:t>
            </a:r>
          </a:p>
        </p:txBody>
      </p:sp>
      <p:sp>
        <p:nvSpPr>
          <p:cNvPr id="253" name="accessed October19, 2022."/>
          <p:cNvSpPr txBox="1"/>
          <p:nvPr/>
        </p:nvSpPr>
        <p:spPr>
          <a:xfrm>
            <a:off x="8702023" y="9303181"/>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n-lt"/>
                <a:ea typeface="+mn-ea"/>
                <a:cs typeface="+mn-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Yes/No:…"/>
          <p:cNvSpPr txBox="1"/>
          <p:nvPr/>
        </p:nvSpPr>
        <p:spPr>
          <a:xfrm>
            <a:off x="1141685" y="845417"/>
            <a:ext cx="11077576"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Yes/No:</a:t>
            </a:r>
          </a:p>
          <a:p>
            <a:pPr algn="l"/>
            <a:r>
              <a:t>     Elena is at the beginning fluency stage as an English Language Learner (ELL)</a:t>
            </a:r>
          </a:p>
          <a:p>
            <a:pPr algn="l"/>
            <a:r>
              <a:t>     What is appropriate to do?</a:t>
            </a:r>
          </a:p>
        </p:txBody>
      </p:sp>
      <p:pic>
        <p:nvPicPr>
          <p:cNvPr id="256" name="Image" descr="Image"/>
          <p:cNvPicPr>
            <a:picLocks noChangeAspect="1"/>
          </p:cNvPicPr>
          <p:nvPr/>
        </p:nvPicPr>
        <p:blipFill>
          <a:blip r:embed="rId2">
            <a:extLst/>
          </a:blip>
          <a:stretch>
            <a:fillRect/>
          </a:stretch>
        </p:blipFill>
        <p:spPr>
          <a:xfrm>
            <a:off x="2234942" y="7046345"/>
            <a:ext cx="3492501" cy="2324101"/>
          </a:xfrm>
          <a:prstGeom prst="rect">
            <a:avLst/>
          </a:prstGeom>
          <a:ln w="12700">
            <a:miter lim="400000"/>
          </a:ln>
        </p:spPr>
      </p:pic>
      <p:sp>
        <p:nvSpPr>
          <p:cNvPr id="257" name="Ask Elena to clarify and expand her answers to verbal questions."/>
          <p:cNvSpPr txBox="1"/>
          <p:nvPr/>
        </p:nvSpPr>
        <p:spPr>
          <a:xfrm>
            <a:off x="1369941" y="2969620"/>
            <a:ext cx="885676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Ask Elena to clarify and expand her answers to verbal questions.</a:t>
            </a:r>
          </a:p>
        </p:txBody>
      </p:sp>
      <p:sp>
        <p:nvSpPr>
          <p:cNvPr id="258" name="."/>
          <p:cNvSpPr txBox="1"/>
          <p:nvPr/>
        </p:nvSpPr>
        <p:spPr>
          <a:xfrm>
            <a:off x="1357078" y="4228591"/>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
            </a:r>
          </a:p>
        </p:txBody>
      </p:sp>
      <p:sp>
        <p:nvSpPr>
          <p:cNvPr id="259" name="Avoid the use of academic vocabulary."/>
          <p:cNvSpPr txBox="1"/>
          <p:nvPr/>
        </p:nvSpPr>
        <p:spPr>
          <a:xfrm>
            <a:off x="1401121" y="4357224"/>
            <a:ext cx="530483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Avoid the use of academic vocabulary.</a:t>
            </a:r>
          </a:p>
        </p:txBody>
      </p:sp>
      <p:sp>
        <p:nvSpPr>
          <p:cNvPr id="260" name="Paraphrase what Elena says to you, so that she hears other ways of…"/>
          <p:cNvSpPr txBox="1"/>
          <p:nvPr/>
        </p:nvSpPr>
        <p:spPr>
          <a:xfrm>
            <a:off x="1421395" y="5560678"/>
            <a:ext cx="939894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Paraphrase what Elena says to you, so that she hears other ways of </a:t>
            </a:r>
          </a:p>
          <a:p>
            <a:pPr algn="l"/>
            <a:r>
              <a:t>saying something in English.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3"/>
      <p:bldP build="whole" bldLvl="1" animBg="1" rev="0" advAuto="0" spid="257" grpId="1"/>
      <p:bldP build="whole" bldLvl="1" animBg="1" rev="0" advAuto="0" spid="259"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tages of Language Acquisition:"/>
          <p:cNvSpPr txBox="1"/>
          <p:nvPr/>
        </p:nvSpPr>
        <p:spPr>
          <a:xfrm>
            <a:off x="3866860" y="118233"/>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Stages of Language Acquisition: </a:t>
            </a:r>
          </a:p>
        </p:txBody>
      </p:sp>
      <p:sp>
        <p:nvSpPr>
          <p:cNvPr id="263" name="Stage V: Intermediate Fluency"/>
          <p:cNvSpPr txBox="1"/>
          <p:nvPr/>
        </p:nvSpPr>
        <p:spPr>
          <a:xfrm>
            <a:off x="3859645" y="1095845"/>
            <a:ext cx="418764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 V: Intermediate Fluency</a:t>
            </a:r>
          </a:p>
        </p:txBody>
      </p:sp>
      <p:graphicFrame>
        <p:nvGraphicFramePr>
          <p:cNvPr id="264" name="Table"/>
          <p:cNvGraphicFramePr/>
          <p:nvPr/>
        </p:nvGraphicFramePr>
        <p:xfrm>
          <a:off x="343756" y="1815011"/>
          <a:ext cx="12317288" cy="33736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II, III, and IV practices, and: </a:t>
                      </a:r>
                    </a:p>
                  </a:txBody>
                  <a:tcPr marL="0" marR="0" marT="0" marB="0" anchor="t" anchorCtr="0" horzOverflow="overflow"/>
                </a:tc>
              </a:tr>
              <a:tr h="1124542">
                <a:tc>
                  <a:txBody>
                    <a:bodyPr/>
                    <a:lstStyle/>
                    <a:p>
                      <a:pPr algn="l">
                        <a:defRPr sz="1800"/>
                      </a:pPr>
                      <a:r>
                        <a:rPr sz="1600">
                          <a:sym typeface="Helvetica Neue"/>
                        </a:rPr>
                        <a:t>Communicating in English is fluent, especially in social situations.  The child or teenager is able to speak almost fluently in new situations or in academic areas, but there will be gaps in vocabulary knowledge and some unknown expressions.  There are very few errors, and the child or teenager is able to demonstrate higher order thinking skills in English, such as offering an opinion or analyzing a problem. </a:t>
                      </a:r>
                    </a:p>
                  </a:txBody>
                  <a:tcPr marL="0" marR="0" marT="0" marB="0" anchor="t" anchorCtr="0" horzOverflow="overflow"/>
                </a:tc>
                <a:tc>
                  <a:txBody>
                    <a:bodyPr/>
                    <a:lstStyle/>
                    <a:p>
                      <a:pPr algn="l">
                        <a:defRPr>
                          <a:sym typeface="Helvetica Neue"/>
                        </a:defRPr>
                      </a:pPr>
                      <a:r>
                        <a:t>Intensify the language experiences of Stage IV, introducing more academic vocabulary by using words repeatedly in a rich context and in various forms.</a:t>
                      </a:r>
                    </a:p>
                    <a:p>
                      <a:pPr algn="l">
                        <a:defRPr>
                          <a:sym typeface="Helvetica Neue"/>
                        </a:defRPr>
                      </a:pPr>
                    </a:p>
                    <a:p>
                      <a:pPr algn="l">
                        <a:defRPr>
                          <a:sym typeface="Helvetica Neue"/>
                        </a:defRPr>
                      </a:pPr>
                      <a:r>
                        <a:t>Expect many errors in written English, especially in written Academic English. </a:t>
                      </a:r>
                    </a:p>
                    <a:p>
                      <a:pPr algn="l">
                        <a:defRPr>
                          <a:sym typeface="Helvetica Neue"/>
                        </a:defRPr>
                      </a:pPr>
                    </a:p>
                    <a:p>
                      <a:pPr algn="l">
                        <a:defRPr>
                          <a:sym typeface="Helvetica Neue"/>
                        </a:defRPr>
                      </a:pPr>
                      <a:r>
                        <a:t>Have a “guessing” time during silent reading where they circle words they don’t know and jot down their guess as to the meaning. Verify with a dictionary or with you.</a:t>
                      </a:r>
                    </a:p>
                    <a:p>
                      <a:pPr algn="l">
                        <a:defRPr>
                          <a:sym typeface="Helvetica Neue"/>
                        </a:defRPr>
                      </a:pPr>
                    </a:p>
                    <a:p>
                      <a:pPr algn="l">
                        <a:defRPr>
                          <a:sym typeface="Helvetica Neue"/>
                        </a:defRPr>
                      </a:pPr>
                      <a:r>
                        <a:t>Expect misunderstandings of idioms and phrasal verbs.</a:t>
                      </a:r>
                    </a:p>
                    <a:p>
                      <a:pPr algn="l">
                        <a:defRPr>
                          <a:sym typeface="Helvetica Neue"/>
                        </a:defRPr>
                      </a:pPr>
                    </a:p>
                    <a:p>
                      <a:pPr algn="l">
                        <a:defRPr>
                          <a:sym typeface="Helvetica Neue"/>
                        </a:defRPr>
                      </a:pPr>
                      <a:r>
                        <a:t>Be a little more assertive in correcting errors, but do so in private.</a:t>
                      </a:r>
                    </a:p>
                    <a:p>
                      <a:pPr algn="l">
                        <a:defRPr>
                          <a:sym typeface="Helvetica Neue"/>
                        </a:defRPr>
                      </a:pPr>
                    </a:p>
                    <a:p>
                      <a:pPr algn="l">
                        <a:defRPr>
                          <a:sym typeface="Helvetica Neue"/>
                        </a:defRPr>
                      </a:pPr>
                      <a:r>
                        <a:t>Understand that progress will be incremental. Do NOT correct every error in writing. </a:t>
                      </a:r>
                    </a:p>
                    <a:p>
                      <a:pPr algn="l">
                        <a:defRPr>
                          <a:sym typeface="Helvetica Neue"/>
                        </a:defRPr>
                      </a:pPr>
                      <a:r>
                        <a:t>Think about that student’s zone of proximal development as well as the importance of</a:t>
                      </a:r>
                    </a:p>
                    <a:p>
                      <a:pPr algn="l">
                        <a:defRPr>
                          <a:sym typeface="Helvetica Neue"/>
                        </a:defRPr>
                      </a:pPr>
                      <a:r>
                        <a:t>a particular error in writing.</a:t>
                      </a:r>
                    </a:p>
                    <a:p>
                      <a:pPr algn="l">
                        <a:defRPr>
                          <a:sym typeface="Helvetica Neue"/>
                        </a:defRPr>
                      </a:pPr>
                    </a:p>
                    <a:p>
                      <a:pPr algn="l">
                        <a:defRPr>
                          <a:sym typeface="Helvetica Neue"/>
                        </a:defRPr>
                      </a:pPr>
                      <a:r>
                        <a:t>Engage the child or teenager in higher level language activities such as brainstorming, prioritizing, justifying an answer or opinion, categorizing, paraphrasing, summarizing, comparing and contrasting.</a:t>
                      </a:r>
                    </a:p>
                    <a:p>
                      <a:pPr algn="l">
                        <a:defRPr>
                          <a:sym typeface="Helvetica Neue"/>
                        </a:defRPr>
                      </a:pPr>
                    </a:p>
                    <a:p>
                      <a:pPr algn="l">
                        <a:defRPr>
                          <a:sym typeface="Helvetica Neue"/>
                        </a:defRPr>
                      </a:pPr>
                      <a:r>
                        <a:t>Build awareness of cognates.</a:t>
                      </a:r>
                    </a:p>
                    <a:p>
                      <a:pPr algn="l">
                        <a:defRPr>
                          <a:sym typeface="Helvetica Neue"/>
                        </a:defRPr>
                      </a:pPr>
                    </a:p>
                    <a:p>
                      <a:pPr algn="l">
                        <a:defRPr>
                          <a:sym typeface="Helvetica Neue"/>
                        </a:defRPr>
                      </a:pPr>
                      <a:r>
                        <a:t>Teach how English words stem from Latin-Greek roots.</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Yes/No:…"/>
          <p:cNvSpPr txBox="1"/>
          <p:nvPr/>
        </p:nvSpPr>
        <p:spPr>
          <a:xfrm>
            <a:off x="1141685" y="845417"/>
            <a:ext cx="11466315"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Yes/No:</a:t>
            </a:r>
          </a:p>
          <a:p>
            <a:pPr algn="l"/>
            <a:r>
              <a:t>     Javier is at the intermediate fluency stage as an English Language Learner (ELL)</a:t>
            </a:r>
          </a:p>
          <a:p>
            <a:pPr algn="l"/>
            <a:r>
              <a:t>     What is appropriate to do?</a:t>
            </a:r>
          </a:p>
        </p:txBody>
      </p:sp>
      <p:pic>
        <p:nvPicPr>
          <p:cNvPr id="267" name="Image" descr="Image"/>
          <p:cNvPicPr>
            <a:picLocks noChangeAspect="1"/>
          </p:cNvPicPr>
          <p:nvPr/>
        </p:nvPicPr>
        <p:blipFill>
          <a:blip r:embed="rId2">
            <a:extLst/>
          </a:blip>
          <a:stretch>
            <a:fillRect/>
          </a:stretch>
        </p:blipFill>
        <p:spPr>
          <a:xfrm>
            <a:off x="7405990" y="6866259"/>
            <a:ext cx="3492501" cy="2324101"/>
          </a:xfrm>
          <a:prstGeom prst="rect">
            <a:avLst/>
          </a:prstGeom>
          <a:ln w="12700">
            <a:miter lim="400000"/>
          </a:ln>
        </p:spPr>
      </p:pic>
      <p:sp>
        <p:nvSpPr>
          <p:cNvPr id="268" name="Expect errors in Javier’s writing."/>
          <p:cNvSpPr txBox="1"/>
          <p:nvPr/>
        </p:nvSpPr>
        <p:spPr>
          <a:xfrm>
            <a:off x="1369941" y="2969620"/>
            <a:ext cx="442257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Expect errors in Javier’s writing.</a:t>
            </a:r>
          </a:p>
        </p:txBody>
      </p:sp>
      <p:sp>
        <p:nvSpPr>
          <p:cNvPr id="269" name="."/>
          <p:cNvSpPr txBox="1"/>
          <p:nvPr/>
        </p:nvSpPr>
        <p:spPr>
          <a:xfrm>
            <a:off x="1357078" y="4228591"/>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
            </a:r>
          </a:p>
        </p:txBody>
      </p:sp>
      <p:sp>
        <p:nvSpPr>
          <p:cNvPr id="270" name="Encourage Javier to justify his opinions by speaking and writing in English."/>
          <p:cNvSpPr txBox="1"/>
          <p:nvPr/>
        </p:nvSpPr>
        <p:spPr>
          <a:xfrm>
            <a:off x="1401121" y="4357224"/>
            <a:ext cx="1014442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Encourage Javier to justify his opinions by speaking and writing in English.</a:t>
            </a:r>
          </a:p>
        </p:txBody>
      </p:sp>
      <p:sp>
        <p:nvSpPr>
          <p:cNvPr id="271" name="Build Javier’s awareness of the connections between English words and…"/>
          <p:cNvSpPr txBox="1"/>
          <p:nvPr/>
        </p:nvSpPr>
        <p:spPr>
          <a:xfrm>
            <a:off x="1421395" y="5560678"/>
            <a:ext cx="9845576"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Build Javier’s awareness of the connections between English words and</a:t>
            </a:r>
          </a:p>
          <a:p>
            <a:pPr algn="l"/>
            <a:r>
              <a:t>grammar to the words and grammar of Spanish.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2"/>
      <p:bldP build="whole" bldLvl="1" animBg="1" rev="0" advAuto="0" spid="268" grpId="1"/>
      <p:bldP build="whole" bldLvl="1" animBg="1" rev="0" advAuto="0" spid="271"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tages of Language Acquisition:"/>
          <p:cNvSpPr txBox="1"/>
          <p:nvPr/>
        </p:nvSpPr>
        <p:spPr>
          <a:xfrm>
            <a:off x="3866860" y="118233"/>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Stages of Language Acquisition: </a:t>
            </a:r>
          </a:p>
        </p:txBody>
      </p:sp>
      <p:sp>
        <p:nvSpPr>
          <p:cNvPr id="274" name="Stage VI: Advanced Fluency"/>
          <p:cNvSpPr txBox="1"/>
          <p:nvPr/>
        </p:nvSpPr>
        <p:spPr>
          <a:xfrm>
            <a:off x="4219818" y="1082981"/>
            <a:ext cx="394746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 VI: Advanced Fluency</a:t>
            </a:r>
          </a:p>
        </p:txBody>
      </p:sp>
      <p:graphicFrame>
        <p:nvGraphicFramePr>
          <p:cNvPr id="275" name="Table"/>
          <p:cNvGraphicFramePr/>
          <p:nvPr/>
        </p:nvGraphicFramePr>
        <p:xfrm>
          <a:off x="343756" y="2491451"/>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a:t>
                      </a:r>
                    </a:p>
                    <a:p>
                      <a:pPr algn="l">
                        <a:defRPr sz="2000">
                          <a:sym typeface="Helvetica Neue"/>
                        </a:defRPr>
                      </a:pPr>
                    </a:p>
                    <a:p>
                      <a:pPr algn="l">
                        <a:defRPr sz="2000">
                          <a:sym typeface="Helvetica Neue"/>
                        </a:defRPr>
                      </a:pPr>
                      <a:r>
                        <a:t>Build on the Stage I, II, III, IV and V practices, and: </a:t>
                      </a:r>
                    </a:p>
                  </a:txBody>
                  <a:tcPr marL="0" marR="0" marT="0" marB="0" anchor="t" anchorCtr="0" horzOverflow="overflow"/>
                </a:tc>
              </a:tr>
              <a:tr h="1124542">
                <a:tc>
                  <a:txBody>
                    <a:bodyPr/>
                    <a:lstStyle/>
                    <a:p>
                      <a:pPr algn="l">
                        <a:defRPr sz="1800"/>
                      </a:pPr>
                      <a:r>
                        <a:rPr sz="1600">
                          <a:sym typeface="Helvetica Neue"/>
                        </a:rPr>
                        <a:t>The child or teenager communicates fluently in all contexts and can maneuver successfully in new contexts and when exposed to new academic information.  At this stage, the child or teenager may still have an accent and use idiomatic expressions incorrectly at times, but is essentially fluent and comfortable communicating and learning in English. </a:t>
                      </a:r>
                    </a:p>
                  </a:txBody>
                  <a:tcPr marL="0" marR="0" marT="0" marB="0" anchor="t" anchorCtr="0" horzOverflow="overflow"/>
                </a:tc>
                <a:tc>
                  <a:txBody>
                    <a:bodyPr/>
                    <a:lstStyle/>
                    <a:p>
                      <a:pPr algn="l">
                        <a:defRPr sz="1800"/>
                      </a:pPr>
                      <a:r>
                        <a:rPr sz="1600">
                          <a:sym typeface="Helvetica Neue"/>
                        </a:rPr>
                        <a:t>Children and teenagers at this level are close to native language fluency and can interact well in a variety of situations; however, they may still struggle with the CALPs level even though they are fluent at the social conversation level. Deficits will be most obvious in writing and in reading literature that has subtleties. </a:t>
                      </a:r>
                    </a:p>
                  </a:txBody>
                  <a:tcPr marL="0" marR="0" marT="0" marB="0" anchor="t" anchorCtr="0" horzOverflow="overflow"/>
                </a:tc>
              </a:tr>
            </a:tbl>
          </a:graphicData>
        </a:graphic>
      </p:graphicFrame>
      <p:sp>
        <p:nvSpPr>
          <p:cNvPr id="276"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n-lt"/>
                <a:ea typeface="+mn-ea"/>
                <a:cs typeface="+mn-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77" name="accessed October19, 2022."/>
          <p:cNvSpPr txBox="1"/>
          <p:nvPr/>
        </p:nvSpPr>
        <p:spPr>
          <a:xfrm>
            <a:off x="1550027" y="9174547"/>
            <a:ext cx="2943226" cy="37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n-lt"/>
                <a:ea typeface="+mn-ea"/>
                <a:cs typeface="+mn-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Yes/No:…"/>
          <p:cNvSpPr txBox="1"/>
          <p:nvPr/>
        </p:nvSpPr>
        <p:spPr>
          <a:xfrm>
            <a:off x="1141685" y="845417"/>
            <a:ext cx="11484174"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Yes/No:</a:t>
            </a:r>
          </a:p>
          <a:p>
            <a:pPr algn="l"/>
            <a:r>
              <a:t>     Verónica is at the advanced fluency stage as an English Language Learner (ELL)</a:t>
            </a:r>
          </a:p>
          <a:p>
            <a:pPr algn="l"/>
            <a:r>
              <a:t>     What is appropriate to do?</a:t>
            </a:r>
          </a:p>
        </p:txBody>
      </p:sp>
      <p:pic>
        <p:nvPicPr>
          <p:cNvPr id="280" name="Image" descr="Image"/>
          <p:cNvPicPr>
            <a:picLocks noChangeAspect="1"/>
          </p:cNvPicPr>
          <p:nvPr/>
        </p:nvPicPr>
        <p:blipFill>
          <a:blip r:embed="rId2">
            <a:extLst/>
          </a:blip>
          <a:stretch>
            <a:fillRect/>
          </a:stretch>
        </p:blipFill>
        <p:spPr>
          <a:xfrm>
            <a:off x="4416180" y="7483698"/>
            <a:ext cx="3492501" cy="2324101"/>
          </a:xfrm>
          <a:prstGeom prst="rect">
            <a:avLst/>
          </a:prstGeom>
          <a:ln w="12700">
            <a:miter lim="400000"/>
          </a:ln>
        </p:spPr>
      </p:pic>
      <p:sp>
        <p:nvSpPr>
          <p:cNvPr id="281" name="Expect Verónica to have gaps and misunderstandings even though…"/>
          <p:cNvSpPr txBox="1"/>
          <p:nvPr/>
        </p:nvSpPr>
        <p:spPr>
          <a:xfrm>
            <a:off x="1369941" y="2785470"/>
            <a:ext cx="958497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Expect Verónica to have gaps and misunderstandings even though</a:t>
            </a:r>
          </a:p>
          <a:p>
            <a:pPr algn="l"/>
            <a:r>
              <a:t>she expresses herself in English as well as her native-speaking peers.</a:t>
            </a:r>
          </a:p>
        </p:txBody>
      </p:sp>
      <p:sp>
        <p:nvSpPr>
          <p:cNvPr id="282" name="."/>
          <p:cNvSpPr txBox="1"/>
          <p:nvPr/>
        </p:nvSpPr>
        <p:spPr>
          <a:xfrm>
            <a:off x="1357078" y="4228591"/>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
            </a:r>
          </a:p>
        </p:txBody>
      </p:sp>
      <p:sp>
        <p:nvSpPr>
          <p:cNvPr id="283" name="Avoid correcting Verónica’s errors."/>
          <p:cNvSpPr txBox="1"/>
          <p:nvPr/>
        </p:nvSpPr>
        <p:spPr>
          <a:xfrm>
            <a:off x="1401121" y="4357224"/>
            <a:ext cx="483006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Avoid correcting Verónica’s errors. </a:t>
            </a:r>
          </a:p>
        </p:txBody>
      </p:sp>
      <p:sp>
        <p:nvSpPr>
          <p:cNvPr id="284" name="Be aware that Verónica may have difficulty understanding poetry that relies…"/>
          <p:cNvSpPr txBox="1"/>
          <p:nvPr/>
        </p:nvSpPr>
        <p:spPr>
          <a:xfrm>
            <a:off x="1421395" y="5560678"/>
            <a:ext cx="1020708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Be aware that Verónica may have difficulty understanding poetry that relies</a:t>
            </a:r>
          </a:p>
          <a:p>
            <a:pPr algn="l"/>
            <a:r>
              <a:t>on metaphors and symbolism.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3"/>
      <p:bldP build="whole" bldLvl="1" animBg="1" rev="0" advAuto="0" spid="283" grpId="2"/>
      <p:bldP build="whole" bldLvl="1" animBg="1" rev="0" advAuto="0" spid="281"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287"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288"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289" name="III. Your Homework"/>
          <p:cNvSpPr txBox="1"/>
          <p:nvPr/>
        </p:nvSpPr>
        <p:spPr>
          <a:xfrm>
            <a:off x="1241307" y="3652529"/>
            <a:ext cx="288432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6A259"/>
                </a:solidFill>
                <a:latin typeface="+mn-lt"/>
                <a:ea typeface="+mn-ea"/>
                <a:cs typeface="+mn-cs"/>
                <a:sym typeface="Helvetica Neue"/>
              </a:defRPr>
            </a:lvl1pPr>
          </a:lstStyle>
          <a:p>
            <a:pPr/>
            <a:r>
              <a:t>III. Your Homework</a:t>
            </a:r>
          </a:p>
        </p:txBody>
      </p:sp>
      <p:sp>
        <p:nvSpPr>
          <p:cNvPr id="290"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291"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V. All-Star List of Academic Words with Spanish Cognates</a:t>
            </a:r>
          </a:p>
        </p:txBody>
      </p:sp>
      <p:pic>
        <p:nvPicPr>
          <p:cNvPr id="292" name="Image" descr="Image"/>
          <p:cNvPicPr>
            <a:picLocks noChangeAspect="1"/>
          </p:cNvPicPr>
          <p:nvPr/>
        </p:nvPicPr>
        <p:blipFill>
          <a:blip r:embed="rId3">
            <a:extLst/>
          </a:blip>
          <a:stretch>
            <a:fillRect/>
          </a:stretch>
        </p:blipFill>
        <p:spPr>
          <a:xfrm>
            <a:off x="566123" y="3598634"/>
            <a:ext cx="638614" cy="56885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153" name="I. Tone-setting"/>
          <p:cNvSpPr txBox="1"/>
          <p:nvPr/>
        </p:nvSpPr>
        <p:spPr>
          <a:xfrm>
            <a:off x="1241307" y="2433781"/>
            <a:ext cx="21909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9A036"/>
                </a:solidFill>
                <a:latin typeface="+mn-lt"/>
                <a:ea typeface="+mn-ea"/>
                <a:cs typeface="+mn-cs"/>
                <a:sym typeface="Helvetica Neue"/>
              </a:defRPr>
            </a:lvl1pPr>
          </a:lstStyle>
          <a:p>
            <a:pPr/>
            <a:r>
              <a:t>I. Tone-setting</a:t>
            </a:r>
          </a:p>
        </p:txBody>
      </p:sp>
      <p:sp>
        <p:nvSpPr>
          <p:cNvPr id="154"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155"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156"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157"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n-lt"/>
                <a:ea typeface="+mn-ea"/>
                <a:cs typeface="+mn-cs"/>
                <a:sym typeface="Helvetica Neue"/>
              </a:defRPr>
            </a:lvl1pPr>
          </a:lstStyle>
          <a:p>
            <a:pPr/>
            <a:r>
              <a:t>V. All-Star List of Academic Words with Spanish Cognates</a:t>
            </a:r>
          </a:p>
        </p:txBody>
      </p:sp>
      <p:sp>
        <p:nvSpPr>
          <p:cNvPr id="158"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n-lt"/>
                <a:ea typeface="+mn-ea"/>
                <a:cs typeface="+mn-cs"/>
                <a:sym typeface="Helvetica Neue"/>
              </a:defRPr>
            </a:lvl1pPr>
          </a:lstStyle>
          <a:p>
            <a:pPr/>
            <a:r>
              <a:t>VI. Cognates, Cognates, Cognates</a:t>
            </a:r>
          </a:p>
        </p:txBody>
      </p:sp>
      <p:sp>
        <p:nvSpPr>
          <p:cNvPr id="159" name="VII. Contrastive Analysis: English and Spanish"/>
          <p:cNvSpPr txBox="1"/>
          <p:nvPr/>
        </p:nvSpPr>
        <p:spPr>
          <a:xfrm>
            <a:off x="1331350" y="6462271"/>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n-lt"/>
                <a:ea typeface="+mn-ea"/>
                <a:cs typeface="+mn-cs"/>
                <a:sym typeface="Helvetica Neue"/>
              </a:defRPr>
            </a:lvl1pPr>
          </a:lstStyle>
          <a:p>
            <a:pPr/>
            <a:r>
              <a:t>VII. Contrastive Analysis: English and Spanish</a:t>
            </a:r>
          </a:p>
        </p:txBody>
      </p:sp>
      <p:pic>
        <p:nvPicPr>
          <p:cNvPr id="160" name="Image" descr="Image"/>
          <p:cNvPicPr>
            <a:picLocks noChangeAspect="1"/>
          </p:cNvPicPr>
          <p:nvPr/>
        </p:nvPicPr>
        <p:blipFill>
          <a:blip r:embed="rId3">
            <a:extLst/>
          </a:blip>
          <a:stretch>
            <a:fillRect/>
          </a:stretch>
        </p:blipFill>
        <p:spPr>
          <a:xfrm>
            <a:off x="566123" y="2379888"/>
            <a:ext cx="638614" cy="568849"/>
          </a:xfrm>
          <a:prstGeom prst="rect">
            <a:avLst/>
          </a:prstGeom>
          <a:ln w="12700">
            <a:miter lim="400000"/>
          </a:ln>
        </p:spPr>
      </p:pic>
      <p:sp>
        <p:nvSpPr>
          <p:cNvPr id="161" name="VII. Contrastive Analysis: English and Spanish"/>
          <p:cNvSpPr txBox="1"/>
          <p:nvPr/>
        </p:nvSpPr>
        <p:spPr>
          <a:xfrm>
            <a:off x="1331350" y="7199882"/>
            <a:ext cx="85359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n-lt"/>
                <a:ea typeface="+mn-ea"/>
                <a:cs typeface="+mn-cs"/>
                <a:sym typeface="Helvetica Neue"/>
              </a:defRPr>
            </a:lvl1pPr>
          </a:lstStyle>
          <a:p>
            <a:pPr/>
            <a:r>
              <a:t>VIII. TPRS: Teaching Proficiency with Reading and Storytelling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Image" descr="Image"/>
          <p:cNvPicPr>
            <a:picLocks noChangeAspect="1"/>
          </p:cNvPicPr>
          <p:nvPr/>
        </p:nvPicPr>
        <p:blipFill>
          <a:blip r:embed="rId2">
            <a:extLst/>
          </a:blip>
          <a:stretch>
            <a:fillRect/>
          </a:stretch>
        </p:blipFill>
        <p:spPr>
          <a:xfrm>
            <a:off x="3090872" y="1674873"/>
            <a:ext cx="6823056" cy="4145955"/>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297"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298"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A Little Spanish for Educators</a:t>
            </a:r>
          </a:p>
        </p:txBody>
      </p:sp>
      <p:sp>
        <p:nvSpPr>
          <p:cNvPr id="299"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Un poco de español para educadores</a:t>
            </a:r>
          </a:p>
        </p:txBody>
      </p:sp>
      <p:sp>
        <p:nvSpPr>
          <p:cNvPr id="300" name="General Pleasantries:"/>
          <p:cNvSpPr txBox="1"/>
          <p:nvPr/>
        </p:nvSpPr>
        <p:spPr>
          <a:xfrm>
            <a:off x="139696" y="1864970"/>
            <a:ext cx="32970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General Pleasantries: </a:t>
            </a:r>
          </a:p>
        </p:txBody>
      </p:sp>
      <p:sp>
        <p:nvSpPr>
          <p:cNvPr id="301" name="1. Welcome. Nice to see you."/>
          <p:cNvSpPr txBox="1"/>
          <p:nvPr/>
        </p:nvSpPr>
        <p:spPr>
          <a:xfrm>
            <a:off x="419098" y="2753970"/>
            <a:ext cx="428457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1. Welcome. Nice to see you.</a:t>
            </a:r>
          </a:p>
        </p:txBody>
      </p:sp>
      <p:sp>
        <p:nvSpPr>
          <p:cNvPr id="302" name="3. Have a nice weekend."/>
          <p:cNvSpPr txBox="1"/>
          <p:nvPr/>
        </p:nvSpPr>
        <p:spPr>
          <a:xfrm>
            <a:off x="419100" y="4445533"/>
            <a:ext cx="362559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3. Have a nice weekend.</a:t>
            </a:r>
          </a:p>
        </p:txBody>
      </p:sp>
      <p:sp>
        <p:nvSpPr>
          <p:cNvPr id="303" name="4. Have a nice vacation."/>
          <p:cNvSpPr txBox="1"/>
          <p:nvPr/>
        </p:nvSpPr>
        <p:spPr>
          <a:xfrm>
            <a:off x="419100" y="5504750"/>
            <a:ext cx="354695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4. Have a nice vacation.</a:t>
            </a:r>
          </a:p>
        </p:txBody>
      </p:sp>
      <p:sp>
        <p:nvSpPr>
          <p:cNvPr id="304" name="5. Good morning/ Good afternoon"/>
          <p:cNvSpPr txBox="1"/>
          <p:nvPr/>
        </p:nvSpPr>
        <p:spPr>
          <a:xfrm>
            <a:off x="419098" y="6563969"/>
            <a:ext cx="503011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5. Good morning/ Good afternoon</a:t>
            </a:r>
          </a:p>
        </p:txBody>
      </p:sp>
      <p:sp>
        <p:nvSpPr>
          <p:cNvPr id="305" name="7. Bye. See you tomorrow."/>
          <p:cNvSpPr txBox="1"/>
          <p:nvPr/>
        </p:nvSpPr>
        <p:spPr>
          <a:xfrm>
            <a:off x="419098" y="8748369"/>
            <a:ext cx="390266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7. Bye. See you tomorrow.</a:t>
            </a:r>
          </a:p>
        </p:txBody>
      </p:sp>
      <p:sp>
        <p:nvSpPr>
          <p:cNvPr id="306" name="2. Have a nice day."/>
          <p:cNvSpPr txBox="1"/>
          <p:nvPr/>
        </p:nvSpPr>
        <p:spPr>
          <a:xfrm>
            <a:off x="384453" y="3642969"/>
            <a:ext cx="280751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2. Have a nice day.</a:t>
            </a:r>
          </a:p>
        </p:txBody>
      </p:sp>
      <p:sp>
        <p:nvSpPr>
          <p:cNvPr id="307"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08"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09"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10"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11"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12"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13" name="6. We missed you yesterday."/>
          <p:cNvSpPr txBox="1"/>
          <p:nvPr/>
        </p:nvSpPr>
        <p:spPr>
          <a:xfrm>
            <a:off x="419100" y="7736092"/>
            <a:ext cx="419496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6. We missed you yesterday.</a:t>
            </a:r>
          </a:p>
        </p:txBody>
      </p:sp>
      <p:sp>
        <p:nvSpPr>
          <p:cNvPr id="314" name="2"/>
          <p:cNvSpPr txBox="1"/>
          <p:nvPr/>
        </p:nvSpPr>
        <p:spPr>
          <a:xfrm>
            <a:off x="12354789" y="9102040"/>
            <a:ext cx="2838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17"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18"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A Little Spanish for Educators</a:t>
            </a:r>
          </a:p>
        </p:txBody>
      </p:sp>
      <p:sp>
        <p:nvSpPr>
          <p:cNvPr id="319"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Un poco de español para educadores</a:t>
            </a:r>
          </a:p>
        </p:txBody>
      </p:sp>
      <p:sp>
        <p:nvSpPr>
          <p:cNvPr id="320" name="Words of  Praise and Encouragement:"/>
          <p:cNvSpPr txBox="1"/>
          <p:nvPr/>
        </p:nvSpPr>
        <p:spPr>
          <a:xfrm>
            <a:off x="139696" y="1864970"/>
            <a:ext cx="568482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Words of  Praise and Encouragement: </a:t>
            </a:r>
          </a:p>
        </p:txBody>
      </p:sp>
      <p:sp>
        <p:nvSpPr>
          <p:cNvPr id="321" name="1. I notice the you’re trying."/>
          <p:cNvSpPr txBox="1"/>
          <p:nvPr/>
        </p:nvSpPr>
        <p:spPr>
          <a:xfrm>
            <a:off x="419098" y="2753970"/>
            <a:ext cx="425226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1. I notice that you’re trying. </a:t>
            </a:r>
          </a:p>
        </p:txBody>
      </p:sp>
      <p:sp>
        <p:nvSpPr>
          <p:cNvPr id="322" name="3. Don’t worry."/>
          <p:cNvSpPr txBox="1"/>
          <p:nvPr/>
        </p:nvSpPr>
        <p:spPr>
          <a:xfrm>
            <a:off x="419100" y="4646269"/>
            <a:ext cx="22091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3. Don’t worry.</a:t>
            </a:r>
          </a:p>
        </p:txBody>
      </p:sp>
      <p:sp>
        <p:nvSpPr>
          <p:cNvPr id="323" name="4. Take your time."/>
          <p:cNvSpPr txBox="1"/>
          <p:nvPr/>
        </p:nvSpPr>
        <p:spPr>
          <a:xfrm>
            <a:off x="393697" y="5649569"/>
            <a:ext cx="266547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4. Take your time.</a:t>
            </a:r>
          </a:p>
        </p:txBody>
      </p:sp>
      <p:sp>
        <p:nvSpPr>
          <p:cNvPr id="324" name="5. I notice that you’re making friends."/>
          <p:cNvSpPr txBox="1"/>
          <p:nvPr/>
        </p:nvSpPr>
        <p:spPr>
          <a:xfrm>
            <a:off x="419097" y="6563969"/>
            <a:ext cx="549859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5. I notice that you’re making friends.</a:t>
            </a:r>
          </a:p>
        </p:txBody>
      </p:sp>
      <p:sp>
        <p:nvSpPr>
          <p:cNvPr id="325" name="6. I’ll try to help you."/>
          <p:cNvSpPr txBox="1"/>
          <p:nvPr/>
        </p:nvSpPr>
        <p:spPr>
          <a:xfrm>
            <a:off x="419096" y="7652311"/>
            <a:ext cx="303215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6. I’ll try to help you.</a:t>
            </a:r>
          </a:p>
        </p:txBody>
      </p:sp>
      <p:sp>
        <p:nvSpPr>
          <p:cNvPr id="326" name="7. Please come up to the board."/>
          <p:cNvSpPr txBox="1"/>
          <p:nvPr/>
        </p:nvSpPr>
        <p:spPr>
          <a:xfrm>
            <a:off x="419098" y="8748369"/>
            <a:ext cx="471464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7. Please come up to the board.</a:t>
            </a:r>
          </a:p>
        </p:txBody>
      </p:sp>
      <p:sp>
        <p:nvSpPr>
          <p:cNvPr id="327" name="2. Your English is getting better."/>
          <p:cNvSpPr txBox="1"/>
          <p:nvPr/>
        </p:nvSpPr>
        <p:spPr>
          <a:xfrm>
            <a:off x="384451" y="3642969"/>
            <a:ext cx="470306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2. Your English is getting better.</a:t>
            </a:r>
          </a:p>
        </p:txBody>
      </p:sp>
      <p:sp>
        <p:nvSpPr>
          <p:cNvPr id="328"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29"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30"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31"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32"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33"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34" name="3"/>
          <p:cNvSpPr txBox="1"/>
          <p:nvPr/>
        </p:nvSpPr>
        <p:spPr>
          <a:xfrm>
            <a:off x="12431969" y="9312099"/>
            <a:ext cx="2838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37"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38"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A Little Spanish for Educators</a:t>
            </a:r>
          </a:p>
        </p:txBody>
      </p:sp>
      <p:sp>
        <p:nvSpPr>
          <p:cNvPr id="339"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Un poco de español para educadores</a:t>
            </a:r>
          </a:p>
        </p:txBody>
      </p:sp>
      <p:sp>
        <p:nvSpPr>
          <p:cNvPr id="340" name="Words of Direction and Redirection:"/>
          <p:cNvSpPr txBox="1"/>
          <p:nvPr/>
        </p:nvSpPr>
        <p:spPr>
          <a:xfrm>
            <a:off x="139697" y="1864970"/>
            <a:ext cx="53681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Words of Direction and Redirection: </a:t>
            </a:r>
          </a:p>
        </p:txBody>
      </p:sp>
      <p:sp>
        <p:nvSpPr>
          <p:cNvPr id="341" name="1. Please put away your cell phone."/>
          <p:cNvSpPr txBox="1"/>
          <p:nvPr/>
        </p:nvSpPr>
        <p:spPr>
          <a:xfrm>
            <a:off x="419100" y="2753970"/>
            <a:ext cx="522244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1. Please put away your cell phone.</a:t>
            </a:r>
          </a:p>
        </p:txBody>
      </p:sp>
      <p:sp>
        <p:nvSpPr>
          <p:cNvPr id="342" name="3. Are your ready?"/>
          <p:cNvSpPr txBox="1"/>
          <p:nvPr/>
        </p:nvSpPr>
        <p:spPr>
          <a:xfrm>
            <a:off x="419097" y="4646269"/>
            <a:ext cx="270632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3. Are you ready? </a:t>
            </a:r>
          </a:p>
        </p:txBody>
      </p:sp>
      <p:sp>
        <p:nvSpPr>
          <p:cNvPr id="343" name="4. Please write this down."/>
          <p:cNvSpPr txBox="1"/>
          <p:nvPr/>
        </p:nvSpPr>
        <p:spPr>
          <a:xfrm>
            <a:off x="419100" y="5504750"/>
            <a:ext cx="382188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4. Please write this down.</a:t>
            </a:r>
          </a:p>
        </p:txBody>
      </p:sp>
      <p:sp>
        <p:nvSpPr>
          <p:cNvPr id="344" name="5. I notice that you look tired today."/>
          <p:cNvSpPr txBox="1"/>
          <p:nvPr/>
        </p:nvSpPr>
        <p:spPr>
          <a:xfrm>
            <a:off x="419100" y="6560111"/>
            <a:ext cx="521116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5. I notice that you look tired today.</a:t>
            </a:r>
          </a:p>
        </p:txBody>
      </p:sp>
      <p:sp>
        <p:nvSpPr>
          <p:cNvPr id="345" name="6. A little slower, please"/>
          <p:cNvSpPr txBox="1"/>
          <p:nvPr/>
        </p:nvSpPr>
        <p:spPr>
          <a:xfrm>
            <a:off x="419097" y="7652311"/>
            <a:ext cx="352196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6. A little slower, please</a:t>
            </a:r>
          </a:p>
        </p:txBody>
      </p:sp>
      <p:sp>
        <p:nvSpPr>
          <p:cNvPr id="346" name="7. A little louder, please"/>
          <p:cNvSpPr txBox="1"/>
          <p:nvPr/>
        </p:nvSpPr>
        <p:spPr>
          <a:xfrm>
            <a:off x="419097" y="8748369"/>
            <a:ext cx="347716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7. A little louder, please</a:t>
            </a:r>
          </a:p>
        </p:txBody>
      </p:sp>
      <p:sp>
        <p:nvSpPr>
          <p:cNvPr id="347" name="2. Please take out your Chromebook."/>
          <p:cNvSpPr txBox="1"/>
          <p:nvPr/>
        </p:nvSpPr>
        <p:spPr>
          <a:xfrm>
            <a:off x="384451" y="3642969"/>
            <a:ext cx="548823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2. Please take out your Chromebook.</a:t>
            </a:r>
          </a:p>
        </p:txBody>
      </p:sp>
      <p:sp>
        <p:nvSpPr>
          <p:cNvPr id="348"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49"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50"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51"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52"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53"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54" name="Por favor de guardar su celular."/>
          <p:cNvSpPr txBox="1"/>
          <p:nvPr/>
        </p:nvSpPr>
        <p:spPr>
          <a:xfrm>
            <a:off x="6540500" y="2855570"/>
            <a:ext cx="466496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i="1">
                <a:latin typeface="+mn-lt"/>
                <a:ea typeface="+mn-ea"/>
                <a:cs typeface="+mn-cs"/>
                <a:sym typeface="Helvetica Neue"/>
              </a:defRPr>
            </a:lvl1pPr>
          </a:lstStyle>
          <a:p>
            <a:pPr/>
            <a:r>
              <a:t>Por favor de guardar su celular.</a:t>
            </a:r>
          </a:p>
        </p:txBody>
      </p:sp>
      <p:sp>
        <p:nvSpPr>
          <p:cNvPr id="355" name="4"/>
          <p:cNvSpPr txBox="1"/>
          <p:nvPr/>
        </p:nvSpPr>
        <p:spPr>
          <a:xfrm>
            <a:off x="12419106" y="9102040"/>
            <a:ext cx="2838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58"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59"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A Little Spanish for Educators</a:t>
            </a:r>
          </a:p>
        </p:txBody>
      </p:sp>
      <p:sp>
        <p:nvSpPr>
          <p:cNvPr id="360"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Un poco de español para educadores</a:t>
            </a:r>
          </a:p>
        </p:txBody>
      </p:sp>
      <p:sp>
        <p:nvSpPr>
          <p:cNvPr id="361" name="Other :"/>
          <p:cNvSpPr txBox="1"/>
          <p:nvPr/>
        </p:nvSpPr>
        <p:spPr>
          <a:xfrm>
            <a:off x="139698" y="1864970"/>
            <a:ext cx="118719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Other : </a:t>
            </a:r>
          </a:p>
        </p:txBody>
      </p:sp>
      <p:sp>
        <p:nvSpPr>
          <p:cNvPr id="362" name="1."/>
          <p:cNvSpPr txBox="1"/>
          <p:nvPr/>
        </p:nvSpPr>
        <p:spPr>
          <a:xfrm>
            <a:off x="419100" y="2753970"/>
            <a:ext cx="4532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1. </a:t>
            </a:r>
          </a:p>
        </p:txBody>
      </p:sp>
      <p:sp>
        <p:nvSpPr>
          <p:cNvPr id="363" name="3."/>
          <p:cNvSpPr txBox="1"/>
          <p:nvPr/>
        </p:nvSpPr>
        <p:spPr>
          <a:xfrm>
            <a:off x="419100" y="4445533"/>
            <a:ext cx="3685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3.</a:t>
            </a:r>
          </a:p>
        </p:txBody>
      </p:sp>
      <p:sp>
        <p:nvSpPr>
          <p:cNvPr id="364" name="4."/>
          <p:cNvSpPr txBox="1"/>
          <p:nvPr/>
        </p:nvSpPr>
        <p:spPr>
          <a:xfrm>
            <a:off x="419100" y="5504750"/>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4.</a:t>
            </a:r>
          </a:p>
        </p:txBody>
      </p:sp>
      <p:sp>
        <p:nvSpPr>
          <p:cNvPr id="365" name="5."/>
          <p:cNvSpPr txBox="1"/>
          <p:nvPr/>
        </p:nvSpPr>
        <p:spPr>
          <a:xfrm>
            <a:off x="419100" y="6563969"/>
            <a:ext cx="3685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5.</a:t>
            </a:r>
          </a:p>
        </p:txBody>
      </p:sp>
      <p:sp>
        <p:nvSpPr>
          <p:cNvPr id="366" name="6."/>
          <p:cNvSpPr txBox="1"/>
          <p:nvPr/>
        </p:nvSpPr>
        <p:spPr>
          <a:xfrm>
            <a:off x="419100" y="7652311"/>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6.</a:t>
            </a:r>
          </a:p>
        </p:txBody>
      </p:sp>
      <p:sp>
        <p:nvSpPr>
          <p:cNvPr id="367" name="7."/>
          <p:cNvSpPr txBox="1"/>
          <p:nvPr/>
        </p:nvSpPr>
        <p:spPr>
          <a:xfrm>
            <a:off x="419100" y="8748369"/>
            <a:ext cx="3685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7.</a:t>
            </a:r>
          </a:p>
        </p:txBody>
      </p:sp>
      <p:sp>
        <p:nvSpPr>
          <p:cNvPr id="368" name="2."/>
          <p:cNvSpPr txBox="1"/>
          <p:nvPr/>
        </p:nvSpPr>
        <p:spPr>
          <a:xfrm>
            <a:off x="384454" y="3642969"/>
            <a:ext cx="3685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2.</a:t>
            </a:r>
          </a:p>
        </p:txBody>
      </p:sp>
      <p:sp>
        <p:nvSpPr>
          <p:cNvPr id="369"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70"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71"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72"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73"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74"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75" name="5"/>
          <p:cNvSpPr txBox="1"/>
          <p:nvPr/>
        </p:nvSpPr>
        <p:spPr>
          <a:xfrm>
            <a:off x="12327203" y="9208321"/>
            <a:ext cx="2838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7"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378"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379"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380"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381" name="IV. Two Kinds of English"/>
          <p:cNvSpPr txBox="1"/>
          <p:nvPr/>
        </p:nvSpPr>
        <p:spPr>
          <a:xfrm>
            <a:off x="1267034" y="4319788"/>
            <a:ext cx="355061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CA344"/>
                </a:solidFill>
                <a:latin typeface="+mn-lt"/>
                <a:ea typeface="+mn-ea"/>
                <a:cs typeface="+mn-cs"/>
                <a:sym typeface="Helvetica Neue"/>
              </a:defRPr>
            </a:lvl1pPr>
          </a:lstStyle>
          <a:p>
            <a:pPr/>
            <a:r>
              <a:t>IV. Two Kinds of English</a:t>
            </a:r>
          </a:p>
        </p:txBody>
      </p:sp>
      <p:sp>
        <p:nvSpPr>
          <p:cNvPr id="382"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V. All-Star List of Academic Words with Spanish Cognates</a:t>
            </a:r>
          </a:p>
        </p:txBody>
      </p:sp>
      <p:pic>
        <p:nvPicPr>
          <p:cNvPr id="383" name="Image" descr="Image"/>
          <p:cNvPicPr>
            <a:picLocks noChangeAspect="1"/>
          </p:cNvPicPr>
          <p:nvPr/>
        </p:nvPicPr>
        <p:blipFill>
          <a:blip r:embed="rId3">
            <a:extLst/>
          </a:blip>
          <a:stretch>
            <a:fillRect/>
          </a:stretch>
        </p:blipFill>
        <p:spPr>
          <a:xfrm>
            <a:off x="527533" y="4265893"/>
            <a:ext cx="638614" cy="568850"/>
          </a:xfrm>
          <a:prstGeom prst="rect">
            <a:avLst/>
          </a:prstGeom>
          <a:ln w="12700">
            <a:miter lim="400000"/>
          </a:ln>
        </p:spPr>
      </p:pic>
      <p:sp>
        <p:nvSpPr>
          <p:cNvPr id="384" name="VI. Cognates, Cognates, Cognates"/>
          <p:cNvSpPr txBox="1"/>
          <p:nvPr/>
        </p:nvSpPr>
        <p:spPr>
          <a:xfrm>
            <a:off x="1279898" y="5798858"/>
            <a:ext cx="4833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n-lt"/>
                <a:ea typeface="+mn-ea"/>
                <a:cs typeface="+mn-cs"/>
                <a:sym typeface="Helvetica Neue"/>
              </a:defRPr>
            </a:lvl1pPr>
          </a:lstStyle>
          <a:p>
            <a:pPr/>
            <a:r>
              <a:t>VI. Cognates, Cognates, Cognates</a:t>
            </a:r>
          </a:p>
        </p:txBody>
      </p:sp>
      <p:sp>
        <p:nvSpPr>
          <p:cNvPr id="385" name="VIII. Double Objective: Content and Language (SIOP)"/>
          <p:cNvSpPr txBox="1"/>
          <p:nvPr/>
        </p:nvSpPr>
        <p:spPr>
          <a:xfrm>
            <a:off x="1329717"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n-lt"/>
                <a:ea typeface="+mn-ea"/>
                <a:cs typeface="+mn-cs"/>
                <a:sym typeface="Helvetica Neue"/>
              </a:defRPr>
            </a:lvl1pPr>
          </a:lstStyle>
          <a:p>
            <a:pPr/>
            <a:r>
              <a:t>VIII. Double Objective: Content and Language (SIOP)</a:t>
            </a:r>
          </a:p>
        </p:txBody>
      </p:sp>
      <p:sp>
        <p:nvSpPr>
          <p:cNvPr id="386" name="VII. Contrastive Analysis: English and Spanish"/>
          <p:cNvSpPr txBox="1"/>
          <p:nvPr/>
        </p:nvSpPr>
        <p:spPr>
          <a:xfrm>
            <a:off x="1331350" y="6536472"/>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n-lt"/>
                <a:ea typeface="+mn-ea"/>
                <a:cs typeface="+mn-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8" name="pasted-image.jpeg" descr="pasted-image.jpeg"/>
          <p:cNvPicPr>
            <a:picLocks noChangeAspect="1"/>
          </p:cNvPicPr>
          <p:nvPr/>
        </p:nvPicPr>
        <p:blipFill>
          <a:blip r:embed="rId2">
            <a:extLst/>
          </a:blip>
          <a:stretch>
            <a:fillRect/>
          </a:stretch>
        </p:blipFill>
        <p:spPr>
          <a:xfrm>
            <a:off x="316607" y="4250480"/>
            <a:ext cx="5227321" cy="2927309"/>
          </a:xfrm>
          <a:prstGeom prst="rect">
            <a:avLst/>
          </a:prstGeom>
          <a:ln w="12700">
            <a:miter lim="400000"/>
          </a:ln>
        </p:spPr>
      </p:pic>
      <p:pic>
        <p:nvPicPr>
          <p:cNvPr id="389" name="pasted-image.jpeg" descr="pasted-image.jpeg"/>
          <p:cNvPicPr>
            <a:picLocks noChangeAspect="1"/>
          </p:cNvPicPr>
          <p:nvPr/>
        </p:nvPicPr>
        <p:blipFill>
          <a:blip r:embed="rId3">
            <a:extLst/>
          </a:blip>
          <a:stretch>
            <a:fillRect/>
          </a:stretch>
        </p:blipFill>
        <p:spPr>
          <a:xfrm>
            <a:off x="6527679" y="3927076"/>
            <a:ext cx="5370932" cy="3574120"/>
          </a:xfrm>
          <a:prstGeom prst="rect">
            <a:avLst/>
          </a:prstGeom>
          <a:ln w="12700">
            <a:miter lim="400000"/>
          </a:ln>
        </p:spPr>
      </p:pic>
      <p:grpSp>
        <p:nvGrpSpPr>
          <p:cNvPr id="392" name="Group"/>
          <p:cNvGrpSpPr/>
          <p:nvPr/>
        </p:nvGrpSpPr>
        <p:grpSpPr>
          <a:xfrm>
            <a:off x="1559926" y="2876819"/>
            <a:ext cx="8874927" cy="748741"/>
            <a:chOff x="-1" y="0"/>
            <a:chExt cx="8874925" cy="748739"/>
          </a:xfrm>
        </p:grpSpPr>
        <p:sp>
          <p:nvSpPr>
            <p:cNvPr id="390" name="“BICS”"/>
            <p:cNvSpPr txBox="1"/>
            <p:nvPr/>
          </p:nvSpPr>
          <p:spPr>
            <a:xfrm>
              <a:off x="-2" y="101600"/>
              <a:ext cx="1629919" cy="647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Helvetica Neue"/>
                </a:defRPr>
              </a:lvl1pPr>
            </a:lstStyle>
            <a:p>
              <a:pPr/>
              <a:r>
                <a:t>“BICS”</a:t>
              </a:r>
            </a:p>
          </p:txBody>
        </p:sp>
        <p:sp>
          <p:nvSpPr>
            <p:cNvPr id="391" name="“CALPS”"/>
            <p:cNvSpPr txBox="1"/>
            <p:nvPr/>
          </p:nvSpPr>
          <p:spPr>
            <a:xfrm>
              <a:off x="6812495" y="-1"/>
              <a:ext cx="2062430" cy="647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Helvetica Neue"/>
                </a:defRPr>
              </a:lvl1pPr>
            </a:lstStyle>
            <a:p>
              <a:pPr/>
              <a:r>
                <a:t>“CALPS”</a:t>
              </a:r>
            </a:p>
          </p:txBody>
        </p:sp>
      </p:grpSp>
      <p:sp>
        <p:nvSpPr>
          <p:cNvPr id="393" name="Two Kinds of Language Acquisition"/>
          <p:cNvSpPr txBox="1"/>
          <p:nvPr/>
        </p:nvSpPr>
        <p:spPr>
          <a:xfrm>
            <a:off x="3013418" y="1248401"/>
            <a:ext cx="7774687"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latin typeface="+mn-lt"/>
                <a:ea typeface="+mn-ea"/>
                <a:cs typeface="+mn-cs"/>
                <a:sym typeface="Helvetica Neue"/>
              </a:defRPr>
            </a:lvl1pPr>
          </a:lstStyle>
          <a:p>
            <a:pPr/>
            <a:r>
              <a:t>Two Kinds of Language Acquisition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2"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Two Types of Language Acquisition"/>
          <p:cNvSpPr txBox="1"/>
          <p:nvPr/>
        </p:nvSpPr>
        <p:spPr>
          <a:xfrm>
            <a:off x="4003033" y="328265"/>
            <a:ext cx="522732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Two Types of Language Acquisition</a:t>
            </a:r>
          </a:p>
        </p:txBody>
      </p:sp>
      <p:pic>
        <p:nvPicPr>
          <p:cNvPr id="396" name="pasted-image.jpeg" descr="pasted-image.jpeg"/>
          <p:cNvPicPr>
            <a:picLocks noChangeAspect="1"/>
          </p:cNvPicPr>
          <p:nvPr/>
        </p:nvPicPr>
        <p:blipFill>
          <a:blip r:embed="rId2">
            <a:extLst/>
          </a:blip>
          <a:stretch>
            <a:fillRect/>
          </a:stretch>
        </p:blipFill>
        <p:spPr>
          <a:xfrm>
            <a:off x="837307" y="1735881"/>
            <a:ext cx="5227321" cy="2927303"/>
          </a:xfrm>
          <a:prstGeom prst="rect">
            <a:avLst/>
          </a:prstGeom>
          <a:ln w="12700">
            <a:miter lim="400000"/>
          </a:ln>
        </p:spPr>
      </p:pic>
      <p:sp>
        <p:nvSpPr>
          <p:cNvPr id="397" name="BICS:…"/>
          <p:cNvSpPr txBox="1"/>
          <p:nvPr/>
        </p:nvSpPr>
        <p:spPr>
          <a:xfrm>
            <a:off x="6273796" y="1541117"/>
            <a:ext cx="619048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BICS: </a:t>
            </a:r>
          </a:p>
          <a:p>
            <a:pPr algn="l">
              <a:defRPr b="1">
                <a:latin typeface="+mn-lt"/>
                <a:ea typeface="+mn-ea"/>
                <a:cs typeface="+mn-cs"/>
                <a:sym typeface="Helvetica Neue"/>
              </a:defRPr>
            </a:pPr>
            <a:r>
              <a:t>Basic Interpersonal Communication Skills</a:t>
            </a:r>
          </a:p>
        </p:txBody>
      </p:sp>
      <p:sp>
        <p:nvSpPr>
          <p:cNvPr id="398" name="1-3 Years to Learn…"/>
          <p:cNvSpPr txBox="1"/>
          <p:nvPr/>
        </p:nvSpPr>
        <p:spPr>
          <a:xfrm>
            <a:off x="6702954" y="5047660"/>
            <a:ext cx="4094685" cy="17647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n-lt"/>
                <a:ea typeface="+mn-ea"/>
                <a:cs typeface="+mn-cs"/>
                <a:sym typeface="Helvetica Neue"/>
              </a:defRPr>
            </a:pPr>
            <a:r>
              <a:t>1-3 Years to Learn</a:t>
            </a:r>
          </a:p>
          <a:p>
            <a:pPr>
              <a:defRPr b="1" sz="3600">
                <a:latin typeface="+mn-lt"/>
                <a:ea typeface="+mn-ea"/>
                <a:cs typeface="+mn-cs"/>
                <a:sym typeface="Helvetica Neue"/>
              </a:defRPr>
            </a:pPr>
            <a:r>
              <a:t>2,000-3,000 Words</a:t>
            </a:r>
          </a:p>
          <a:p>
            <a:pPr>
              <a:defRPr b="1" sz="3600">
                <a:latin typeface="+mn-lt"/>
                <a:ea typeface="+mn-ea"/>
                <a:cs typeface="+mn-cs"/>
                <a:sym typeface="Helvetica Neue"/>
              </a:defRPr>
            </a:pPr>
            <a:r>
              <a:t>1-2 syllables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8"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Two Types of Language Acquisition"/>
          <p:cNvSpPr txBox="1"/>
          <p:nvPr/>
        </p:nvSpPr>
        <p:spPr>
          <a:xfrm>
            <a:off x="4003033" y="328265"/>
            <a:ext cx="522732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Two Types of Language Acquisition</a:t>
            </a:r>
          </a:p>
        </p:txBody>
      </p:sp>
      <p:sp>
        <p:nvSpPr>
          <p:cNvPr id="401" name="CALPs:…"/>
          <p:cNvSpPr txBox="1"/>
          <p:nvPr/>
        </p:nvSpPr>
        <p:spPr>
          <a:xfrm>
            <a:off x="6273798" y="1541116"/>
            <a:ext cx="559277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CALPs: </a:t>
            </a:r>
          </a:p>
          <a:p>
            <a:pPr algn="l">
              <a:defRPr b="1">
                <a:latin typeface="+mn-lt"/>
                <a:ea typeface="+mn-ea"/>
                <a:cs typeface="+mn-cs"/>
                <a:sym typeface="Helvetica Neue"/>
              </a:defRPr>
            </a:pPr>
            <a:r>
              <a:t>Cognitive Academic Proficiency Skills</a:t>
            </a:r>
          </a:p>
        </p:txBody>
      </p:sp>
      <p:sp>
        <p:nvSpPr>
          <p:cNvPr id="402" name="4-7 Years to Learn…"/>
          <p:cNvSpPr txBox="1"/>
          <p:nvPr/>
        </p:nvSpPr>
        <p:spPr>
          <a:xfrm>
            <a:off x="6707302" y="4209457"/>
            <a:ext cx="4085997" cy="3441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n-lt"/>
                <a:ea typeface="+mn-ea"/>
                <a:cs typeface="+mn-cs"/>
                <a:sym typeface="Helvetica Neue"/>
              </a:defRPr>
            </a:pPr>
            <a:r>
              <a:t>4-7 Years to Learn</a:t>
            </a:r>
          </a:p>
          <a:p>
            <a:pPr>
              <a:defRPr b="1" sz="3600">
                <a:latin typeface="+mn-lt"/>
                <a:ea typeface="+mn-ea"/>
                <a:cs typeface="+mn-cs"/>
                <a:sym typeface="Helvetica Neue"/>
              </a:defRPr>
            </a:pPr>
            <a:r>
              <a:t>3-5 Syllables:</a:t>
            </a:r>
          </a:p>
          <a:p>
            <a:pPr>
              <a:defRPr b="1" sz="3600">
                <a:solidFill>
                  <a:srgbClr val="969696"/>
                </a:solidFill>
                <a:latin typeface="+mn-lt"/>
                <a:ea typeface="+mn-ea"/>
                <a:cs typeface="+mn-cs"/>
                <a:sym typeface="Helvetica Neue"/>
              </a:defRPr>
            </a:pPr>
            <a:r>
              <a:t>Prefix</a:t>
            </a:r>
          </a:p>
          <a:p>
            <a:pPr>
              <a:defRPr b="1" sz="3600">
                <a:solidFill>
                  <a:srgbClr val="969696"/>
                </a:solidFill>
                <a:latin typeface="+mn-lt"/>
                <a:ea typeface="+mn-ea"/>
                <a:cs typeface="+mn-cs"/>
                <a:sym typeface="Helvetica Neue"/>
              </a:defRPr>
            </a:pPr>
            <a:r>
              <a:t>Stem (Root)</a:t>
            </a:r>
          </a:p>
          <a:p>
            <a:pPr>
              <a:defRPr b="1" sz="3600">
                <a:solidFill>
                  <a:srgbClr val="969696"/>
                </a:solidFill>
                <a:latin typeface="+mn-lt"/>
                <a:ea typeface="+mn-ea"/>
                <a:cs typeface="+mn-cs"/>
                <a:sym typeface="Helvetica Neue"/>
              </a:defRPr>
            </a:pPr>
            <a:r>
              <a:t>Suffix</a:t>
            </a:r>
          </a:p>
          <a:p>
            <a:pPr>
              <a:defRPr b="1" sz="3600">
                <a:latin typeface="+mn-lt"/>
                <a:ea typeface="+mn-ea"/>
                <a:cs typeface="+mn-cs"/>
                <a:sym typeface="Helvetica Neue"/>
              </a:defRPr>
            </a:pPr>
            <a:r>
              <a:t>Latin Etymology </a:t>
            </a:r>
          </a:p>
        </p:txBody>
      </p:sp>
      <p:pic>
        <p:nvPicPr>
          <p:cNvPr id="403" name="pasted-image.jpeg" descr="pasted-image.jpeg"/>
          <p:cNvPicPr>
            <a:picLocks noChangeAspect="1"/>
          </p:cNvPicPr>
          <p:nvPr/>
        </p:nvPicPr>
        <p:blipFill>
          <a:blip r:embed="rId2">
            <a:extLst/>
          </a:blip>
          <a:stretch>
            <a:fillRect/>
          </a:stretch>
        </p:blipFill>
        <p:spPr>
          <a:xfrm>
            <a:off x="812678" y="1766091"/>
            <a:ext cx="5370935" cy="357411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Two Types of Language Acquisition"/>
          <p:cNvSpPr txBox="1"/>
          <p:nvPr/>
        </p:nvSpPr>
        <p:spPr>
          <a:xfrm>
            <a:off x="4003033" y="328265"/>
            <a:ext cx="522732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Two Types of Language Acquisition</a:t>
            </a:r>
          </a:p>
        </p:txBody>
      </p:sp>
      <p:pic>
        <p:nvPicPr>
          <p:cNvPr id="406" name="pasted-image.jpeg" descr="pasted-image.jpeg"/>
          <p:cNvPicPr>
            <a:picLocks noChangeAspect="1"/>
          </p:cNvPicPr>
          <p:nvPr/>
        </p:nvPicPr>
        <p:blipFill>
          <a:blip r:embed="rId2">
            <a:extLst/>
          </a:blip>
          <a:stretch>
            <a:fillRect/>
          </a:stretch>
        </p:blipFill>
        <p:spPr>
          <a:xfrm>
            <a:off x="837307" y="1735881"/>
            <a:ext cx="5227321" cy="2927303"/>
          </a:xfrm>
          <a:prstGeom prst="rect">
            <a:avLst/>
          </a:prstGeom>
          <a:ln w="12700">
            <a:miter lim="400000"/>
          </a:ln>
        </p:spPr>
      </p:pic>
      <p:sp>
        <p:nvSpPr>
          <p:cNvPr id="407" name="BICS:…"/>
          <p:cNvSpPr txBox="1"/>
          <p:nvPr/>
        </p:nvSpPr>
        <p:spPr>
          <a:xfrm>
            <a:off x="6273796" y="1541117"/>
            <a:ext cx="619048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BICS: </a:t>
            </a:r>
          </a:p>
          <a:p>
            <a:pPr algn="l">
              <a:defRPr b="1">
                <a:latin typeface="+mn-lt"/>
                <a:ea typeface="+mn-ea"/>
                <a:cs typeface="+mn-cs"/>
                <a:sym typeface="Helvetica Neue"/>
              </a:defRPr>
            </a:pPr>
            <a:r>
              <a:t>Basic Interpersonal Communication Skills</a:t>
            </a:r>
          </a:p>
        </p:txBody>
      </p:sp>
      <p:sp>
        <p:nvSpPr>
          <p:cNvPr id="408" name="Few Spanish-English cognates"/>
          <p:cNvSpPr txBox="1"/>
          <p:nvPr/>
        </p:nvSpPr>
        <p:spPr>
          <a:xfrm>
            <a:off x="2275916" y="5568360"/>
            <a:ext cx="6827368" cy="12059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n-lt"/>
                <a:ea typeface="+mn-ea"/>
                <a:cs typeface="+mn-cs"/>
                <a:sym typeface="Helvetica Neue"/>
              </a:defRPr>
            </a:pPr>
          </a:p>
          <a:p>
            <a:pPr>
              <a:defRPr b="1" sz="3600">
                <a:latin typeface="+mn-lt"/>
                <a:ea typeface="+mn-ea"/>
                <a:cs typeface="+mn-cs"/>
                <a:sym typeface="Helvetica Neue"/>
              </a:defRPr>
            </a:pPr>
            <a:r>
              <a:t>Few Spanish-English cognates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extLst/>
          </a:blip>
          <a:stretch>
            <a:fillRect/>
          </a:stretch>
        </p:blipFill>
        <p:spPr>
          <a:xfrm>
            <a:off x="4935092" y="486877"/>
            <a:ext cx="3314702" cy="2451101"/>
          </a:xfrm>
          <a:prstGeom prst="rect">
            <a:avLst/>
          </a:prstGeom>
          <a:ln w="12700">
            <a:miter lim="400000"/>
          </a:ln>
        </p:spPr>
      </p:pic>
      <p:pic>
        <p:nvPicPr>
          <p:cNvPr id="164" name="Image" descr="Image"/>
          <p:cNvPicPr>
            <a:picLocks noChangeAspect="1"/>
          </p:cNvPicPr>
          <p:nvPr/>
        </p:nvPicPr>
        <p:blipFill>
          <a:blip r:embed="rId3">
            <a:extLst/>
          </a:blip>
          <a:stretch>
            <a:fillRect/>
          </a:stretch>
        </p:blipFill>
        <p:spPr>
          <a:xfrm>
            <a:off x="5289550" y="6242489"/>
            <a:ext cx="2425700" cy="3340102"/>
          </a:xfrm>
          <a:prstGeom prst="rect">
            <a:avLst/>
          </a:prstGeom>
          <a:ln w="12700">
            <a:miter lim="400000"/>
          </a:ln>
        </p:spPr>
      </p:pic>
      <p:sp>
        <p:nvSpPr>
          <p:cNvPr id="165" name="Setting a Welcoming Tone for Spanish-Speakers"/>
          <p:cNvSpPr txBox="1"/>
          <p:nvPr/>
        </p:nvSpPr>
        <p:spPr>
          <a:xfrm>
            <a:off x="1937734" y="4044603"/>
            <a:ext cx="912933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700">
                <a:latin typeface="Marker Felt"/>
                <a:ea typeface="Marker Felt"/>
                <a:cs typeface="Marker Felt"/>
                <a:sym typeface="Marker Felt"/>
              </a:defRPr>
            </a:lvl1pPr>
          </a:lstStyle>
          <a:p>
            <a:pPr/>
            <a:r>
              <a:t>Setting a Welcoming Tone for Spanish-Speakers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Two Types of Language Acquisition"/>
          <p:cNvSpPr txBox="1"/>
          <p:nvPr/>
        </p:nvSpPr>
        <p:spPr>
          <a:xfrm>
            <a:off x="4003033" y="328265"/>
            <a:ext cx="522732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Two Types of Language Acquisition</a:t>
            </a:r>
          </a:p>
        </p:txBody>
      </p:sp>
      <p:sp>
        <p:nvSpPr>
          <p:cNvPr id="411" name="CALPs:…"/>
          <p:cNvSpPr txBox="1"/>
          <p:nvPr/>
        </p:nvSpPr>
        <p:spPr>
          <a:xfrm>
            <a:off x="6273798" y="1541116"/>
            <a:ext cx="559277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CALPs: </a:t>
            </a:r>
          </a:p>
          <a:p>
            <a:pPr algn="l">
              <a:defRPr b="1">
                <a:latin typeface="+mn-lt"/>
                <a:ea typeface="+mn-ea"/>
                <a:cs typeface="+mn-cs"/>
                <a:sym typeface="Helvetica Neue"/>
              </a:defRPr>
            </a:pPr>
            <a:r>
              <a:t>Cognitive Academic Proficiency Skills</a:t>
            </a:r>
          </a:p>
        </p:txBody>
      </p:sp>
      <p:sp>
        <p:nvSpPr>
          <p:cNvPr id="412" name="Approx. 20,000 Spanish-English Cognates"/>
          <p:cNvSpPr txBox="1"/>
          <p:nvPr/>
        </p:nvSpPr>
        <p:spPr>
          <a:xfrm>
            <a:off x="2503647" y="5822360"/>
            <a:ext cx="9216695"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latin typeface="+mn-lt"/>
                <a:ea typeface="+mn-ea"/>
                <a:cs typeface="+mn-cs"/>
                <a:sym typeface="Helvetica Neue"/>
              </a:defRPr>
            </a:lvl1pPr>
          </a:lstStyle>
          <a:p>
            <a:pPr/>
            <a:r>
              <a:t>Approx. 20,000 Spanish-English Cognates</a:t>
            </a:r>
          </a:p>
        </p:txBody>
      </p:sp>
      <p:pic>
        <p:nvPicPr>
          <p:cNvPr id="413" name="pasted-image.jpeg" descr="pasted-image.jpeg"/>
          <p:cNvPicPr>
            <a:picLocks noChangeAspect="1"/>
          </p:cNvPicPr>
          <p:nvPr/>
        </p:nvPicPr>
        <p:blipFill>
          <a:blip r:embed="rId2">
            <a:extLst/>
          </a:blip>
          <a:stretch>
            <a:fillRect/>
          </a:stretch>
        </p:blipFill>
        <p:spPr>
          <a:xfrm>
            <a:off x="812678" y="1766091"/>
            <a:ext cx="5370935" cy="357411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BICS”"/>
          <p:cNvSpPr txBox="1"/>
          <p:nvPr/>
        </p:nvSpPr>
        <p:spPr>
          <a:xfrm>
            <a:off x="3995932" y="1173986"/>
            <a:ext cx="4253606" cy="584370"/>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584198">
              <a:defRPr b="1" sz="3400">
                <a:latin typeface="+mn-lt"/>
                <a:ea typeface="+mn-ea"/>
                <a:cs typeface="+mn-cs"/>
                <a:sym typeface="Helvetica Neue"/>
              </a:defRPr>
            </a:lvl1pPr>
          </a:lstStyle>
          <a:p>
            <a:pPr/>
            <a:r>
              <a:t>Social English: BICS</a:t>
            </a:r>
          </a:p>
        </p:txBody>
      </p:sp>
      <p:pic>
        <p:nvPicPr>
          <p:cNvPr id="416" name="Image" descr="Image"/>
          <p:cNvPicPr>
            <a:picLocks noChangeAspect="1"/>
          </p:cNvPicPr>
          <p:nvPr/>
        </p:nvPicPr>
        <p:blipFill>
          <a:blip r:embed="rId2">
            <a:extLst/>
          </a:blip>
          <a:stretch>
            <a:fillRect/>
          </a:stretch>
        </p:blipFill>
        <p:spPr>
          <a:xfrm>
            <a:off x="304658" y="2447648"/>
            <a:ext cx="5707224" cy="3797899"/>
          </a:xfrm>
          <a:prstGeom prst="rect">
            <a:avLst/>
          </a:prstGeom>
          <a:ln w="12700">
            <a:miter lim="400000"/>
          </a:ln>
        </p:spPr>
      </p:pic>
      <p:pic>
        <p:nvPicPr>
          <p:cNvPr id="417" name="Image" descr="Image"/>
          <p:cNvPicPr>
            <a:picLocks noChangeAspect="1"/>
          </p:cNvPicPr>
          <p:nvPr/>
        </p:nvPicPr>
        <p:blipFill>
          <a:blip r:embed="rId3">
            <a:extLst/>
          </a:blip>
          <a:stretch>
            <a:fillRect/>
          </a:stretch>
        </p:blipFill>
        <p:spPr>
          <a:xfrm>
            <a:off x="2709528" y="4538705"/>
            <a:ext cx="3611715" cy="3611715"/>
          </a:xfrm>
          <a:prstGeom prst="rect">
            <a:avLst/>
          </a:prstGeom>
          <a:ln w="12700">
            <a:miter lim="400000"/>
          </a:ln>
        </p:spPr>
      </p:pic>
      <p:pic>
        <p:nvPicPr>
          <p:cNvPr id="418" name="Image" descr="Image"/>
          <p:cNvPicPr>
            <a:picLocks noChangeAspect="1"/>
          </p:cNvPicPr>
          <p:nvPr/>
        </p:nvPicPr>
        <p:blipFill>
          <a:blip r:embed="rId4">
            <a:extLst/>
          </a:blip>
          <a:stretch>
            <a:fillRect/>
          </a:stretch>
        </p:blipFill>
        <p:spPr>
          <a:xfrm>
            <a:off x="2346735" y="2248675"/>
            <a:ext cx="9204126" cy="612493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3"/>
      <p:bldP build="whole" bldLvl="1" animBg="1" rev="0" advAuto="0" spid="416" grpId="2"/>
      <p:bldP build="whole" bldLvl="1" animBg="1" rev="0" advAuto="0" spid="418" grpId="4"/>
      <p:bldP build="whole" bldLvl="1" animBg="1" rev="0" advAuto="0" spid="41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BICS”"/>
          <p:cNvSpPr txBox="1"/>
          <p:nvPr/>
        </p:nvSpPr>
        <p:spPr>
          <a:xfrm>
            <a:off x="2951992" y="1688518"/>
            <a:ext cx="7372929" cy="584370"/>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584198">
              <a:defRPr b="1" sz="3400">
                <a:latin typeface="+mn-lt"/>
                <a:ea typeface="+mn-ea"/>
                <a:cs typeface="+mn-cs"/>
                <a:sym typeface="Helvetica Neue"/>
              </a:defRPr>
            </a:lvl1pPr>
          </a:lstStyle>
          <a:p>
            <a:pPr/>
            <a:r>
              <a:t>Academc/Business English: CALPS</a:t>
            </a:r>
          </a:p>
        </p:txBody>
      </p:sp>
      <p:pic>
        <p:nvPicPr>
          <p:cNvPr id="421" name="Image" descr="Image"/>
          <p:cNvPicPr>
            <a:picLocks noChangeAspect="1"/>
          </p:cNvPicPr>
          <p:nvPr/>
        </p:nvPicPr>
        <p:blipFill>
          <a:blip r:embed="rId2">
            <a:extLst/>
          </a:blip>
          <a:stretch>
            <a:fillRect/>
          </a:stretch>
        </p:blipFill>
        <p:spPr>
          <a:xfrm>
            <a:off x="439846" y="2727492"/>
            <a:ext cx="3653534" cy="4729194"/>
          </a:xfrm>
          <a:prstGeom prst="rect">
            <a:avLst/>
          </a:prstGeom>
          <a:ln w="12700">
            <a:miter lim="400000"/>
          </a:ln>
        </p:spPr>
      </p:pic>
      <p:sp>
        <p:nvSpPr>
          <p:cNvPr id="422" name="Your  Unembellished Attributes"/>
          <p:cNvSpPr txBox="1"/>
          <p:nvPr/>
        </p:nvSpPr>
        <p:spPr>
          <a:xfrm>
            <a:off x="5063652" y="2464119"/>
            <a:ext cx="5878407" cy="537699"/>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3200">
                <a:latin typeface="Helvetica Neue Medium"/>
                <a:ea typeface="Helvetica Neue Medium"/>
                <a:cs typeface="Helvetica Neue Medium"/>
                <a:sym typeface="Helvetica Neue Medium"/>
              </a:defRPr>
            </a:lvl1pPr>
          </a:lstStyle>
          <a:p>
            <a:pPr/>
            <a:r>
              <a:t>Your  Unembellished Attributes</a:t>
            </a:r>
          </a:p>
        </p:txBody>
      </p:sp>
      <p:sp>
        <p:nvSpPr>
          <p:cNvPr id="423" name="Don’t proceed to transform yourself…"/>
          <p:cNvSpPr txBox="1"/>
          <p:nvPr/>
        </p:nvSpPr>
        <p:spPr>
          <a:xfrm>
            <a:off x="5011708" y="4054889"/>
            <a:ext cx="8144494" cy="3014199"/>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p>
            <a:pPr algn="l" defTabSz="587022">
              <a:defRPr sz="3200">
                <a:latin typeface="Helvetica Neue Medium"/>
                <a:ea typeface="Helvetica Neue Medium"/>
                <a:cs typeface="Helvetica Neue Medium"/>
                <a:sym typeface="Helvetica Neue Medium"/>
              </a:defRPr>
            </a:pPr>
            <a:r>
              <a:t>Don’t proceed to transform yourself</a:t>
            </a:r>
          </a:p>
          <a:p>
            <a:pPr algn="l" defTabSz="587022">
              <a:defRPr sz="3200">
                <a:latin typeface="Helvetica Neue Medium"/>
                <a:ea typeface="Helvetica Neue Medium"/>
                <a:cs typeface="Helvetica Neue Medium"/>
                <a:sym typeface="Helvetica Neue Medium"/>
              </a:defRPr>
            </a:pPr>
            <a:r>
              <a:t>In an effort to garner my approval.</a:t>
            </a:r>
          </a:p>
          <a:p>
            <a:pPr algn="l" defTabSz="587022">
              <a:defRPr sz="3200">
                <a:latin typeface="Helvetica Neue Medium"/>
                <a:ea typeface="Helvetica Neue Medium"/>
                <a:cs typeface="Helvetica Neue Medium"/>
                <a:sym typeface="Helvetica Neue Medium"/>
              </a:defRPr>
            </a:pPr>
            <a:r>
              <a:t>Up to this point, you have underperformed.</a:t>
            </a:r>
          </a:p>
          <a:p>
            <a:pPr algn="l" defTabSz="587022">
              <a:defRPr sz="3200">
                <a:latin typeface="Helvetica Neue Medium"/>
                <a:ea typeface="Helvetica Neue Medium"/>
                <a:cs typeface="Helvetica Neue Medium"/>
                <a:sym typeface="Helvetica Neue Medium"/>
              </a:defRPr>
            </a:pPr>
            <a:r>
              <a:t>Disabuse yourself of the notion that you</a:t>
            </a:r>
          </a:p>
          <a:p>
            <a:pPr algn="l" defTabSz="587022">
              <a:defRPr sz="3200">
                <a:latin typeface="Helvetica Neue Medium"/>
                <a:ea typeface="Helvetica Neue Medium"/>
                <a:cs typeface="Helvetica Neue Medium"/>
                <a:sym typeface="Helvetica Neue Medium"/>
              </a:defRPr>
            </a:pPr>
            <a:r>
              <a:t>Have lost your novel qualities, to the point</a:t>
            </a:r>
          </a:p>
          <a:p>
            <a:pPr algn="l" defTabSz="587022">
              <a:defRPr sz="3200">
                <a:latin typeface="Helvetica Neue Medium"/>
                <a:ea typeface="Helvetica Neue Medium"/>
                <a:cs typeface="Helvetica Neue Medium"/>
                <a:sym typeface="Helvetica Neue Medium"/>
              </a:defRPr>
            </a:pPr>
            <a:r>
              <a:t>Where I no longer acknowledge you. </a:t>
            </a:r>
          </a:p>
        </p:txBody>
      </p:sp>
      <p:pic>
        <p:nvPicPr>
          <p:cNvPr id="424" name="Image" descr="Image"/>
          <p:cNvPicPr>
            <a:picLocks noChangeAspect="1"/>
          </p:cNvPicPr>
          <p:nvPr/>
        </p:nvPicPr>
        <p:blipFill>
          <a:blip r:embed="rId3">
            <a:extLst/>
          </a:blip>
          <a:stretch>
            <a:fillRect/>
          </a:stretch>
        </p:blipFill>
        <p:spPr>
          <a:xfrm>
            <a:off x="915847" y="5762078"/>
            <a:ext cx="3840489" cy="255567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2"/>
      <p:bldP build="whole" bldLvl="1" animBg="1" rev="0" advAuto="0" spid="423" grpId="3"/>
      <p:bldP build="whole" bldLvl="1" animBg="1" rev="0" advAuto="0" spid="420"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Line"/>
          <p:cNvSpPr/>
          <p:nvPr/>
        </p:nvSpPr>
        <p:spPr>
          <a:xfrm>
            <a:off x="1587216" y="6003430"/>
            <a:ext cx="2047809" cy="512520"/>
          </a:xfrm>
          <a:prstGeom prst="line">
            <a:avLst/>
          </a:prstGeom>
          <a:ln w="101600">
            <a:solidFill>
              <a:srgbClr val="FF3300"/>
            </a:solidFill>
            <a:headEnd type="triangle"/>
          </a:ln>
        </p:spPr>
        <p:txBody>
          <a:bodyPr lIns="45718" tIns="45718" rIns="45718" bIns="45718"/>
          <a:lstStyle/>
          <a:p>
            <a:pPr/>
          </a:p>
        </p:txBody>
      </p:sp>
      <p:pic>
        <p:nvPicPr>
          <p:cNvPr id="427" name="Mountain_Pass" descr="Mountain_Pass">
            <a:hlinkClick r:id="rId2" invalidUrl="" action="" tgtFrame="" tooltip="" history="1" highlightClick="0" endSnd="0"/>
          </p:cNvPr>
          <p:cNvPicPr>
            <a:picLocks noChangeAspect="1"/>
          </p:cNvPicPr>
          <p:nvPr/>
        </p:nvPicPr>
        <p:blipFill>
          <a:blip r:embed="rId3">
            <a:extLst/>
          </a:blip>
          <a:stretch>
            <a:fillRect/>
          </a:stretch>
        </p:blipFill>
        <p:spPr>
          <a:xfrm>
            <a:off x="-3" y="1088248"/>
            <a:ext cx="6452735" cy="5924411"/>
          </a:xfrm>
          <a:prstGeom prst="rect">
            <a:avLst/>
          </a:prstGeom>
          <a:ln w="12700">
            <a:miter lim="400000"/>
          </a:ln>
        </p:spPr>
      </p:pic>
      <p:grpSp>
        <p:nvGrpSpPr>
          <p:cNvPr id="430" name="Group"/>
          <p:cNvGrpSpPr/>
          <p:nvPr/>
        </p:nvGrpSpPr>
        <p:grpSpPr>
          <a:xfrm>
            <a:off x="3840469" y="-11"/>
            <a:ext cx="8847885" cy="2253674"/>
            <a:chOff x="-1" y="-1"/>
            <a:chExt cx="8847883" cy="2253672"/>
          </a:xfrm>
        </p:grpSpPr>
        <p:sp>
          <p:nvSpPr>
            <p:cNvPr id="428" name="Tier 3: glossary word:…"/>
            <p:cNvSpPr txBox="1"/>
            <p:nvPr/>
          </p:nvSpPr>
          <p:spPr>
            <a:xfrm>
              <a:off x="2560322" y="-2"/>
              <a:ext cx="6287561" cy="2253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2" tIns="65022" rIns="65022" bIns="65022" numCol="1" anchor="t">
              <a:spAutoFit/>
            </a:bodyPr>
            <a:lstStyle/>
            <a:p>
              <a:pPr algn="l" defTabSz="1300480">
                <a:defRPr b="1">
                  <a:latin typeface="Arial"/>
                  <a:ea typeface="Arial"/>
                  <a:cs typeface="Arial"/>
                  <a:sym typeface="Arial"/>
                </a:defRPr>
              </a:pPr>
              <a:r>
                <a:t>Tier 3:</a:t>
              </a:r>
              <a:r>
                <a:rPr b="0"/>
                <a:t> glossary word:</a:t>
              </a:r>
            </a:p>
            <a:p>
              <a:pPr algn="l" defTabSz="1300480">
                <a:defRPr>
                  <a:latin typeface="Arial"/>
                  <a:ea typeface="Arial"/>
                  <a:cs typeface="Arial"/>
                  <a:sym typeface="Arial"/>
                </a:defRPr>
              </a:pPr>
              <a:r>
                <a:t>	Multisyllabic</a:t>
              </a:r>
            </a:p>
            <a:p>
              <a:pPr algn="l" defTabSz="1300480">
                <a:defRPr>
                  <a:latin typeface="Arial"/>
                  <a:ea typeface="Arial"/>
                  <a:cs typeface="Arial"/>
                  <a:sym typeface="Arial"/>
                </a:defRPr>
              </a:pPr>
              <a:r>
                <a:t>               </a:t>
              </a:r>
              <a:r>
                <a:rPr b="1"/>
                <a:t>Specific to a subject area</a:t>
              </a:r>
              <a:endParaRPr b="1"/>
            </a:p>
            <a:p>
              <a:pPr algn="l" defTabSz="1300480">
                <a:defRPr>
                  <a:latin typeface="Arial"/>
                  <a:ea typeface="Arial"/>
                  <a:cs typeface="Arial"/>
                  <a:sym typeface="Arial"/>
                </a:defRPr>
              </a:pPr>
              <a:r>
                <a:t>	 Latin or Greek-based</a:t>
              </a:r>
            </a:p>
            <a:p>
              <a:pPr algn="l" defTabSz="1300480">
                <a:defRPr i="1">
                  <a:latin typeface="Arial"/>
                  <a:ea typeface="Arial"/>
                  <a:cs typeface="Arial"/>
                  <a:sym typeface="Arial"/>
                </a:defRPr>
              </a:pPr>
              <a:r>
                <a:t>topography, photosynthesis, isoceles triangle,</a:t>
              </a:r>
            </a:p>
            <a:p>
              <a:pPr algn="l" defTabSz="1300480">
                <a:defRPr i="1">
                  <a:latin typeface="Arial"/>
                  <a:ea typeface="Arial"/>
                  <a:cs typeface="Arial"/>
                  <a:sym typeface="Arial"/>
                </a:defRPr>
              </a:pPr>
              <a:r>
                <a:t> sedimentary, oxygenated, cartographer</a:t>
              </a:r>
            </a:p>
          </p:txBody>
        </p:sp>
        <p:sp>
          <p:nvSpPr>
            <p:cNvPr id="429" name="Line"/>
            <p:cNvSpPr/>
            <p:nvPr/>
          </p:nvSpPr>
          <p:spPr>
            <a:xfrm flipV="1">
              <a:off x="-2" y="575738"/>
              <a:ext cx="2661929" cy="1535303"/>
            </a:xfrm>
            <a:prstGeom prst="line">
              <a:avLst/>
            </a:prstGeom>
            <a:noFill/>
            <a:ln w="101600" cap="flat">
              <a:solidFill>
                <a:srgbClr val="FF3300"/>
              </a:solidFill>
              <a:prstDash val="solid"/>
              <a:round/>
              <a:headEnd type="triangle" w="med" len="med"/>
            </a:ln>
            <a:effectLst/>
          </p:spPr>
          <p:txBody>
            <a:bodyPr wrap="square" lIns="45718" tIns="45718" rIns="45718" bIns="45718" numCol="1" anchor="t">
              <a:noAutofit/>
            </a:bodyPr>
            <a:lstStyle/>
            <a:p>
              <a:pPr/>
            </a:p>
          </p:txBody>
        </p:sp>
      </p:grpSp>
      <p:grpSp>
        <p:nvGrpSpPr>
          <p:cNvPr id="433" name="Group"/>
          <p:cNvGrpSpPr/>
          <p:nvPr/>
        </p:nvGrpSpPr>
        <p:grpSpPr>
          <a:xfrm>
            <a:off x="4863246" y="3237646"/>
            <a:ext cx="7479184" cy="2609274"/>
            <a:chOff x="0" y="-1"/>
            <a:chExt cx="7479183" cy="2609272"/>
          </a:xfrm>
        </p:grpSpPr>
        <p:sp>
          <p:nvSpPr>
            <p:cNvPr id="431" name="Tier 2: Words of education, business,…"/>
            <p:cNvSpPr txBox="1"/>
            <p:nvPr/>
          </p:nvSpPr>
          <p:spPr>
            <a:xfrm>
              <a:off x="1745264" y="-2"/>
              <a:ext cx="5733920" cy="2609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2" tIns="65022" rIns="65022" bIns="65022" numCol="1" anchor="t">
              <a:spAutoFit/>
            </a:bodyPr>
            <a:lstStyle/>
            <a:p>
              <a:pPr algn="l" defTabSz="1300480">
                <a:defRPr b="1">
                  <a:latin typeface="Arial"/>
                  <a:ea typeface="Arial"/>
                  <a:cs typeface="Arial"/>
                  <a:sym typeface="Arial"/>
                </a:defRPr>
              </a:pPr>
              <a:r>
                <a:t>Tier 2:</a:t>
              </a:r>
              <a:r>
                <a:rPr b="0"/>
                <a:t> Words of </a:t>
              </a:r>
              <a:r>
                <a:t>education, business,</a:t>
              </a:r>
            </a:p>
            <a:p>
              <a:pPr algn="l" defTabSz="1300480">
                <a:defRPr b="1">
                  <a:latin typeface="Arial"/>
                  <a:ea typeface="Arial"/>
                  <a:cs typeface="Arial"/>
                  <a:sym typeface="Arial"/>
                </a:defRPr>
              </a:pPr>
              <a:r>
                <a:t>            government, religion</a:t>
              </a:r>
              <a:r>
                <a:rPr b="0"/>
                <a:t>:</a:t>
              </a:r>
            </a:p>
            <a:p>
              <a:pPr algn="l" defTabSz="1300480">
                <a:defRPr>
                  <a:latin typeface="Arial"/>
                  <a:ea typeface="Arial"/>
                  <a:cs typeface="Arial"/>
                  <a:sym typeface="Arial"/>
                </a:defRPr>
              </a:pPr>
              <a:r>
                <a:t>          </a:t>
              </a:r>
            </a:p>
            <a:p>
              <a:pPr algn="l" defTabSz="1300480">
                <a:defRPr>
                  <a:latin typeface="Arial"/>
                  <a:ea typeface="Arial"/>
                  <a:cs typeface="Arial"/>
                  <a:sym typeface="Arial"/>
                </a:defRPr>
              </a:pPr>
              <a:r>
                <a:t>	Components: Prefix, root, suffix</a:t>
              </a:r>
            </a:p>
            <a:p>
              <a:pPr algn="l" defTabSz="1300480">
                <a:defRPr>
                  <a:latin typeface="Arial"/>
                  <a:ea typeface="Arial"/>
                  <a:cs typeface="Arial"/>
                  <a:sym typeface="Arial"/>
                </a:defRPr>
              </a:pPr>
              <a:r>
                <a:t>              Latin-based</a:t>
              </a:r>
            </a:p>
            <a:p>
              <a:pPr algn="l" defTabSz="1300480">
                <a:defRPr i="1">
                  <a:latin typeface="Arial"/>
                  <a:ea typeface="Arial"/>
                  <a:cs typeface="Arial"/>
                  <a:sym typeface="Arial"/>
                </a:defRPr>
              </a:pPr>
              <a:r>
                <a:t>elevation, formation, protrude, expansive,</a:t>
              </a:r>
            </a:p>
            <a:p>
              <a:pPr algn="l" defTabSz="1300480">
                <a:defRPr i="1">
                  <a:latin typeface="Arial"/>
                  <a:ea typeface="Arial"/>
                  <a:cs typeface="Arial"/>
                  <a:sym typeface="Arial"/>
                </a:defRPr>
              </a:pPr>
              <a:r>
                <a:t> isolated, remote</a:t>
              </a:r>
            </a:p>
          </p:txBody>
        </p:sp>
        <p:sp>
          <p:nvSpPr>
            <p:cNvPr id="432" name="Line"/>
            <p:cNvSpPr/>
            <p:nvPr/>
          </p:nvSpPr>
          <p:spPr>
            <a:xfrm>
              <a:off x="-1" y="307058"/>
              <a:ext cx="2765788" cy="1329840"/>
            </a:xfrm>
            <a:prstGeom prst="line">
              <a:avLst/>
            </a:prstGeom>
            <a:noFill/>
            <a:ln w="76200" cap="flat">
              <a:solidFill>
                <a:srgbClr val="FF3300"/>
              </a:solidFill>
              <a:prstDash val="solid"/>
              <a:round/>
              <a:headEnd type="triangle" w="med" len="med"/>
            </a:ln>
            <a:effectLst/>
          </p:spPr>
          <p:txBody>
            <a:bodyPr wrap="square" lIns="45718" tIns="45718" rIns="45718" bIns="45718" numCol="1" anchor="t">
              <a:noAutofit/>
            </a:bodyPr>
            <a:lstStyle/>
            <a:p>
              <a:pPr/>
            </a:p>
          </p:txBody>
        </p:sp>
      </p:grpSp>
      <p:sp>
        <p:nvSpPr>
          <p:cNvPr id="434" name="Line"/>
          <p:cNvSpPr/>
          <p:nvPr/>
        </p:nvSpPr>
        <p:spPr>
          <a:xfrm flipH="1" flipV="1">
            <a:off x="3429563" y="6719144"/>
            <a:ext cx="2664186" cy="923439"/>
          </a:xfrm>
          <a:prstGeom prst="line">
            <a:avLst/>
          </a:prstGeom>
          <a:ln w="101600">
            <a:solidFill>
              <a:srgbClr val="FF3300"/>
            </a:solidFill>
            <a:tailEnd type="triangle"/>
          </a:ln>
        </p:spPr>
        <p:txBody>
          <a:bodyPr lIns="45718" tIns="45718" rIns="45718" bIns="45718"/>
          <a:lstStyle/>
          <a:p>
            <a:pPr/>
          </a:p>
        </p:txBody>
      </p:sp>
      <p:grpSp>
        <p:nvGrpSpPr>
          <p:cNvPr id="437" name="Group"/>
          <p:cNvGrpSpPr/>
          <p:nvPr/>
        </p:nvGrpSpPr>
        <p:grpSpPr>
          <a:xfrm>
            <a:off x="3429564" y="6719143"/>
            <a:ext cx="9169880" cy="3134206"/>
            <a:chOff x="0" y="0"/>
            <a:chExt cx="9169879" cy="3134205"/>
          </a:xfrm>
        </p:grpSpPr>
        <p:sp>
          <p:nvSpPr>
            <p:cNvPr id="435" name="Tier 1: Basic conversational words: Friends &amp; family…"/>
            <p:cNvSpPr txBox="1"/>
            <p:nvPr/>
          </p:nvSpPr>
          <p:spPr>
            <a:xfrm>
              <a:off x="1799446" y="169333"/>
              <a:ext cx="7370434" cy="29648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2" tIns="65022" rIns="65022" bIns="65022" numCol="1" anchor="t">
              <a:spAutoFit/>
            </a:bodyPr>
            <a:lstStyle/>
            <a:p>
              <a:pPr algn="l" defTabSz="1300480">
                <a:defRPr b="1">
                  <a:latin typeface="Arial"/>
                  <a:ea typeface="Arial"/>
                  <a:cs typeface="Arial"/>
                  <a:sym typeface="Arial"/>
                </a:defRPr>
              </a:pPr>
              <a:r>
                <a:t>Tier 1:</a:t>
              </a:r>
              <a:r>
                <a:rPr b="0"/>
                <a:t> Basic conversational words: </a:t>
              </a:r>
              <a:r>
                <a:t>Friends &amp; family</a:t>
              </a:r>
            </a:p>
            <a:p>
              <a:pPr algn="l" defTabSz="1300480">
                <a:defRPr>
                  <a:latin typeface="Arial"/>
                  <a:ea typeface="Arial"/>
                  <a:cs typeface="Arial"/>
                  <a:sym typeface="Arial"/>
                </a:defRPr>
              </a:pPr>
              <a:r>
                <a:t>	1 or 2 syllables</a:t>
              </a:r>
            </a:p>
            <a:p>
              <a:pPr algn="l" defTabSz="1300480">
                <a:defRPr>
                  <a:latin typeface="Arial"/>
                  <a:ea typeface="Arial"/>
                  <a:cs typeface="Arial"/>
                  <a:sym typeface="Arial"/>
                </a:defRPr>
              </a:pPr>
              <a:r>
                <a:t>               Learned naturally, through exposure</a:t>
              </a:r>
            </a:p>
            <a:p>
              <a:pPr algn="l" defTabSz="1300480">
                <a:defRPr>
                  <a:latin typeface="Arial"/>
                  <a:ea typeface="Arial"/>
                  <a:cs typeface="Arial"/>
                  <a:sym typeface="Arial"/>
                </a:defRPr>
              </a:pPr>
              <a:r>
                <a:t>	 </a:t>
              </a:r>
            </a:p>
            <a:p>
              <a:pPr algn="l" defTabSz="1300480">
                <a:defRPr i="1">
                  <a:latin typeface="Arial"/>
                  <a:ea typeface="Arial"/>
                  <a:cs typeface="Arial"/>
                  <a:sym typeface="Arial"/>
                </a:defRPr>
              </a:pPr>
              <a:r>
                <a:t>hills, grass, rocks, land, sky, clouds, fly, climb,</a:t>
              </a:r>
            </a:p>
            <a:p>
              <a:pPr algn="l" defTabSz="1300480">
                <a:defRPr i="1">
                  <a:latin typeface="Arial"/>
                  <a:ea typeface="Arial"/>
                  <a:cs typeface="Arial"/>
                  <a:sym typeface="Arial"/>
                </a:defRPr>
              </a:pPr>
              <a:r>
                <a:t>green, high…</a:t>
              </a:r>
            </a:p>
            <a:p>
              <a:pPr algn="l" defTabSz="1300480">
                <a:defRPr i="1">
                  <a:latin typeface="Arial"/>
                  <a:ea typeface="Arial"/>
                  <a:cs typeface="Arial"/>
                  <a:sym typeface="Arial"/>
                </a:defRPr>
              </a:pPr>
              <a:r>
                <a:t>             </a:t>
              </a:r>
            </a:p>
            <a:p>
              <a:pPr algn="l" defTabSz="1300480">
                <a:defRPr>
                  <a:latin typeface="Arial"/>
                  <a:ea typeface="Arial"/>
                  <a:cs typeface="Arial"/>
                  <a:sym typeface="Arial"/>
                </a:defRPr>
              </a:pPr>
              <a:r>
                <a:t>	</a:t>
              </a:r>
            </a:p>
          </p:txBody>
        </p:sp>
        <p:sp>
          <p:nvSpPr>
            <p:cNvPr id="436" name="Line"/>
            <p:cNvSpPr/>
            <p:nvPr/>
          </p:nvSpPr>
          <p:spPr>
            <a:xfrm flipH="1" flipV="1">
              <a:off x="0" y="0"/>
              <a:ext cx="2664186" cy="923441"/>
            </a:xfrm>
            <a:prstGeom prst="line">
              <a:avLst/>
            </a:prstGeom>
            <a:noFill/>
            <a:ln w="101600" cap="flat">
              <a:solidFill>
                <a:srgbClr val="FF3300"/>
              </a:solidFill>
              <a:prstDash val="solid"/>
              <a:round/>
              <a:tailEnd type="triangle" w="med" len="med"/>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37"/>
                                        </p:tgtEl>
                                        <p:attrNameLst>
                                          <p:attrName>style.visibility</p:attrName>
                                        </p:attrNameLst>
                                      </p:cBhvr>
                                      <p:to>
                                        <p:strVal val="visible"/>
                                      </p:to>
                                    </p:set>
                                    <p:animEffect filter="fade" transition="in">
                                      <p:cBhvr>
                                        <p:cTn id="7" dur="5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33"/>
                                        </p:tgtEl>
                                        <p:attrNameLst>
                                          <p:attrName>style.visibility</p:attrName>
                                        </p:attrNameLst>
                                      </p:cBhvr>
                                      <p:to>
                                        <p:strVal val="visible"/>
                                      </p:to>
                                    </p:set>
                                    <p:animEffect filter="fade" transition="in">
                                      <p:cBhvr>
                                        <p:cTn id="12" dur="500"/>
                                        <p:tgtEl>
                                          <p:spTgt spid="43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30"/>
                                        </p:tgtEl>
                                        <p:attrNameLst>
                                          <p:attrName>style.visibility</p:attrName>
                                        </p:attrNameLst>
                                      </p:cBhvr>
                                      <p:to>
                                        <p:strVal val="visible"/>
                                      </p:to>
                                    </p:set>
                                    <p:animEffect filter="fade" transition="in">
                                      <p:cBhvr>
                                        <p:cTn id="17"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7" grpId="1"/>
      <p:bldP build="whole" bldLvl="1" animBg="1" rev="0" advAuto="0" spid="433" grpId="2"/>
      <p:bldP build="whole" bldLvl="1" animBg="1" rev="0" advAuto="0" spid="430" grpId="3"/>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9"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440"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441"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442"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443"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444" name="V. All-Star List of Academic Words with Spanish Cognates"/>
          <p:cNvSpPr txBox="1"/>
          <p:nvPr/>
        </p:nvSpPr>
        <p:spPr>
          <a:xfrm>
            <a:off x="1267035" y="4987047"/>
            <a:ext cx="848319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4A83F"/>
                </a:solidFill>
                <a:latin typeface="+mn-lt"/>
                <a:ea typeface="+mn-ea"/>
                <a:cs typeface="+mn-cs"/>
                <a:sym typeface="Helvetica Neue"/>
              </a:defRPr>
            </a:lvl1pPr>
          </a:lstStyle>
          <a:p>
            <a:pPr/>
            <a:r>
              <a:t>V. All-Star List of Academic Words with Spanish Cognates</a:t>
            </a:r>
          </a:p>
        </p:txBody>
      </p:sp>
      <p:sp>
        <p:nvSpPr>
          <p:cNvPr id="445" name="VI. Cognates, Cognates, Cognates"/>
          <p:cNvSpPr txBox="1"/>
          <p:nvPr/>
        </p:nvSpPr>
        <p:spPr>
          <a:xfrm>
            <a:off x="1254171" y="5757058"/>
            <a:ext cx="483352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VI. Cognates, Cognates, Cognates</a:t>
            </a:r>
          </a:p>
        </p:txBody>
      </p:sp>
      <p:pic>
        <p:nvPicPr>
          <p:cNvPr id="446" name="Image" descr="Image"/>
          <p:cNvPicPr>
            <a:picLocks noChangeAspect="1"/>
          </p:cNvPicPr>
          <p:nvPr/>
        </p:nvPicPr>
        <p:blipFill>
          <a:blip r:embed="rId3">
            <a:extLst/>
          </a:blip>
          <a:stretch>
            <a:fillRect/>
          </a:stretch>
        </p:blipFill>
        <p:spPr>
          <a:xfrm>
            <a:off x="553259" y="4933153"/>
            <a:ext cx="638613" cy="568849"/>
          </a:xfrm>
          <a:prstGeom prst="rect">
            <a:avLst/>
          </a:prstGeom>
          <a:ln w="12700">
            <a:miter lim="400000"/>
          </a:ln>
        </p:spPr>
      </p:pic>
      <p:sp>
        <p:nvSpPr>
          <p:cNvPr id="447" name="VIII. Double Objective: Content and Language (SIOP)"/>
          <p:cNvSpPr txBox="1"/>
          <p:nvPr/>
        </p:nvSpPr>
        <p:spPr>
          <a:xfrm>
            <a:off x="1188222" y="7348360"/>
            <a:ext cx="728990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n-lt"/>
                <a:ea typeface="+mn-ea"/>
                <a:cs typeface="+mn-cs"/>
                <a:sym typeface="Helvetica Neue"/>
              </a:defRPr>
            </a:lvl1pPr>
          </a:lstStyle>
          <a:p>
            <a:pPr/>
            <a:r>
              <a:t>VIII. Double Objective: Content and Language (SIOP)</a:t>
            </a:r>
          </a:p>
        </p:txBody>
      </p:sp>
      <p:sp>
        <p:nvSpPr>
          <p:cNvPr id="448" name="VII. Contrastive Analysis: English and Spanish"/>
          <p:cNvSpPr txBox="1"/>
          <p:nvPr/>
        </p:nvSpPr>
        <p:spPr>
          <a:xfrm>
            <a:off x="1215581" y="6552710"/>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n-lt"/>
                <a:ea typeface="+mn-ea"/>
                <a:cs typeface="+mn-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365"/>
          <p:cNvSpPr txBox="1"/>
          <p:nvPr/>
        </p:nvSpPr>
        <p:spPr>
          <a:xfrm>
            <a:off x="844406" y="268674"/>
            <a:ext cx="4833509" cy="475673"/>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914400">
              <a:defRPr b="1">
                <a:latin typeface="Arial"/>
                <a:ea typeface="Arial"/>
                <a:cs typeface="Arial"/>
                <a:sym typeface="Arial"/>
              </a:defRPr>
            </a:lvl1pPr>
          </a:lstStyle>
          <a:p>
            <a:pPr/>
            <a:r>
              <a:t>The Academic Word List (AWL): </a:t>
            </a:r>
          </a:p>
        </p:txBody>
      </p:sp>
      <p:sp>
        <p:nvSpPr>
          <p:cNvPr id="451" name="Shape 366"/>
          <p:cNvSpPr txBox="1"/>
          <p:nvPr/>
        </p:nvSpPr>
        <p:spPr>
          <a:xfrm>
            <a:off x="255116" y="1365946"/>
            <a:ext cx="10638812" cy="741236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lgn="l" defTabSz="914400">
              <a:defRPr b="1" sz="1600" u="sng">
                <a:latin typeface="Arial"/>
                <a:ea typeface="Arial"/>
                <a:cs typeface="Arial"/>
                <a:sym typeface="Arial"/>
              </a:defRPr>
            </a:pPr>
            <a:r>
              <a:t>Background:</a:t>
            </a:r>
            <a:r>
              <a:rPr u="none"/>
              <a:t>  </a:t>
            </a:r>
            <a:r>
              <a:rPr b="0" sz="1800" u="none"/>
              <a:t>The Academic Word List consists of 570 word families that are not in the most</a:t>
            </a:r>
            <a:endParaRPr sz="1800"/>
          </a:p>
          <a:p>
            <a:pPr algn="l" defTabSz="914400">
              <a:defRPr sz="1800">
                <a:latin typeface="Arial"/>
                <a:ea typeface="Arial"/>
                <a:cs typeface="Arial"/>
                <a:sym typeface="Arial"/>
              </a:defRPr>
            </a:pPr>
            <a:r>
              <a:t> frequent 2,000 words of English but which occur frequently over a very wide range of academic texts.</a:t>
            </a:r>
          </a:p>
          <a:p>
            <a:pPr algn="l" defTabSz="914400">
              <a:defRPr sz="1800">
                <a:latin typeface="Arial"/>
                <a:ea typeface="Arial"/>
                <a:cs typeface="Arial"/>
                <a:sym typeface="Arial"/>
              </a:defRPr>
            </a:pPr>
            <a:r>
              <a:t>These 570 word families are grouped into ten subsets that reflect word frequency. </a:t>
            </a:r>
          </a:p>
          <a:p>
            <a:pPr algn="l" defTabSz="914400">
              <a:defRPr sz="1800">
                <a:latin typeface="Arial"/>
                <a:ea typeface="Arial"/>
                <a:cs typeface="Arial"/>
                <a:sym typeface="Arial"/>
              </a:defRPr>
            </a:pPr>
            <a:r>
              <a:t>A word like </a:t>
            </a:r>
            <a:r>
              <a:rPr i="1"/>
              <a:t>analyze</a:t>
            </a:r>
            <a:r>
              <a:t> falls into Subset 1, which contains the most frequent words, while the word</a:t>
            </a:r>
          </a:p>
          <a:p>
            <a:pPr algn="l" defTabSz="914400">
              <a:defRPr i="1" sz="1800">
                <a:latin typeface="Arial"/>
                <a:ea typeface="Arial"/>
                <a:cs typeface="Arial"/>
                <a:sym typeface="Arial"/>
              </a:defRPr>
            </a:pPr>
            <a:r>
              <a:t>adjacent </a:t>
            </a:r>
            <a:r>
              <a:rPr i="0"/>
              <a:t>falls into Subset 10 which includes the least frequent (among this list of high incidence words).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r>
              <a:t>The AWL is not restricted to a specific field of study.  That means that the words are useful for learners</a:t>
            </a:r>
          </a:p>
          <a:p>
            <a:pPr algn="l" defTabSz="914400">
              <a:defRPr sz="1800">
                <a:latin typeface="Arial"/>
                <a:ea typeface="Arial"/>
                <a:cs typeface="Arial"/>
                <a:sym typeface="Arial"/>
              </a:defRPr>
            </a:pPr>
            <a:r>
              <a:t>studying in disciplines as varied as literature, science, health, business, and law.  </a:t>
            </a:r>
          </a:p>
          <a:p>
            <a:pPr algn="l" defTabSz="914400">
              <a:defRPr sz="1800">
                <a:latin typeface="Arial"/>
                <a:ea typeface="Arial"/>
                <a:cs typeface="Arial"/>
                <a:sym typeface="Arial"/>
              </a:defRPr>
            </a:pPr>
            <a:r>
              <a:t>This high-utility academic word list does not contain technical words likely to appear in one,</a:t>
            </a:r>
          </a:p>
          <a:p>
            <a:pPr algn="l" defTabSz="914400">
              <a:defRPr sz="1800">
                <a:latin typeface="Arial"/>
                <a:ea typeface="Arial"/>
                <a:cs typeface="Arial"/>
                <a:sym typeface="Arial"/>
              </a:defRPr>
            </a:pPr>
            <a:r>
              <a:t>specific field of study such as </a:t>
            </a:r>
            <a:r>
              <a:rPr i="1"/>
              <a:t>amortization, petroglyph, onomatopoeia</a:t>
            </a:r>
            <a:r>
              <a:t>, or </a:t>
            </a:r>
            <a:r>
              <a:rPr i="1"/>
              <a:t>cartilage</a:t>
            </a:r>
            <a:r>
              <a:t>.  </a:t>
            </a:r>
          </a:p>
          <a:p>
            <a:pPr algn="l" defTabSz="914400">
              <a:defRPr sz="1800">
                <a:latin typeface="Arial"/>
                <a:ea typeface="Arial"/>
                <a:cs typeface="Arial"/>
                <a:sym typeface="Arial"/>
              </a:defRPr>
            </a:pPr>
            <a:r>
              <a:t>Two-thirds of all academic English derive from Latin or Greek.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r>
              <a:t>Understandably, knowledge of the most high-incidence academic words in English can significantly</a:t>
            </a:r>
          </a:p>
          <a:p>
            <a:pPr algn="l" defTabSz="914400">
              <a:defRPr sz="1800">
                <a:latin typeface="Arial"/>
                <a:ea typeface="Arial"/>
                <a:cs typeface="Arial"/>
                <a:sym typeface="Arial"/>
              </a:defRPr>
            </a:pPr>
            <a:r>
              <a:t> boost a student’s comprehension level of school-based reading material.  Students who are taught</a:t>
            </a:r>
          </a:p>
          <a:p>
            <a:pPr algn="l" defTabSz="914400">
              <a:defRPr sz="1800">
                <a:latin typeface="Arial"/>
                <a:ea typeface="Arial"/>
                <a:cs typeface="Arial"/>
                <a:sym typeface="Arial"/>
              </a:defRPr>
            </a:pPr>
            <a:r>
              <a:t> these high-utility academic words and routinely placed in contexts requiring their usage are likely</a:t>
            </a:r>
          </a:p>
          <a:p>
            <a:pPr algn="l" defTabSz="914400">
              <a:defRPr sz="1800">
                <a:latin typeface="Arial"/>
                <a:ea typeface="Arial"/>
                <a:cs typeface="Arial"/>
                <a:sym typeface="Arial"/>
              </a:defRPr>
            </a:pPr>
            <a:r>
              <a:t> to be able to master academic material with more confidence and efficiency, wasting less time and</a:t>
            </a:r>
          </a:p>
          <a:p>
            <a:pPr algn="l" defTabSz="914400">
              <a:defRPr sz="1800">
                <a:latin typeface="Arial"/>
                <a:ea typeface="Arial"/>
                <a:cs typeface="Arial"/>
                <a:sym typeface="Arial"/>
              </a:defRPr>
            </a:pPr>
            <a:r>
              <a:t> energy in guessing words or consulting dictionaries than those who are only equipped with the most</a:t>
            </a:r>
          </a:p>
          <a:p>
            <a:pPr algn="l" defTabSz="914400">
              <a:defRPr sz="1800">
                <a:latin typeface="Arial"/>
                <a:ea typeface="Arial"/>
                <a:cs typeface="Arial"/>
                <a:sym typeface="Arial"/>
              </a:defRPr>
            </a:pPr>
            <a:r>
              <a:t> basic 2000-3000 words that characterize ordinary conversation.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r>
              <a:t>The following link gives you a two-page version of the list: </a:t>
            </a:r>
          </a:p>
          <a:p>
            <a:pPr algn="l" defTabSz="914400">
              <a:defRPr>
                <a:latin typeface="Arial"/>
                <a:ea typeface="Arial"/>
                <a:cs typeface="Arial"/>
                <a:sym typeface="Arial"/>
              </a:defRPr>
            </a:pPr>
            <a:r>
              <a:t>http://www.doe.in.gov/TitleI/pdf/Word_List_Feldman.pdf</a:t>
            </a:r>
            <a:endParaRPr sz="1800"/>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r>
              <a:t>Source: Coxhead, Averil. (2000). A new academic word list. TESOL Quarterly, 34, 213-238.</a:t>
            </a:r>
          </a:p>
        </p:txBody>
      </p:sp>
      <p:sp>
        <p:nvSpPr>
          <p:cNvPr id="452" name="(Handout)"/>
          <p:cNvSpPr txBox="1"/>
          <p:nvPr/>
        </p:nvSpPr>
        <p:spPr>
          <a:xfrm>
            <a:off x="8966809" y="467815"/>
            <a:ext cx="144658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(Handout)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119"/>
          <p:cNvSpPr txBox="1"/>
          <p:nvPr/>
        </p:nvSpPr>
        <p:spPr>
          <a:xfrm>
            <a:off x="872874" y="2780360"/>
            <a:ext cx="10671031" cy="52088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1</a:t>
            </a:r>
          </a:p>
          <a:p>
            <a:pPr algn="just" defTabSz="457200">
              <a:lnSpc>
                <a:spcPct val="115000"/>
              </a:lnSpc>
              <a:defRPr spc="100" sz="18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a:p>
            <a:pPr algn="l" defTabSz="457200">
              <a:lnSpc>
                <a:spcPct val="115000"/>
              </a:lnSpc>
              <a:spcBef>
                <a:spcPts val="1000"/>
              </a:spcBef>
              <a:defRPr b="1" spc="100" sz="1200">
                <a:uFill>
                  <a:solidFill>
                    <a:srgbClr val="000000"/>
                  </a:solidFill>
                </a:uFill>
                <a:latin typeface="Calibri"/>
                <a:ea typeface="Calibri"/>
                <a:cs typeface="Calibri"/>
                <a:sym typeface="Calibri"/>
              </a:defRPr>
            </a:pPr>
          </a:p>
          <a:p>
            <a:pPr algn="l"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just" defTabSz="457200">
              <a:lnSpc>
                <a:spcPct val="115000"/>
              </a:lnSpc>
              <a:defRPr i="1" spc="100" sz="1800">
                <a:uFill>
                  <a:solidFill>
                    <a:srgbClr val="000000"/>
                  </a:solidFill>
                </a:uFill>
                <a:latin typeface="Arial"/>
                <a:ea typeface="Arial"/>
                <a:cs typeface="Arial"/>
                <a:sym typeface="Arial"/>
              </a:defRPr>
            </a:pPr>
            <a:r>
              <a:t>analizar, el área, asumir, la autoridad, el beneficio/beneficiar, concepto, consistir, contexto, constituir, datos, definir, derivar, distribuir, la economía,  establecer, estimar/estimado, evidente, la función, las finanzas, la fórmula,  el indice, el individuo, interpretar, envolver, laborar, legal, legislar, el método, ocurrir, el por ciento, el período, principio, proceder,  el proceso, requerir, responder, rol,  sección, sector, significativo/significante, específica, estructura, la teoría, variar</a:t>
            </a:r>
          </a:p>
        </p:txBody>
      </p:sp>
      <p:pic>
        <p:nvPicPr>
          <p:cNvPr id="455"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56" name="benefit"/>
          <p:cNvSpPr txBox="1"/>
          <p:nvPr/>
        </p:nvSpPr>
        <p:spPr>
          <a:xfrm>
            <a:off x="1434257" y="529859"/>
            <a:ext cx="104577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benefit</a:t>
            </a:r>
          </a:p>
        </p:txBody>
      </p:sp>
      <p:sp>
        <p:nvSpPr>
          <p:cNvPr id="457" name="establish"/>
          <p:cNvSpPr txBox="1"/>
          <p:nvPr/>
        </p:nvSpPr>
        <p:spPr>
          <a:xfrm>
            <a:off x="1434257" y="1154758"/>
            <a:ext cx="132801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establish</a:t>
            </a:r>
          </a:p>
        </p:txBody>
      </p:sp>
      <p:sp>
        <p:nvSpPr>
          <p:cNvPr id="458" name="evident"/>
          <p:cNvSpPr txBox="1"/>
          <p:nvPr/>
        </p:nvSpPr>
        <p:spPr>
          <a:xfrm>
            <a:off x="1434257" y="1779656"/>
            <a:ext cx="110794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evident</a:t>
            </a:r>
          </a:p>
        </p:txBody>
      </p:sp>
      <p:sp>
        <p:nvSpPr>
          <p:cNvPr id="459" name="significant"/>
          <p:cNvSpPr txBox="1"/>
          <p:nvPr/>
        </p:nvSpPr>
        <p:spPr>
          <a:xfrm>
            <a:off x="1434257" y="2404555"/>
            <a:ext cx="149717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significant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8" grpId="3"/>
      <p:bldP build="whole" bldLvl="1" animBg="1" rev="0" advAuto="0" spid="457" grpId="2"/>
      <p:bldP build="whole" bldLvl="1" animBg="1" rev="0" advAuto="0" spid="459" grpId="4"/>
      <p:bldP build="whole" bldLvl="1" animBg="1" rev="0" advAuto="0" spid="456"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hape 121"/>
          <p:cNvSpPr txBox="1"/>
          <p:nvPr/>
        </p:nvSpPr>
        <p:spPr>
          <a:xfrm>
            <a:off x="673345" y="2655053"/>
            <a:ext cx="11023357" cy="51800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2</a:t>
            </a:r>
          </a:p>
          <a:p>
            <a:pPr algn="just" defTabSz="457200">
              <a:lnSpc>
                <a:spcPct val="115000"/>
              </a:lnSpc>
              <a:defRPr spc="100" sz="1800">
                <a:uFill>
                  <a:solidFill>
                    <a:srgbClr val="000000"/>
                  </a:solidFill>
                </a:uFill>
                <a:latin typeface="Arial"/>
                <a:ea typeface="Arial"/>
                <a:cs typeface="Arial"/>
                <a:sym typeface="Arial"/>
              </a:defRPr>
            </a:pPr>
            <a:r>
              <a:t>achieve,  acquire,  administrate,  affect,  appropriate,  aspect,  assist, category,  chapter,  commission,  community,  complex,  compute,  conclude,  conduct,  consequence,  construct,  consume,  credit,  culture,  design, distinct, equate, element, evaluate,  feature,  final,  focus,  impact, injure,  institute,  invest,  item, journal,  maintain,  normal,  obtain,  participate,  perceive,  positive,  potential,  previous,  primary,  purchase,  range,  region,  regulate,  relevant,  reside,  resource,  restrict,  secure,  seek,  select,  site,  strategy,  survey,  tradition,  transfer</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just" defTabSz="457200">
              <a:lnSpc>
                <a:spcPct val="115000"/>
              </a:lnSpc>
              <a:defRPr i="1" spc="100" sz="1800">
                <a:uFill>
                  <a:solidFill>
                    <a:srgbClr val="000000"/>
                  </a:solidFill>
                </a:uFill>
                <a:latin typeface="Arial"/>
                <a:ea typeface="Arial"/>
                <a:cs typeface="Arial"/>
                <a:sym typeface="Arial"/>
              </a:defRPr>
            </a:pPr>
            <a:r>
              <a:t>adquirir, administrar, afectar, apropiado, el aspecto, la categoría, la comisión, complejo, conducta, la consecuencia, construir, consumir,  el crédito,  la cultura, diseñar, distinto, el elemento, evaluar, el impacto, instituto, invertir,  mantener,  obtener, percibir, positivo, potencial, previo, primero, región, regular, relevante, residir, restringir, seguro, selecto, sitio, la estrategia,  la tradición, transferir</a:t>
            </a:r>
          </a:p>
        </p:txBody>
      </p:sp>
      <p:pic>
        <p:nvPicPr>
          <p:cNvPr id="462"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63" name="potencial"/>
          <p:cNvSpPr txBox="1"/>
          <p:nvPr/>
        </p:nvSpPr>
        <p:spPr>
          <a:xfrm>
            <a:off x="1434257" y="529859"/>
            <a:ext cx="1361848"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potencial</a:t>
            </a:r>
          </a:p>
        </p:txBody>
      </p:sp>
      <p:sp>
        <p:nvSpPr>
          <p:cNvPr id="464" name="estrategia"/>
          <p:cNvSpPr txBox="1"/>
          <p:nvPr/>
        </p:nvSpPr>
        <p:spPr>
          <a:xfrm>
            <a:off x="1434257" y="1154758"/>
            <a:ext cx="145755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estrategia</a:t>
            </a:r>
          </a:p>
        </p:txBody>
      </p:sp>
      <p:sp>
        <p:nvSpPr>
          <p:cNvPr id="465" name="la consecuencia"/>
          <p:cNvSpPr txBox="1"/>
          <p:nvPr/>
        </p:nvSpPr>
        <p:spPr>
          <a:xfrm>
            <a:off x="1434257" y="1779656"/>
            <a:ext cx="231587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la consecuencia</a:t>
            </a:r>
          </a:p>
        </p:txBody>
      </p:sp>
      <p:sp>
        <p:nvSpPr>
          <p:cNvPr id="466" name="seguro"/>
          <p:cNvSpPr txBox="1"/>
          <p:nvPr/>
        </p:nvSpPr>
        <p:spPr>
          <a:xfrm>
            <a:off x="1434257" y="2404555"/>
            <a:ext cx="104577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seguro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4" grpId="2"/>
      <p:bldP build="whole" bldLvl="1" animBg="1" rev="0" advAuto="0" spid="466" grpId="4"/>
      <p:bldP build="whole" bldLvl="1" animBg="1" rev="0" advAuto="0" spid="463" grpId="1"/>
      <p:bldP build="whole" bldLvl="1" animBg="1" rev="0" advAuto="0" spid="465" grpId="3"/>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123"/>
          <p:cNvSpPr txBox="1"/>
          <p:nvPr/>
        </p:nvSpPr>
        <p:spPr>
          <a:xfrm>
            <a:off x="1170289" y="2776253"/>
            <a:ext cx="10156222" cy="51408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3</a:t>
            </a:r>
          </a:p>
          <a:p>
            <a:pPr algn="just" defTabSz="457200">
              <a:lnSpc>
                <a:spcPct val="115000"/>
              </a:lnSpc>
              <a:spcBef>
                <a:spcPts val="1000"/>
              </a:spcBef>
              <a:defRPr spc="100" sz="1800">
                <a:uFill>
                  <a:solidFill>
                    <a:srgbClr val="000000"/>
                  </a:solidFill>
                </a:uFill>
                <a:latin typeface="Arial"/>
                <a:ea typeface="Arial"/>
                <a:cs typeface="Arial"/>
                <a:sym typeface="Arial"/>
              </a:defRPr>
            </a:pPr>
            <a:r>
              <a:t>alternative, circumstance,  comment,  compensate,  component,  consent,  considerable,  constant,  constrain,  contribute,  convene,  coordinate,  core,  corporate,  correspond,  criteria,  deduce,  demonstrate, document,  dominate,  emphasis,  ensure,  exclude,  fund,  framework,  illustrate,  immigrate,  imply,  initial,  instance,  interact,  justify,  layer,  link,  maximize,  negate,  outcome,  philosophy,  physical,  proportion,  publish,  react,  register,  rely,  scheme,  sequence,  shift,  specify,  sufficient,  technical,  technique,  valid,  volume</a:t>
            </a:r>
          </a:p>
          <a:p>
            <a:pPr algn="just" defTabSz="457200">
              <a:lnSpc>
                <a:spcPct val="115000"/>
              </a:lnSpc>
              <a:spcBef>
                <a:spcPts val="1000"/>
              </a:spcBef>
              <a:defRPr sz="1100">
                <a:uFill>
                  <a:solidFill>
                    <a:srgbClr val="000000"/>
                  </a:solidFill>
                </a:uFill>
                <a:latin typeface="Arial"/>
                <a:ea typeface="Arial"/>
                <a:cs typeface="Arial"/>
                <a:sym typeface="Arial"/>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defRPr i="1" spc="100" sz="1800">
                <a:uFill>
                  <a:solidFill>
                    <a:srgbClr val="000000"/>
                  </a:solidFill>
                </a:uFill>
                <a:latin typeface="Arial"/>
                <a:ea typeface="Arial"/>
                <a:cs typeface="Arial"/>
                <a:sym typeface="Arial"/>
              </a:defRPr>
            </a:pPr>
            <a:r>
              <a:t>el alternativo,  la circumstancia,  el comentario,  compensar consentimiento,  constante, considerable,  contribuir, la coordenada,  corporativo, corresponder,  los criterios,  deducir, demonstrar,  el document,  dominar,  el énfasis,   el fondo,  ilustrar,  inmigrar, la instancia, inicial, interactuar,  justificar, maximizar, la filosofía, la proporción, registrar, especificar, volumen</a:t>
            </a:r>
          </a:p>
        </p:txBody>
      </p:sp>
      <p:pic>
        <p:nvPicPr>
          <p:cNvPr id="469"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70" name="especificar"/>
          <p:cNvSpPr txBox="1"/>
          <p:nvPr/>
        </p:nvSpPr>
        <p:spPr>
          <a:xfrm>
            <a:off x="1434257" y="529859"/>
            <a:ext cx="159288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especificar</a:t>
            </a:r>
          </a:p>
        </p:txBody>
      </p:sp>
      <p:sp>
        <p:nvSpPr>
          <p:cNvPr id="471" name="ilustrar"/>
          <p:cNvSpPr txBox="1"/>
          <p:nvPr/>
        </p:nvSpPr>
        <p:spPr>
          <a:xfrm>
            <a:off x="1434257" y="1154758"/>
            <a:ext cx="103418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ilustrar</a:t>
            </a:r>
          </a:p>
        </p:txBody>
      </p:sp>
      <p:sp>
        <p:nvSpPr>
          <p:cNvPr id="472" name="filosofia"/>
          <p:cNvSpPr txBox="1"/>
          <p:nvPr/>
        </p:nvSpPr>
        <p:spPr>
          <a:xfrm>
            <a:off x="1434257" y="1779656"/>
            <a:ext cx="1163728"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filosofia</a:t>
            </a:r>
          </a:p>
        </p:txBody>
      </p:sp>
      <p:sp>
        <p:nvSpPr>
          <p:cNvPr id="473" name="inicial"/>
          <p:cNvSpPr txBox="1"/>
          <p:nvPr/>
        </p:nvSpPr>
        <p:spPr>
          <a:xfrm>
            <a:off x="1434257" y="2404555"/>
            <a:ext cx="88178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inicial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1" grpId="2"/>
      <p:bldP build="whole" bldLvl="1" animBg="1" rev="0" advAuto="0" spid="473" grpId="4"/>
      <p:bldP build="whole" bldLvl="1" animBg="1" rev="0" advAuto="0" spid="470" grpId="1"/>
      <p:bldP build="whole" bldLvl="1" animBg="1" rev="0" advAuto="0" spid="472" grpId="3"/>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Shape 125"/>
          <p:cNvSpPr txBox="1"/>
          <p:nvPr/>
        </p:nvSpPr>
        <p:spPr>
          <a:xfrm>
            <a:off x="466227" y="2550435"/>
            <a:ext cx="9833473" cy="6075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4</a:t>
            </a:r>
          </a:p>
          <a:p>
            <a:pPr algn="just" defTabSz="457200">
              <a:lnSpc>
                <a:spcPct val="115000"/>
              </a:lnSpc>
              <a:defRPr spc="100" sz="1800">
                <a:uFill>
                  <a:solidFill>
                    <a:srgbClr val="000000"/>
                  </a:solidFill>
                </a:uFill>
                <a:latin typeface="Arial"/>
                <a:ea typeface="Arial"/>
                <a:cs typeface="Arial"/>
                <a:sym typeface="Arial"/>
              </a:defRPr>
            </a:pPr>
            <a:r>
              <a:t>access,  adequacy,  annual,  apparent,  approximate,  attitude,  attribute,  civil,  code,  commit,  concentrate,  confer,  contrast,  cycle, debate,  despite,  dimension,  domestic,  emerge,  ethnic,  grant,  hence,  hypothesis,  implement,  implicate,  impose,  integrate,  internal,  investigate,  mechanism,  occupy,  option,  output,  overall,  parallel,  parameter,  phrase,  prior,  principal,  professional,  project,  promote,  regime,  resolve,  retain,  series,  statistic,  status,  stress,  subsequent,  undertake</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acceso, la adecuación, la actitud, aparente, anual, aproximado,</a:t>
            </a:r>
          </a:p>
          <a:p>
            <a:pPr algn="l" defTabSz="457200">
              <a:lnSpc>
                <a:spcPct val="115000"/>
              </a:lnSpc>
              <a:defRPr i="1" spc="100" sz="1800">
                <a:uFill>
                  <a:solidFill>
                    <a:srgbClr val="000000"/>
                  </a:solidFill>
                </a:uFill>
                <a:latin typeface="Arial"/>
                <a:ea typeface="Arial"/>
                <a:cs typeface="Arial"/>
                <a:sym typeface="Arial"/>
              </a:defRPr>
            </a:pPr>
            <a:r>
              <a:t>atributo, civil, cometer, concentrarse, conferir, el contraste, el ciclo,</a:t>
            </a:r>
          </a:p>
          <a:p>
            <a:pPr algn="l" defTabSz="457200">
              <a:lnSpc>
                <a:spcPct val="115000"/>
              </a:lnSpc>
              <a:defRPr i="1" spc="100" sz="1800">
                <a:uFill>
                  <a:solidFill>
                    <a:srgbClr val="000000"/>
                  </a:solidFill>
                </a:uFill>
                <a:latin typeface="Arial"/>
                <a:ea typeface="Arial"/>
                <a:cs typeface="Arial"/>
                <a:sym typeface="Arial"/>
              </a:defRPr>
            </a:pPr>
            <a:r>
              <a:t>debatir, la dimensión, étnico, la hipótesis, implementar, imponer,</a:t>
            </a:r>
          </a:p>
          <a:p>
            <a:pPr algn="l" defTabSz="457200">
              <a:lnSpc>
                <a:spcPct val="115000"/>
              </a:lnSpc>
              <a:defRPr i="1" spc="100" sz="1800">
                <a:uFill>
                  <a:solidFill>
                    <a:srgbClr val="000000"/>
                  </a:solidFill>
                </a:uFill>
                <a:latin typeface="Arial"/>
                <a:ea typeface="Arial"/>
                <a:cs typeface="Arial"/>
                <a:sym typeface="Arial"/>
              </a:defRPr>
            </a:pPr>
            <a:r>
              <a:t>integrar, interno, investigar, el mecanismo, ocupar, la opción,</a:t>
            </a:r>
          </a:p>
          <a:p>
            <a:pPr algn="l" defTabSz="457200">
              <a:lnSpc>
                <a:spcPct val="115000"/>
              </a:lnSpc>
              <a:defRPr i="1" spc="100" sz="1800">
                <a:uFill>
                  <a:solidFill>
                    <a:srgbClr val="000000"/>
                  </a:solidFill>
                </a:uFill>
                <a:latin typeface="Arial"/>
                <a:ea typeface="Arial"/>
                <a:cs typeface="Arial"/>
                <a:sym typeface="Arial"/>
              </a:defRPr>
            </a:pPr>
            <a:r>
              <a:t>paralelo, el parámetro, la frase, el profesional, el proyecto,</a:t>
            </a:r>
          </a:p>
          <a:p>
            <a:pPr algn="l" defTabSz="457200">
              <a:lnSpc>
                <a:spcPct val="115000"/>
              </a:lnSpc>
              <a:defRPr i="1" spc="100" sz="1800">
                <a:uFill>
                  <a:solidFill>
                    <a:srgbClr val="000000"/>
                  </a:solidFill>
                </a:uFill>
                <a:latin typeface="Arial"/>
                <a:ea typeface="Arial"/>
                <a:cs typeface="Arial"/>
                <a:sym typeface="Arial"/>
              </a:defRPr>
            </a:pPr>
            <a:r>
              <a:t>promover, resolver, retener, la serie, la estadística, el estrado, subsecuente, emprender</a:t>
            </a:r>
          </a:p>
        </p:txBody>
      </p:sp>
      <p:pic>
        <p:nvPicPr>
          <p:cNvPr id="476"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77" name="aparente"/>
          <p:cNvSpPr txBox="1"/>
          <p:nvPr/>
        </p:nvSpPr>
        <p:spPr>
          <a:xfrm>
            <a:off x="1434257" y="529859"/>
            <a:ext cx="131125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aparente</a:t>
            </a:r>
          </a:p>
        </p:txBody>
      </p:sp>
      <p:sp>
        <p:nvSpPr>
          <p:cNvPr id="478" name="frase"/>
          <p:cNvSpPr txBox="1"/>
          <p:nvPr/>
        </p:nvSpPr>
        <p:spPr>
          <a:xfrm>
            <a:off x="1425876" y="1154758"/>
            <a:ext cx="78577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frase</a:t>
            </a:r>
          </a:p>
        </p:txBody>
      </p:sp>
      <p:sp>
        <p:nvSpPr>
          <p:cNvPr id="479" name="retener"/>
          <p:cNvSpPr txBox="1"/>
          <p:nvPr/>
        </p:nvSpPr>
        <p:spPr>
          <a:xfrm>
            <a:off x="1459985" y="1715340"/>
            <a:ext cx="10683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retener</a:t>
            </a:r>
          </a:p>
        </p:txBody>
      </p:sp>
      <p:sp>
        <p:nvSpPr>
          <p:cNvPr id="480" name="la estadistica"/>
          <p:cNvSpPr txBox="1"/>
          <p:nvPr/>
        </p:nvSpPr>
        <p:spPr>
          <a:xfrm>
            <a:off x="1459985" y="2275922"/>
            <a:ext cx="189799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la estadistica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8" grpId="2"/>
      <p:bldP build="whole" bldLvl="1" animBg="1" rev="0" advAuto="0" spid="480" grpId="4"/>
      <p:bldP build="whole" bldLvl="1" animBg="1" rev="0" advAuto="0" spid="477" grpId="1"/>
      <p:bldP build="whole" bldLvl="1" animBg="1" rev="0" advAuto="0" spid="479"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Line"/>
          <p:cNvSpPr/>
          <p:nvPr/>
        </p:nvSpPr>
        <p:spPr>
          <a:xfrm>
            <a:off x="22820" y="2672476"/>
            <a:ext cx="12959161" cy="1"/>
          </a:xfrm>
          <a:prstGeom prst="line">
            <a:avLst/>
          </a:prstGeom>
          <a:ln w="25400">
            <a:solidFill>
              <a:srgbClr val="04080D"/>
            </a:solidFill>
          </a:ln>
        </p:spPr>
        <p:txBody>
          <a:bodyPr lIns="45718" tIns="45718" rIns="45718" bIns="45718"/>
          <a:lstStyle/>
          <a:p>
            <a:pPr/>
          </a:p>
        </p:txBody>
      </p:sp>
      <p:sp>
        <p:nvSpPr>
          <p:cNvPr id="168" name="Line"/>
          <p:cNvSpPr/>
          <p:nvPr/>
        </p:nvSpPr>
        <p:spPr>
          <a:xfrm>
            <a:off x="22821" y="3674181"/>
            <a:ext cx="12959158" cy="1"/>
          </a:xfrm>
          <a:prstGeom prst="line">
            <a:avLst/>
          </a:prstGeom>
          <a:ln w="25400">
            <a:solidFill>
              <a:srgbClr val="04080D"/>
            </a:solidFill>
          </a:ln>
        </p:spPr>
        <p:txBody>
          <a:bodyPr lIns="45718" tIns="45718" rIns="45718" bIns="45718"/>
          <a:lstStyle/>
          <a:p>
            <a:pPr/>
          </a:p>
        </p:txBody>
      </p:sp>
      <p:sp>
        <p:nvSpPr>
          <p:cNvPr id="169" name="Line"/>
          <p:cNvSpPr/>
          <p:nvPr/>
        </p:nvSpPr>
        <p:spPr>
          <a:xfrm>
            <a:off x="22821" y="4675886"/>
            <a:ext cx="12959158" cy="1"/>
          </a:xfrm>
          <a:prstGeom prst="line">
            <a:avLst/>
          </a:prstGeom>
          <a:ln w="25400">
            <a:solidFill>
              <a:srgbClr val="04080D"/>
            </a:solidFill>
          </a:ln>
        </p:spPr>
        <p:txBody>
          <a:bodyPr lIns="45718" tIns="45718" rIns="45718" bIns="45718"/>
          <a:lstStyle/>
          <a:p>
            <a:pPr/>
          </a:p>
        </p:txBody>
      </p:sp>
      <p:sp>
        <p:nvSpPr>
          <p:cNvPr id="170" name="Line"/>
          <p:cNvSpPr/>
          <p:nvPr/>
        </p:nvSpPr>
        <p:spPr>
          <a:xfrm>
            <a:off x="22821" y="5677591"/>
            <a:ext cx="12959158" cy="1"/>
          </a:xfrm>
          <a:prstGeom prst="line">
            <a:avLst/>
          </a:prstGeom>
          <a:ln w="25400">
            <a:solidFill>
              <a:srgbClr val="04080D"/>
            </a:solidFill>
          </a:ln>
        </p:spPr>
        <p:txBody>
          <a:bodyPr lIns="45718" tIns="45718" rIns="45718" bIns="45718"/>
          <a:lstStyle/>
          <a:p>
            <a:pPr/>
          </a:p>
        </p:txBody>
      </p:sp>
      <p:sp>
        <p:nvSpPr>
          <p:cNvPr id="171" name="Line"/>
          <p:cNvSpPr/>
          <p:nvPr/>
        </p:nvSpPr>
        <p:spPr>
          <a:xfrm>
            <a:off x="22821" y="6679295"/>
            <a:ext cx="12959158" cy="1"/>
          </a:xfrm>
          <a:prstGeom prst="line">
            <a:avLst/>
          </a:prstGeom>
          <a:ln w="25400">
            <a:solidFill>
              <a:srgbClr val="04080D"/>
            </a:solidFill>
          </a:ln>
        </p:spPr>
        <p:txBody>
          <a:bodyPr lIns="45718" tIns="45718" rIns="45718" bIns="45718"/>
          <a:lstStyle/>
          <a:p>
            <a:pPr/>
          </a:p>
        </p:txBody>
      </p:sp>
      <p:sp>
        <p:nvSpPr>
          <p:cNvPr id="172" name="Line"/>
          <p:cNvSpPr/>
          <p:nvPr/>
        </p:nvSpPr>
        <p:spPr>
          <a:xfrm>
            <a:off x="22821" y="7681000"/>
            <a:ext cx="12959158" cy="1"/>
          </a:xfrm>
          <a:prstGeom prst="line">
            <a:avLst/>
          </a:prstGeom>
          <a:ln w="25400">
            <a:solidFill>
              <a:srgbClr val="04080D"/>
            </a:solidFill>
          </a:ln>
        </p:spPr>
        <p:txBody>
          <a:bodyPr lIns="45718" tIns="45718" rIns="45718" bIns="45718"/>
          <a:lstStyle/>
          <a:p>
            <a:pPr/>
          </a:p>
        </p:txBody>
      </p:sp>
      <p:sp>
        <p:nvSpPr>
          <p:cNvPr id="173" name="Line"/>
          <p:cNvSpPr/>
          <p:nvPr/>
        </p:nvSpPr>
        <p:spPr>
          <a:xfrm>
            <a:off x="22821" y="8682704"/>
            <a:ext cx="12959158" cy="1"/>
          </a:xfrm>
          <a:prstGeom prst="line">
            <a:avLst/>
          </a:prstGeom>
          <a:ln w="25400">
            <a:solidFill>
              <a:srgbClr val="04080D"/>
            </a:solidFill>
          </a:ln>
        </p:spPr>
        <p:txBody>
          <a:bodyPr lIns="45718" tIns="45718" rIns="45718" bIns="45718"/>
          <a:lstStyle/>
          <a:p>
            <a:pPr/>
          </a:p>
        </p:txBody>
      </p:sp>
      <p:sp>
        <p:nvSpPr>
          <p:cNvPr id="174" name="Line"/>
          <p:cNvSpPr/>
          <p:nvPr/>
        </p:nvSpPr>
        <p:spPr>
          <a:xfrm>
            <a:off x="22821" y="9684409"/>
            <a:ext cx="12959158" cy="1"/>
          </a:xfrm>
          <a:prstGeom prst="line">
            <a:avLst/>
          </a:prstGeom>
          <a:ln w="25400">
            <a:solidFill>
              <a:srgbClr val="04080D"/>
            </a:solidFill>
          </a:ln>
        </p:spPr>
        <p:txBody>
          <a:bodyPr lIns="45718" tIns="45718" rIns="45718" bIns="45718"/>
          <a:lstStyle/>
          <a:p>
            <a:pPr/>
          </a:p>
        </p:txBody>
      </p:sp>
      <p:sp>
        <p:nvSpPr>
          <p:cNvPr id="175" name="Line"/>
          <p:cNvSpPr/>
          <p:nvPr/>
        </p:nvSpPr>
        <p:spPr>
          <a:xfrm flipV="1">
            <a:off x="2882664" y="2741795"/>
            <a:ext cx="2" cy="6915582"/>
          </a:xfrm>
          <a:prstGeom prst="line">
            <a:avLst/>
          </a:prstGeom>
          <a:ln w="25400">
            <a:solidFill>
              <a:srgbClr val="04080D"/>
            </a:solidFill>
          </a:ln>
        </p:spPr>
        <p:txBody>
          <a:bodyPr lIns="45718" tIns="45718" rIns="45718" bIns="45718"/>
          <a:lstStyle/>
          <a:p>
            <a:pPr/>
          </a:p>
        </p:txBody>
      </p:sp>
      <p:sp>
        <p:nvSpPr>
          <p:cNvPr id="176" name="Line"/>
          <p:cNvSpPr/>
          <p:nvPr/>
        </p:nvSpPr>
        <p:spPr>
          <a:xfrm flipV="1">
            <a:off x="2876295" y="1479503"/>
            <a:ext cx="872810" cy="1240612"/>
          </a:xfrm>
          <a:prstGeom prst="line">
            <a:avLst/>
          </a:prstGeom>
          <a:ln w="25400">
            <a:solidFill>
              <a:srgbClr val="04080D"/>
            </a:solidFill>
          </a:ln>
        </p:spPr>
        <p:txBody>
          <a:bodyPr lIns="45718" tIns="45718" rIns="45718" bIns="45718"/>
          <a:lstStyle/>
          <a:p>
            <a:pPr/>
          </a:p>
        </p:txBody>
      </p:sp>
      <p:sp>
        <p:nvSpPr>
          <p:cNvPr id="177" name="Line"/>
          <p:cNvSpPr/>
          <p:nvPr/>
        </p:nvSpPr>
        <p:spPr>
          <a:xfrm flipV="1">
            <a:off x="4772226" y="2646386"/>
            <a:ext cx="2" cy="7010991"/>
          </a:xfrm>
          <a:prstGeom prst="line">
            <a:avLst/>
          </a:prstGeom>
          <a:ln w="25400">
            <a:solidFill>
              <a:srgbClr val="04080D"/>
            </a:solidFill>
          </a:ln>
        </p:spPr>
        <p:txBody>
          <a:bodyPr lIns="45718" tIns="45718" rIns="45718" bIns="45718"/>
          <a:lstStyle/>
          <a:p>
            <a:pPr/>
          </a:p>
        </p:txBody>
      </p:sp>
      <p:sp>
        <p:nvSpPr>
          <p:cNvPr id="178" name="Line"/>
          <p:cNvSpPr/>
          <p:nvPr/>
        </p:nvSpPr>
        <p:spPr>
          <a:xfrm flipV="1">
            <a:off x="4765568" y="1575210"/>
            <a:ext cx="721604" cy="1049198"/>
          </a:xfrm>
          <a:prstGeom prst="line">
            <a:avLst/>
          </a:prstGeom>
          <a:ln w="25400">
            <a:solidFill>
              <a:srgbClr val="04080D"/>
            </a:solidFill>
          </a:ln>
        </p:spPr>
        <p:txBody>
          <a:bodyPr lIns="45718" tIns="45718" rIns="45718" bIns="45718"/>
          <a:lstStyle/>
          <a:p>
            <a:pPr/>
          </a:p>
        </p:txBody>
      </p:sp>
      <p:sp>
        <p:nvSpPr>
          <p:cNvPr id="179" name="Line"/>
          <p:cNvSpPr/>
          <p:nvPr/>
        </p:nvSpPr>
        <p:spPr>
          <a:xfrm flipV="1">
            <a:off x="6835153" y="2646386"/>
            <a:ext cx="2" cy="7010991"/>
          </a:xfrm>
          <a:prstGeom prst="line">
            <a:avLst/>
          </a:prstGeom>
          <a:ln w="25400">
            <a:solidFill>
              <a:srgbClr val="04080D"/>
            </a:solidFill>
          </a:ln>
        </p:spPr>
        <p:txBody>
          <a:bodyPr lIns="45718" tIns="45718" rIns="45718" bIns="45718"/>
          <a:lstStyle/>
          <a:p>
            <a:pPr/>
          </a:p>
        </p:txBody>
      </p:sp>
      <p:sp>
        <p:nvSpPr>
          <p:cNvPr id="180" name="Line"/>
          <p:cNvSpPr/>
          <p:nvPr/>
        </p:nvSpPr>
        <p:spPr>
          <a:xfrm flipV="1">
            <a:off x="6828205" y="1627878"/>
            <a:ext cx="732067" cy="1049198"/>
          </a:xfrm>
          <a:prstGeom prst="line">
            <a:avLst/>
          </a:prstGeom>
          <a:ln w="25400">
            <a:solidFill>
              <a:srgbClr val="04080D"/>
            </a:solidFill>
          </a:ln>
        </p:spPr>
        <p:txBody>
          <a:bodyPr lIns="45718" tIns="45718" rIns="45718" bIns="45718"/>
          <a:lstStyle/>
          <a:p>
            <a:pPr/>
          </a:p>
        </p:txBody>
      </p:sp>
      <p:sp>
        <p:nvSpPr>
          <p:cNvPr id="181" name="Line"/>
          <p:cNvSpPr/>
          <p:nvPr/>
        </p:nvSpPr>
        <p:spPr>
          <a:xfrm flipV="1">
            <a:off x="8898080" y="2646386"/>
            <a:ext cx="1" cy="7010991"/>
          </a:xfrm>
          <a:prstGeom prst="line">
            <a:avLst/>
          </a:prstGeom>
          <a:ln w="25400">
            <a:solidFill>
              <a:srgbClr val="04080D"/>
            </a:solidFill>
          </a:ln>
        </p:spPr>
        <p:txBody>
          <a:bodyPr lIns="45718" tIns="45718" rIns="45718" bIns="45718"/>
          <a:lstStyle/>
          <a:p>
            <a:pPr/>
          </a:p>
        </p:txBody>
      </p:sp>
      <p:sp>
        <p:nvSpPr>
          <p:cNvPr id="182" name="Line"/>
          <p:cNvSpPr/>
          <p:nvPr/>
        </p:nvSpPr>
        <p:spPr>
          <a:xfrm flipV="1">
            <a:off x="8901562" y="1522088"/>
            <a:ext cx="734316" cy="1155444"/>
          </a:xfrm>
          <a:prstGeom prst="line">
            <a:avLst/>
          </a:prstGeom>
          <a:ln w="25400">
            <a:solidFill>
              <a:srgbClr val="04080D"/>
            </a:solidFill>
          </a:ln>
        </p:spPr>
        <p:txBody>
          <a:bodyPr lIns="45718" tIns="45718" rIns="45718" bIns="45718"/>
          <a:lstStyle/>
          <a:p>
            <a:pPr/>
          </a:p>
        </p:txBody>
      </p:sp>
      <p:sp>
        <p:nvSpPr>
          <p:cNvPr id="183" name="Extensively"/>
          <p:cNvSpPr txBox="1"/>
          <p:nvPr/>
        </p:nvSpPr>
        <p:spPr>
          <a:xfrm>
            <a:off x="3223614" y="2060592"/>
            <a:ext cx="1643788"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Extensively</a:t>
            </a:r>
          </a:p>
        </p:txBody>
      </p:sp>
      <p:sp>
        <p:nvSpPr>
          <p:cNvPr id="184" name="Occasionally"/>
          <p:cNvSpPr txBox="1"/>
          <p:nvPr/>
        </p:nvSpPr>
        <p:spPr>
          <a:xfrm>
            <a:off x="5072657" y="2060592"/>
            <a:ext cx="185288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Occasionally</a:t>
            </a:r>
          </a:p>
        </p:txBody>
      </p:sp>
      <p:pic>
        <p:nvPicPr>
          <p:cNvPr id="185" name="Image" descr="Image"/>
          <p:cNvPicPr>
            <a:picLocks noChangeAspect="1"/>
          </p:cNvPicPr>
          <p:nvPr/>
        </p:nvPicPr>
        <p:blipFill>
          <a:blip r:embed="rId2">
            <a:extLst/>
          </a:blip>
          <a:stretch>
            <a:fillRect/>
          </a:stretch>
        </p:blipFill>
        <p:spPr>
          <a:xfrm>
            <a:off x="515479" y="502289"/>
            <a:ext cx="1344354" cy="1851125"/>
          </a:xfrm>
          <a:prstGeom prst="rect">
            <a:avLst/>
          </a:prstGeom>
          <a:ln w="12700">
            <a:miter lim="400000"/>
          </a:ln>
        </p:spPr>
      </p:pic>
      <p:sp>
        <p:nvSpPr>
          <p:cNvPr id="186" name="Rarely"/>
          <p:cNvSpPr txBox="1"/>
          <p:nvPr/>
        </p:nvSpPr>
        <p:spPr>
          <a:xfrm>
            <a:off x="7424929" y="2060592"/>
            <a:ext cx="96652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Rarely</a:t>
            </a:r>
          </a:p>
        </p:txBody>
      </p:sp>
      <p:sp>
        <p:nvSpPr>
          <p:cNvPr id="187" name="Never"/>
          <p:cNvSpPr txBox="1"/>
          <p:nvPr/>
        </p:nvSpPr>
        <p:spPr>
          <a:xfrm>
            <a:off x="9405608" y="2141792"/>
            <a:ext cx="91562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Never</a:t>
            </a:r>
          </a:p>
        </p:txBody>
      </p:sp>
      <p:sp>
        <p:nvSpPr>
          <p:cNvPr id="188" name="What practices and materials in your library send a welcoming…"/>
          <p:cNvSpPr txBox="1"/>
          <p:nvPr/>
        </p:nvSpPr>
        <p:spPr>
          <a:xfrm>
            <a:off x="2882664" y="307119"/>
            <a:ext cx="8565185"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What practices and materials in your library send a welcoming</a:t>
            </a:r>
          </a:p>
          <a:p>
            <a:pPr>
              <a:defRPr>
                <a:latin typeface="+mn-lt"/>
                <a:ea typeface="+mn-ea"/>
                <a:cs typeface="+mn-cs"/>
                <a:sym typeface="Helvetica Neue"/>
              </a:defRPr>
            </a:pPr>
            <a:r>
              <a:t>message to Spanish-speakers? </a:t>
            </a:r>
          </a:p>
        </p:txBody>
      </p:sp>
      <p:sp>
        <p:nvSpPr>
          <p:cNvPr id="189" name="The collection includes…"/>
          <p:cNvSpPr txBox="1"/>
          <p:nvPr/>
        </p:nvSpPr>
        <p:spPr>
          <a:xfrm>
            <a:off x="225107" y="2815086"/>
            <a:ext cx="1935328" cy="9094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n-lt"/>
                <a:ea typeface="+mn-ea"/>
                <a:cs typeface="+mn-cs"/>
                <a:sym typeface="Helvetica Neue"/>
              </a:defRPr>
            </a:pPr>
            <a:r>
              <a:t>The collection includes</a:t>
            </a:r>
          </a:p>
          <a:p>
            <a:pPr algn="l">
              <a:defRPr sz="1400">
                <a:latin typeface="+mn-lt"/>
                <a:ea typeface="+mn-ea"/>
                <a:cs typeface="+mn-cs"/>
                <a:sym typeface="Helvetica Neue"/>
              </a:defRPr>
            </a:pPr>
            <a:r>
              <a:t>books in Spanish,</a:t>
            </a:r>
          </a:p>
          <a:p>
            <a:pPr algn="l">
              <a:defRPr sz="1400">
                <a:latin typeface="+mn-lt"/>
                <a:ea typeface="+mn-ea"/>
                <a:cs typeface="+mn-cs"/>
                <a:sym typeface="Helvetica Neue"/>
              </a:defRPr>
            </a:pPr>
            <a:r>
              <a:t>Spanish-English, and</a:t>
            </a:r>
          </a:p>
          <a:p>
            <a:pPr algn="l">
              <a:defRPr sz="1400">
                <a:latin typeface="+mn-lt"/>
                <a:ea typeface="+mn-ea"/>
                <a:cs typeface="+mn-cs"/>
                <a:sym typeface="Helvetica Neue"/>
              </a:defRPr>
            </a:pPr>
            <a:r>
              <a:t>Hispanic culture? </a:t>
            </a:r>
          </a:p>
        </p:txBody>
      </p:sp>
      <p:sp>
        <p:nvSpPr>
          <p:cNvPr id="190" name="The displays include…"/>
          <p:cNvSpPr txBox="1"/>
          <p:nvPr/>
        </p:nvSpPr>
        <p:spPr>
          <a:xfrm>
            <a:off x="186516" y="3821922"/>
            <a:ext cx="2399743"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n-lt"/>
                <a:ea typeface="+mn-ea"/>
                <a:cs typeface="+mn-cs"/>
                <a:sym typeface="Helvetica Neue"/>
              </a:defRPr>
            </a:pPr>
            <a:r>
              <a:t>The displays include</a:t>
            </a:r>
          </a:p>
          <a:p>
            <a:pPr algn="l">
              <a:defRPr sz="1400">
                <a:latin typeface="+mn-lt"/>
                <a:ea typeface="+mn-ea"/>
                <a:cs typeface="+mn-cs"/>
                <a:sym typeface="Helvetica Neue"/>
              </a:defRPr>
            </a:pPr>
            <a:r>
              <a:t>words and pictures showing</a:t>
            </a:r>
          </a:p>
          <a:p>
            <a:pPr algn="l">
              <a:defRPr sz="1400">
                <a:latin typeface="+mn-lt"/>
                <a:ea typeface="+mn-ea"/>
                <a:cs typeface="+mn-cs"/>
                <a:sym typeface="Helvetica Neue"/>
              </a:defRPr>
            </a:pPr>
            <a:r>
              <a:t>respect for Hispanic culture?</a:t>
            </a:r>
          </a:p>
        </p:txBody>
      </p:sp>
      <p:sp>
        <p:nvSpPr>
          <p:cNvPr id="191" name="Library activities foster…"/>
          <p:cNvSpPr txBox="1"/>
          <p:nvPr/>
        </p:nvSpPr>
        <p:spPr>
          <a:xfrm>
            <a:off x="186516" y="4745499"/>
            <a:ext cx="1958087"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n-lt"/>
                <a:ea typeface="+mn-ea"/>
                <a:cs typeface="+mn-cs"/>
                <a:sym typeface="Helvetica Neue"/>
              </a:defRPr>
            </a:pPr>
            <a:r>
              <a:t>Library activities foster </a:t>
            </a:r>
          </a:p>
          <a:p>
            <a:pPr algn="l">
              <a:defRPr sz="1400">
                <a:latin typeface="+mn-lt"/>
                <a:ea typeface="+mn-ea"/>
                <a:cs typeface="+mn-cs"/>
                <a:sym typeface="Helvetica Neue"/>
              </a:defRPr>
            </a:pPr>
            <a:r>
              <a:t>recognition of Hispanic</a:t>
            </a:r>
          </a:p>
          <a:p>
            <a:pPr algn="l">
              <a:defRPr sz="1400">
                <a:latin typeface="+mn-lt"/>
                <a:ea typeface="+mn-ea"/>
                <a:cs typeface="+mn-cs"/>
                <a:sym typeface="Helvetica Neue"/>
              </a:defRPr>
            </a:pPr>
            <a:r>
              <a:t>culture?</a:t>
            </a:r>
          </a:p>
        </p:txBody>
      </p:sp>
      <p:sp>
        <p:nvSpPr>
          <p:cNvPr id="192" name="Outreach to classroom teachers…"/>
          <p:cNvSpPr txBox="1"/>
          <p:nvPr/>
        </p:nvSpPr>
        <p:spPr>
          <a:xfrm>
            <a:off x="65158" y="6777317"/>
            <a:ext cx="2656841"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n-lt"/>
                <a:ea typeface="+mn-ea"/>
                <a:cs typeface="+mn-cs"/>
                <a:sym typeface="Helvetica Neue"/>
              </a:defRPr>
            </a:pPr>
            <a:r>
              <a:t>Outreach to classroom teachers</a:t>
            </a:r>
          </a:p>
          <a:p>
            <a:pPr algn="l">
              <a:defRPr sz="1400">
                <a:latin typeface="+mn-lt"/>
                <a:ea typeface="+mn-ea"/>
                <a:cs typeface="+mn-cs"/>
                <a:sym typeface="Helvetica Neue"/>
              </a:defRPr>
            </a:pPr>
            <a:r>
              <a:t>consider the needs of Spanish</a:t>
            </a:r>
          </a:p>
          <a:p>
            <a:pPr algn="l">
              <a:defRPr sz="1400">
                <a:latin typeface="+mn-lt"/>
                <a:ea typeface="+mn-ea"/>
                <a:cs typeface="+mn-cs"/>
                <a:sym typeface="Helvetica Neue"/>
              </a:defRPr>
            </a:pPr>
            <a:r>
              <a:t>speakers.</a:t>
            </a:r>
          </a:p>
        </p:txBody>
      </p:sp>
      <p:sp>
        <p:nvSpPr>
          <p:cNvPr id="193" name="Outreach to public libraries…"/>
          <p:cNvSpPr txBox="1"/>
          <p:nvPr/>
        </p:nvSpPr>
        <p:spPr>
          <a:xfrm>
            <a:off x="122242" y="7906870"/>
            <a:ext cx="2528292"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n-lt"/>
                <a:ea typeface="+mn-ea"/>
                <a:cs typeface="+mn-cs"/>
                <a:sym typeface="Helvetica Neue"/>
              </a:defRPr>
            </a:pPr>
            <a:r>
              <a:t>Outreach to public libraries</a:t>
            </a:r>
          </a:p>
          <a:p>
            <a:pPr algn="l">
              <a:defRPr sz="1400">
                <a:latin typeface="+mn-lt"/>
                <a:ea typeface="+mn-ea"/>
                <a:cs typeface="+mn-cs"/>
                <a:sym typeface="Helvetica Neue"/>
              </a:defRPr>
            </a:pPr>
            <a:r>
              <a:t>consider the needs of Spanish</a:t>
            </a:r>
          </a:p>
          <a:p>
            <a:pPr algn="l">
              <a:defRPr sz="1400">
                <a:latin typeface="+mn-lt"/>
                <a:ea typeface="+mn-ea"/>
                <a:cs typeface="+mn-cs"/>
                <a:sym typeface="Helvetica Neue"/>
              </a:defRPr>
            </a:pPr>
            <a:r>
              <a:t>speakers.</a:t>
            </a:r>
          </a:p>
        </p:txBody>
      </p:sp>
      <p:sp>
        <p:nvSpPr>
          <p:cNvPr id="194" name="Your addition to this list:"/>
          <p:cNvSpPr txBox="1"/>
          <p:nvPr/>
        </p:nvSpPr>
        <p:spPr>
          <a:xfrm>
            <a:off x="155159" y="8857006"/>
            <a:ext cx="2073835" cy="2998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400">
                <a:latin typeface="+mn-lt"/>
                <a:ea typeface="+mn-ea"/>
                <a:cs typeface="+mn-cs"/>
                <a:sym typeface="Helvetica Neue"/>
              </a:defRPr>
            </a:lvl1pPr>
          </a:lstStyle>
          <a:p>
            <a:pPr/>
            <a:r>
              <a:t>Your addition to this list: </a:t>
            </a:r>
          </a:p>
        </p:txBody>
      </p:sp>
      <p:sp>
        <p:nvSpPr>
          <p:cNvPr id="195" name="Technological resources…"/>
          <p:cNvSpPr txBox="1"/>
          <p:nvPr/>
        </p:nvSpPr>
        <p:spPr>
          <a:xfrm>
            <a:off x="122243" y="5798770"/>
            <a:ext cx="2577720"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n-lt"/>
                <a:ea typeface="+mn-ea"/>
                <a:cs typeface="+mn-cs"/>
                <a:sym typeface="Helvetica Neue"/>
              </a:defRPr>
            </a:pPr>
            <a:r>
              <a:t>Technological resources</a:t>
            </a:r>
          </a:p>
          <a:p>
            <a:pPr algn="l">
              <a:defRPr sz="1400">
                <a:latin typeface="+mn-lt"/>
                <a:ea typeface="+mn-ea"/>
                <a:cs typeface="+mn-cs"/>
                <a:sym typeface="Helvetica Neue"/>
              </a:defRPr>
            </a:pPr>
            <a:r>
              <a:t>consider the needs of Spanish </a:t>
            </a:r>
          </a:p>
          <a:p>
            <a:pPr algn="l">
              <a:defRPr sz="1400">
                <a:latin typeface="+mn-lt"/>
                <a:ea typeface="+mn-ea"/>
                <a:cs typeface="+mn-cs"/>
                <a:sym typeface="Helvetica Neue"/>
              </a:defRPr>
            </a:pPr>
            <a:r>
              <a:t>speakers.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hape 127"/>
          <p:cNvSpPr txBox="1"/>
          <p:nvPr/>
        </p:nvSpPr>
        <p:spPr>
          <a:xfrm>
            <a:off x="579832" y="3516418"/>
            <a:ext cx="10219536" cy="5463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5</a:t>
            </a:r>
          </a:p>
          <a:p>
            <a:pPr algn="just" defTabSz="457200">
              <a:lnSpc>
                <a:spcPct val="115000"/>
              </a:lnSpc>
              <a:defRPr spc="100" sz="1800">
                <a:uFill>
                  <a:solidFill>
                    <a:srgbClr val="000000"/>
                  </a:solidFill>
                </a:uFill>
                <a:latin typeface="Arial"/>
                <a:ea typeface="Arial"/>
                <a:cs typeface="Arial"/>
                <a:sym typeface="Arial"/>
              </a:defRPr>
            </a:pPr>
            <a:r>
              <a:t>academy,  adjust,  alter,  amend,  capacity,  clause,  compound,  consult, decline, discrete, enable,  energy,  enforce,  entity,  equivalent,  evolve,  expand,  expose,  external,  facilitate,  fundamental,  generate,  liberal,  license,  logic,  margin,   modify,  monitor,  network,  notion,  objective,  orient,  perspective,  precise, prime,  psychology,  pursue,  ratio,  reject,  revenue,  stable,  style,  substitute,  sustain,  symbol,  target,  transit,  trend,  version,  welfare,  whereas</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la academia,  ajustar,  alterar,  enmendar,  la capacidad,  la clásula, compuesto,   consultar,  la energía,  la entidad,   equivalente, evolucionar,  exponer,  externo,   facilitar,  fundamental,  generar, liberal,  la licencia,  la lógica,  el margen,  modificar,    el monitor,   la noción,  el objectivo,  orientar,  la perspectiva,   preciso,  principal,  la psicología,  perseguir,  el estable,  el estilo,  el sustituto, el símbolo, el tránsito,</a:t>
            </a:r>
            <a:r>
              <a:rPr i="0"/>
              <a:t> </a:t>
            </a:r>
            <a:r>
              <a:t> la versión</a:t>
            </a:r>
          </a:p>
        </p:txBody>
      </p:sp>
      <p:pic>
        <p:nvPicPr>
          <p:cNvPr id="483"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84" name="la entidad, la capacidad"/>
          <p:cNvSpPr txBox="1"/>
          <p:nvPr/>
        </p:nvSpPr>
        <p:spPr>
          <a:xfrm>
            <a:off x="1434257" y="529859"/>
            <a:ext cx="33662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la entidad, la capacidad</a:t>
            </a:r>
          </a:p>
        </p:txBody>
      </p:sp>
      <p:sp>
        <p:nvSpPr>
          <p:cNvPr id="485" name="el estable"/>
          <p:cNvSpPr txBox="1"/>
          <p:nvPr/>
        </p:nvSpPr>
        <p:spPr>
          <a:xfrm>
            <a:off x="1434257" y="1154758"/>
            <a:ext cx="141823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el estable</a:t>
            </a:r>
          </a:p>
        </p:txBody>
      </p:sp>
      <p:sp>
        <p:nvSpPr>
          <p:cNvPr id="486" name="el simbolo"/>
          <p:cNvSpPr txBox="1"/>
          <p:nvPr/>
        </p:nvSpPr>
        <p:spPr>
          <a:xfrm>
            <a:off x="1434257" y="1779656"/>
            <a:ext cx="150876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el simbolo</a:t>
            </a:r>
          </a:p>
        </p:txBody>
      </p:sp>
      <p:sp>
        <p:nvSpPr>
          <p:cNvPr id="487" name="la nocion"/>
          <p:cNvSpPr txBox="1"/>
          <p:nvPr/>
        </p:nvSpPr>
        <p:spPr>
          <a:xfrm>
            <a:off x="1440049" y="2404555"/>
            <a:ext cx="135056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la nocion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5" grpId="2"/>
      <p:bldP build="whole" bldLvl="1" animBg="1" rev="0" advAuto="0" spid="487" grpId="4"/>
      <p:bldP build="whole" bldLvl="1" animBg="1" rev="0" advAuto="0" spid="484" grpId="1"/>
      <p:bldP build="whole" bldLvl="1" animBg="1" rev="0" advAuto="0" spid="486" grpId="3"/>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hape 129"/>
          <p:cNvSpPr txBox="1"/>
          <p:nvPr/>
        </p:nvSpPr>
        <p:spPr>
          <a:xfrm>
            <a:off x="447871" y="3364018"/>
            <a:ext cx="9411646" cy="5463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6</a:t>
            </a:r>
          </a:p>
          <a:p>
            <a:pPr algn="just" defTabSz="457200">
              <a:lnSpc>
                <a:spcPct val="115000"/>
              </a:lnSpc>
              <a:defRPr spc="100" sz="1800">
                <a:uFill>
                  <a:solidFill>
                    <a:srgbClr val="000000"/>
                  </a:solidFill>
                </a:uFill>
                <a:latin typeface="Arial"/>
                <a:ea typeface="Arial"/>
                <a:cs typeface="Arial"/>
                <a:sym typeface="Arial"/>
              </a:defRPr>
            </a:pPr>
            <a:r>
              <a:t>abstract,  acknowledge,  accuracy,  aggregate,  allocate,  assign,  bond,  capable,   cite,  cooperate,  discriminate,  display,  diverse,  domain,  edit,  enhance,  estate,  exceed,  explicit,  federal,  fee,  flexible,  furthermore,  gender,  incentive,  incorporate,  incidence,  index,  inhibit,  initiate,  input,  interval,  mitigate, minimum,  ministry,  motive,  neutral,  nevertheless,  overseas,  precede,  presume,  rational,  recover,  reveal,  scope,  subsidy,  trace,  transform,  underlie,  utilize  </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abstracto, el agregado, asignar, capaz, citar, cooperar, discriminar, diverso,  el dominio, editar, la estancia, exceder, explícito, federal, flexible,   el género,  el incentive,  incorporar,  la incidencia, el índice, inhibir, iniciar, el intervalo,   el mínima, el ministerio, el motivo, neutral, preceder, presumir, racional,  recuperar, revelar, transformar,  utilizar</a:t>
            </a:r>
          </a:p>
        </p:txBody>
      </p:sp>
      <p:pic>
        <p:nvPicPr>
          <p:cNvPr id="490"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91" name="…ar, …er,…ir"/>
          <p:cNvSpPr txBox="1"/>
          <p:nvPr/>
        </p:nvSpPr>
        <p:spPr>
          <a:xfrm>
            <a:off x="1434257" y="529859"/>
            <a:ext cx="192633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…ar, …er,…ir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1"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131"/>
          <p:cNvSpPr txBox="1"/>
          <p:nvPr/>
        </p:nvSpPr>
        <p:spPr>
          <a:xfrm>
            <a:off x="389190" y="3264263"/>
            <a:ext cx="9494530" cy="56126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7</a:t>
            </a:r>
          </a:p>
          <a:p>
            <a:pPr algn="just" defTabSz="457200">
              <a:lnSpc>
                <a:spcPct val="115000"/>
              </a:lnSpc>
              <a:defRPr spc="100" sz="1800">
                <a:uFill>
                  <a:solidFill>
                    <a:srgbClr val="000000"/>
                  </a:solidFill>
                </a:uFill>
                <a:latin typeface="Arial"/>
                <a:ea typeface="Arial"/>
                <a:cs typeface="Arial"/>
                <a:sym typeface="Arial"/>
              </a:defRPr>
            </a:pPr>
            <a:r>
              <a:t>adapt,  advocate,  channel,  classic,  comprehensive,  comprise,  confirm,  contrary,   convert,   decade,  deny,  differentiate,  dispose,   dynamic,   equip,   eliminate,  empirical,  extract  finite,  foundation,  gradient,  guarantee,  hierarchy,  identical,  ideology,  infer,  innovate,  insert, intervene,  isolate,  media,  mode,  paradigm,  phenomenon,  priority,  prohibit,  publication,  quote,  release,  reverse,  simulate,  sole,  somewhat,  submit,  successor,  thesis,  transmit,  ultimate,  unique,  voluntary</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spcBef>
                <a:spcPts val="1000"/>
              </a:spcBef>
              <a:defRPr i="1" spc="100" sz="1800">
                <a:uFill>
                  <a:solidFill>
                    <a:srgbClr val="000000"/>
                  </a:solidFill>
                </a:uFill>
                <a:latin typeface="Arial"/>
                <a:ea typeface="Arial"/>
                <a:cs typeface="Arial"/>
                <a:sym typeface="Arial"/>
              </a:defRPr>
            </a:pPr>
            <a:r>
              <a:t>adaptarse, abogado, el canal,  clásico,  comprehender,  confirmar,  contrario, convertir,   la década,  diferenciar,  disponer,  dinámico,  equipar, eliminar,  empírico,  extraer,   finito,  la fundación,  el gradiente, garantizar,  idéntico,  la ideología,  inferir,  insertar,  intervenir, los medios de comunicación,  el modo/la modalidad,  el paradigma, fenómeno,  la prioridad,  prohibir,  la publicación,  el revés,  simular,  el sucesor,  la tesis,   transmitir,  último,  único,  voluntario</a:t>
            </a:r>
          </a:p>
        </p:txBody>
      </p:sp>
      <p:pic>
        <p:nvPicPr>
          <p:cNvPr id="494"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95" name="modalidad, prioridad"/>
          <p:cNvSpPr txBox="1"/>
          <p:nvPr/>
        </p:nvSpPr>
        <p:spPr>
          <a:xfrm>
            <a:off x="1434257" y="529859"/>
            <a:ext cx="294284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modalidad, prioridad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5"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Shape 133"/>
          <p:cNvSpPr txBox="1"/>
          <p:nvPr/>
        </p:nvSpPr>
        <p:spPr>
          <a:xfrm>
            <a:off x="520700" y="3772363"/>
            <a:ext cx="9595148" cy="5383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8</a:t>
            </a:r>
          </a:p>
          <a:p>
            <a:pPr algn="just" defTabSz="457200">
              <a:lnSpc>
                <a:spcPct val="115000"/>
              </a:lnSpc>
              <a:defRPr spc="90" sz="1700">
                <a:uFill>
                  <a:solidFill>
                    <a:srgbClr val="000000"/>
                  </a:solidFill>
                </a:uFill>
                <a:latin typeface="Arial"/>
                <a:ea typeface="Arial"/>
                <a:cs typeface="Arial"/>
                <a:sym typeface="Arial"/>
              </a:defRPr>
            </a:pPr>
            <a:r>
              <a:t>abandon, accompany, accumulate, ambiguous, appendix,  appreciate,   arbitrary,   automate,  bias,  chart,  clarify,  commodity,  complement,  conform,  contemporary,  contradict, crucial, currency, denote,  detect,  deviate,  displace,  eventual,  exhibit,  exploit, fluctuate, guideline, implicit, induce, inevitable, infrastructure, inspect, intense,  manipulate, minimize, nuclear, offset, predominant,  prospect,  radical,  reinforce,  restore,  revise, tension,  terminate,  theme,  thereby,  uniform,  vehicle,  via,  virtual,   widespread </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abandonar,    acompañar,  acumular,  ambiguo,  el apéndice, arbitrario,   aclarar,   el complemento,  contemporaneo,  contradecir, crucial,   denotar,  detectar,  desplazar,  la exposición,  explotar, fluctuar,  implicito,  inducir,  inevitable,  la infraestrutura, inspeccionar,  intenso,  manipular,  minimiza,  nuclear, el prospecto, radial,  reforzar,  revisar,  la tensión,  terminar,  la tema,  el uniforme,  el vehículo,  vía,  virtual</a:t>
            </a:r>
          </a:p>
        </p:txBody>
      </p:sp>
      <p:pic>
        <p:nvPicPr>
          <p:cNvPr id="498"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99" name="la tension"/>
          <p:cNvSpPr txBox="1"/>
          <p:nvPr/>
        </p:nvSpPr>
        <p:spPr>
          <a:xfrm>
            <a:off x="1434257" y="529859"/>
            <a:ext cx="142402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la tension</a:t>
            </a:r>
          </a:p>
        </p:txBody>
      </p:sp>
      <p:sp>
        <p:nvSpPr>
          <p:cNvPr id="500" name="crucial"/>
          <p:cNvSpPr txBox="1"/>
          <p:nvPr/>
        </p:nvSpPr>
        <p:spPr>
          <a:xfrm>
            <a:off x="1434257" y="1154758"/>
            <a:ext cx="101163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crucial</a:t>
            </a:r>
          </a:p>
        </p:txBody>
      </p:sp>
      <p:sp>
        <p:nvSpPr>
          <p:cNvPr id="501" name="minimiza, desplazar"/>
          <p:cNvSpPr txBox="1"/>
          <p:nvPr/>
        </p:nvSpPr>
        <p:spPr>
          <a:xfrm>
            <a:off x="1434257" y="1779656"/>
            <a:ext cx="2806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minimiza, desplazar</a:t>
            </a:r>
          </a:p>
        </p:txBody>
      </p:sp>
      <p:sp>
        <p:nvSpPr>
          <p:cNvPr id="502" name="inspeccionar"/>
          <p:cNvSpPr txBox="1"/>
          <p:nvPr/>
        </p:nvSpPr>
        <p:spPr>
          <a:xfrm>
            <a:off x="1434257" y="2404555"/>
            <a:ext cx="18528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inspeccionar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0" grpId="2"/>
      <p:bldP build="whole" bldLvl="1" animBg="1" rev="0" advAuto="0" spid="502" grpId="4"/>
      <p:bldP build="whole" bldLvl="1" animBg="1" rev="0" advAuto="0" spid="499" grpId="1"/>
      <p:bldP build="whole" bldLvl="1" animBg="1" rev="0" advAuto="0" spid="501" grpId="3"/>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135"/>
          <p:cNvSpPr txBox="1"/>
          <p:nvPr/>
        </p:nvSpPr>
        <p:spPr>
          <a:xfrm>
            <a:off x="393700" y="3416922"/>
            <a:ext cx="10631091" cy="5408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9</a:t>
            </a:r>
          </a:p>
          <a:p>
            <a:pPr algn="just" defTabSz="457200">
              <a:lnSpc>
                <a:spcPct val="115000"/>
              </a:lnSpc>
              <a:defRPr spc="100" sz="1800">
                <a:uFill>
                  <a:solidFill>
                    <a:srgbClr val="000000"/>
                  </a:solidFill>
                </a:uFill>
                <a:latin typeface="Arial"/>
                <a:ea typeface="Arial"/>
                <a:cs typeface="Arial"/>
                <a:sym typeface="Arial"/>
              </a:defRPr>
            </a:pPr>
            <a:r>
              <a:t>accommodate, analogy, anticipate, assure, attain, behalf, cease, coherent,  coincide,  commence,  compatible,  concurrent,   confine, controversy, converse, device, devote diminish, distort, duration, erode, ethic, found, format, inherent,  insight, integral, intermediate, manual, mature, mediate, medium, military, minimal, mutual, norm, overlap, passive, portion, preliminary, protocol,  qualitative, refine, restrain, revolution, rigid, route, scenario, sphere, subordinate, supplement, suspend, trigger, unify, violate</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spcBef>
                <a:spcPts val="1000"/>
              </a:spcBef>
              <a:defRPr i="1" spc="75" sz="1800">
                <a:uFill>
                  <a:solidFill>
                    <a:srgbClr val="000000"/>
                  </a:solidFill>
                </a:uFill>
                <a:latin typeface="Arial"/>
                <a:ea typeface="Arial"/>
                <a:cs typeface="Arial"/>
                <a:sym typeface="Arial"/>
              </a:defRPr>
            </a:pPr>
            <a:r>
              <a:t>acomodar,</a:t>
            </a:r>
            <a:r>
              <a:rPr b="1" i="0" spc="100" sz="2400"/>
              <a:t> </a:t>
            </a:r>
            <a:r>
              <a:rPr spc="100"/>
              <a:t>analogia, asegurar,  cesar,  coherente,  coincidir,  comenzar,  compatible, concurrente,  confinar,  la controversia,  conversar, dedicar,  disminuir, distorsionar,  la duración,  erosionar,  fundar,  el formato,  inherente,  la percepción,  integrante,  intermedio,  manual, mediar, medio, mínimo, mutuo, la norma, pasivo, la porción, preliminar, el protocolo,  refinar,  la revolusion,  rigido,  la ruta,   el escenario, la esfera,  subordinar,  el suplemento,  suspender,  unificar,  violar </a:t>
            </a:r>
          </a:p>
        </p:txBody>
      </p:sp>
      <p:pic>
        <p:nvPicPr>
          <p:cNvPr id="505"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506" name="acomodar"/>
          <p:cNvSpPr txBox="1"/>
          <p:nvPr/>
        </p:nvSpPr>
        <p:spPr>
          <a:xfrm>
            <a:off x="1434257" y="529859"/>
            <a:ext cx="149748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acomodar</a:t>
            </a:r>
          </a:p>
        </p:txBody>
      </p:sp>
      <p:sp>
        <p:nvSpPr>
          <p:cNvPr id="507" name="el escenario"/>
          <p:cNvSpPr txBox="1"/>
          <p:nvPr/>
        </p:nvSpPr>
        <p:spPr>
          <a:xfrm>
            <a:off x="1434257" y="1154758"/>
            <a:ext cx="175107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el escenario</a:t>
            </a:r>
          </a:p>
        </p:txBody>
      </p:sp>
      <p:sp>
        <p:nvSpPr>
          <p:cNvPr id="508" name="a esfera"/>
          <p:cNvSpPr txBox="1"/>
          <p:nvPr/>
        </p:nvSpPr>
        <p:spPr>
          <a:xfrm>
            <a:off x="1434257" y="1779656"/>
            <a:ext cx="119786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a esfera</a:t>
            </a:r>
          </a:p>
        </p:txBody>
      </p:sp>
      <p:sp>
        <p:nvSpPr>
          <p:cNvPr id="509" name="el suplemento"/>
          <p:cNvSpPr txBox="1"/>
          <p:nvPr/>
        </p:nvSpPr>
        <p:spPr>
          <a:xfrm>
            <a:off x="1434410" y="2404555"/>
            <a:ext cx="202844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el suplemento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9" grpId="4"/>
      <p:bldP build="whole" bldLvl="1" animBg="1" rev="0" advAuto="0" spid="506" grpId="1"/>
      <p:bldP build="whole" bldLvl="1" animBg="1" rev="0" advAuto="0" spid="507" grpId="2"/>
      <p:bldP build="whole" bldLvl="1" animBg="1" rev="0" advAuto="0" spid="508" grpId="3"/>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137"/>
          <p:cNvSpPr txBox="1"/>
          <p:nvPr/>
        </p:nvSpPr>
        <p:spPr>
          <a:xfrm>
            <a:off x="962025" y="3001845"/>
            <a:ext cx="9858375" cy="42833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10</a:t>
            </a:r>
          </a:p>
          <a:p>
            <a:pPr algn="just" defTabSz="457200">
              <a:lnSpc>
                <a:spcPct val="115000"/>
              </a:lnSpc>
              <a:defRPr spc="100" sz="1800">
                <a:uFill>
                  <a:solidFill>
                    <a:srgbClr val="000000"/>
                  </a:solidFill>
                </a:uFill>
                <a:latin typeface="Arial"/>
                <a:ea typeface="Arial"/>
                <a:cs typeface="Arial"/>
                <a:sym typeface="Arial"/>
              </a:defRPr>
            </a:pPr>
            <a:r>
              <a:t>adjacent, albeit, assemble, collapse, colleague, compile, conceive, convince, depress, encounter, forthcoming, incline, integrity, intrinsic, invoke, levy, likewise, nonetheless, notwithstanding, ongoing, panel, persist, pose, reluctance, so-called, straightforward, undergo, whereby</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adyacente,  el colapso,  el colega,  compliar,  convencer,  el encuentro,  inclinarse,  la integridad, intrinsic, invocar,  el panel,  persistir,  posar</a:t>
            </a:r>
          </a:p>
        </p:txBody>
      </p:sp>
      <p:pic>
        <p:nvPicPr>
          <p:cNvPr id="512"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513" name="adyacente"/>
          <p:cNvSpPr txBox="1"/>
          <p:nvPr/>
        </p:nvSpPr>
        <p:spPr>
          <a:xfrm>
            <a:off x="1434257" y="529859"/>
            <a:ext cx="153131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adyacente</a:t>
            </a:r>
          </a:p>
        </p:txBody>
      </p:sp>
      <p:sp>
        <p:nvSpPr>
          <p:cNvPr id="514" name="invocar"/>
          <p:cNvSpPr txBox="1"/>
          <p:nvPr/>
        </p:nvSpPr>
        <p:spPr>
          <a:xfrm>
            <a:off x="1434257" y="1154758"/>
            <a:ext cx="110764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invocar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4" grpId="2"/>
      <p:bldP build="whole" bldLvl="1" animBg="1" rev="0" advAuto="0" spid="513"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6"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517"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518"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519"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520"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521"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401"/>
                </a:solidFill>
                <a:latin typeface="+mn-lt"/>
                <a:ea typeface="+mn-ea"/>
                <a:cs typeface="+mn-cs"/>
                <a:sym typeface="Helvetica Neue"/>
              </a:defRPr>
            </a:lvl1pPr>
          </a:lstStyle>
          <a:p>
            <a:pPr/>
            <a:r>
              <a:t>V. All-Star List of Academic Words with Spanish Cognates</a:t>
            </a:r>
          </a:p>
        </p:txBody>
      </p:sp>
      <p:sp>
        <p:nvSpPr>
          <p:cNvPr id="522" name="VI. Cognates, Cognates, Cognates"/>
          <p:cNvSpPr txBox="1"/>
          <p:nvPr/>
        </p:nvSpPr>
        <p:spPr>
          <a:xfrm>
            <a:off x="1241307" y="5847102"/>
            <a:ext cx="483352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41006"/>
                </a:solidFill>
                <a:latin typeface="+mn-lt"/>
                <a:ea typeface="+mn-ea"/>
                <a:cs typeface="+mn-cs"/>
                <a:sym typeface="Helvetica Neue"/>
              </a:defRPr>
            </a:lvl1pPr>
          </a:lstStyle>
          <a:p>
            <a:pPr/>
            <a:r>
              <a:t>VI. Cognates, Cognates, Cognates</a:t>
            </a:r>
          </a:p>
        </p:txBody>
      </p:sp>
      <p:pic>
        <p:nvPicPr>
          <p:cNvPr id="523" name="Image" descr="Image"/>
          <p:cNvPicPr>
            <a:picLocks noChangeAspect="1"/>
          </p:cNvPicPr>
          <p:nvPr/>
        </p:nvPicPr>
        <p:blipFill>
          <a:blip r:embed="rId3">
            <a:extLst/>
          </a:blip>
          <a:stretch>
            <a:fillRect/>
          </a:stretch>
        </p:blipFill>
        <p:spPr>
          <a:xfrm>
            <a:off x="566123" y="6653569"/>
            <a:ext cx="638614" cy="568850"/>
          </a:xfrm>
          <a:prstGeom prst="rect">
            <a:avLst/>
          </a:prstGeom>
          <a:ln w="12700">
            <a:miter lim="400000"/>
          </a:ln>
        </p:spPr>
      </p:pic>
      <p:sp>
        <p:nvSpPr>
          <p:cNvPr id="524" name="VIII. Double Objective: Content and Language (SIOP)"/>
          <p:cNvSpPr txBox="1"/>
          <p:nvPr/>
        </p:nvSpPr>
        <p:spPr>
          <a:xfrm>
            <a:off x="1226812" y="7567672"/>
            <a:ext cx="728990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n-lt"/>
                <a:ea typeface="+mn-ea"/>
                <a:cs typeface="+mn-cs"/>
                <a:sym typeface="Helvetica Neue"/>
              </a:defRPr>
            </a:lvl1pPr>
          </a:lstStyle>
          <a:p>
            <a:pPr/>
            <a:r>
              <a:t>VIII. Double Objective: Content and Language (SIOP)</a:t>
            </a:r>
          </a:p>
        </p:txBody>
      </p:sp>
      <p:sp>
        <p:nvSpPr>
          <p:cNvPr id="525" name="VII. Contrastive Analysis: English and Spanish"/>
          <p:cNvSpPr txBox="1"/>
          <p:nvPr/>
        </p:nvSpPr>
        <p:spPr>
          <a:xfrm>
            <a:off x="1215582" y="6707464"/>
            <a:ext cx="673425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B954F"/>
                </a:solidFill>
                <a:latin typeface="+mn-lt"/>
                <a:ea typeface="+mn-ea"/>
                <a:cs typeface="+mn-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7" name="pasted-image.jpeg" descr="pasted-image.jpeg"/>
          <p:cNvPicPr>
            <a:picLocks noChangeAspect="1"/>
          </p:cNvPicPr>
          <p:nvPr/>
        </p:nvPicPr>
        <p:blipFill>
          <a:blip r:embed="rId2">
            <a:extLst/>
          </a:blip>
          <a:stretch>
            <a:fillRect/>
          </a:stretch>
        </p:blipFill>
        <p:spPr>
          <a:xfrm>
            <a:off x="644723" y="2000200"/>
            <a:ext cx="3289302" cy="2463801"/>
          </a:xfrm>
          <a:prstGeom prst="rect">
            <a:avLst/>
          </a:prstGeom>
          <a:ln w="12700">
            <a:miter lim="400000"/>
          </a:ln>
        </p:spPr>
      </p:pic>
      <p:pic>
        <p:nvPicPr>
          <p:cNvPr id="528" name="pasted-image.jpeg" descr="pasted-image.jpeg"/>
          <p:cNvPicPr>
            <a:picLocks noChangeAspect="1"/>
          </p:cNvPicPr>
          <p:nvPr/>
        </p:nvPicPr>
        <p:blipFill>
          <a:blip r:embed="rId3">
            <a:extLst/>
          </a:blip>
          <a:stretch>
            <a:fillRect/>
          </a:stretch>
        </p:blipFill>
        <p:spPr>
          <a:xfrm>
            <a:off x="835074" y="5498553"/>
            <a:ext cx="3238501" cy="2501910"/>
          </a:xfrm>
          <a:prstGeom prst="rect">
            <a:avLst/>
          </a:prstGeom>
          <a:ln w="12700">
            <a:miter lim="400000"/>
          </a:ln>
        </p:spPr>
      </p:pic>
      <p:pic>
        <p:nvPicPr>
          <p:cNvPr id="529" name="pasted-image.jpeg" descr="pasted-image.jpeg"/>
          <p:cNvPicPr>
            <a:picLocks noChangeAspect="1"/>
          </p:cNvPicPr>
          <p:nvPr/>
        </p:nvPicPr>
        <p:blipFill>
          <a:blip r:embed="rId4">
            <a:extLst/>
          </a:blip>
          <a:stretch>
            <a:fillRect/>
          </a:stretch>
        </p:blipFill>
        <p:spPr>
          <a:xfrm>
            <a:off x="6256485" y="3550074"/>
            <a:ext cx="6033485" cy="3390052"/>
          </a:xfrm>
          <a:prstGeom prst="rect">
            <a:avLst/>
          </a:prstGeom>
          <a:ln w="12700">
            <a:miter lim="400000"/>
          </a:ln>
        </p:spPr>
      </p:pic>
      <p:pic>
        <p:nvPicPr>
          <p:cNvPr id="530" name="pasted-image.jpeg" descr="pasted-image.jpeg"/>
          <p:cNvPicPr>
            <a:picLocks noChangeAspect="1"/>
          </p:cNvPicPr>
          <p:nvPr/>
        </p:nvPicPr>
        <p:blipFill>
          <a:blip r:embed="rId5">
            <a:extLst/>
          </a:blip>
          <a:stretch>
            <a:fillRect/>
          </a:stretch>
        </p:blipFill>
        <p:spPr>
          <a:xfrm>
            <a:off x="8363246" y="-23615"/>
            <a:ext cx="3251204" cy="2501901"/>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2" name="pasted-image.jpeg" descr="pasted-image.jpeg"/>
          <p:cNvPicPr>
            <a:picLocks noChangeAspect="1"/>
          </p:cNvPicPr>
          <p:nvPr/>
        </p:nvPicPr>
        <p:blipFill>
          <a:blip r:embed="rId2">
            <a:extLst/>
          </a:blip>
          <a:stretch>
            <a:fillRect/>
          </a:stretch>
        </p:blipFill>
        <p:spPr>
          <a:xfrm>
            <a:off x="3449665" y="3295274"/>
            <a:ext cx="6105470" cy="6355239"/>
          </a:xfrm>
          <a:prstGeom prst="rect">
            <a:avLst/>
          </a:prstGeom>
          <a:ln w="12700">
            <a:miter lim="400000"/>
          </a:ln>
        </p:spPr>
      </p:pic>
      <p:sp>
        <p:nvSpPr>
          <p:cNvPr id="533" name="TOPIC IV:…"/>
          <p:cNvSpPr txBox="1"/>
          <p:nvPr/>
        </p:nvSpPr>
        <p:spPr>
          <a:xfrm>
            <a:off x="4549695" y="974037"/>
            <a:ext cx="4134003" cy="15571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800">
                <a:solidFill>
                  <a:srgbClr val="DE3845"/>
                </a:solidFill>
                <a:latin typeface="+mn-lt"/>
                <a:ea typeface="+mn-ea"/>
                <a:cs typeface="+mn-cs"/>
                <a:sym typeface="Helvetica Neue"/>
              </a:defRPr>
            </a:pPr>
            <a:r>
              <a:t>Hear the Text.</a:t>
            </a:r>
          </a:p>
          <a:p>
            <a:pPr>
              <a:defRPr b="1" sz="4800">
                <a:solidFill>
                  <a:srgbClr val="DE3845"/>
                </a:solidFill>
                <a:latin typeface="+mn-lt"/>
                <a:ea typeface="+mn-ea"/>
                <a:cs typeface="+mn-cs"/>
                <a:sym typeface="Helvetica Neue"/>
              </a:defRPr>
            </a:pPr>
            <a:r>
              <a:t>See the Text.</a:t>
            </a:r>
          </a:p>
        </p:txBody>
      </p:sp>
      <p:pic>
        <p:nvPicPr>
          <p:cNvPr id="534" name="Image" descr="Image"/>
          <p:cNvPicPr>
            <a:picLocks noChangeAspect="1"/>
          </p:cNvPicPr>
          <p:nvPr/>
        </p:nvPicPr>
        <p:blipFill>
          <a:blip r:embed="rId3">
            <a:extLst/>
          </a:blip>
          <a:stretch>
            <a:fillRect/>
          </a:stretch>
        </p:blipFill>
        <p:spPr>
          <a:xfrm>
            <a:off x="9662420" y="506435"/>
            <a:ext cx="2324102" cy="3492503"/>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Not-So-Obvious Cognates Match-Up"/>
          <p:cNvSpPr txBox="1"/>
          <p:nvPr/>
        </p:nvSpPr>
        <p:spPr>
          <a:xfrm>
            <a:off x="3836767" y="721969"/>
            <a:ext cx="53312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Not-So-Obvious Cognates Match-Up</a:t>
            </a:r>
          </a:p>
        </p:txBody>
      </p:sp>
      <p:sp>
        <p:nvSpPr>
          <p:cNvPr id="537" name="Line"/>
          <p:cNvSpPr/>
          <p:nvPr/>
        </p:nvSpPr>
        <p:spPr>
          <a:xfrm>
            <a:off x="1424780" y="3863975"/>
            <a:ext cx="9662347" cy="0"/>
          </a:xfrm>
          <a:prstGeom prst="line">
            <a:avLst/>
          </a:prstGeom>
          <a:ln w="25400">
            <a:solidFill>
              <a:schemeClr val="accent1"/>
            </a:solidFill>
          </a:ln>
        </p:spPr>
        <p:txBody>
          <a:bodyPr lIns="45718" tIns="45718" rIns="45718" bIns="45718"/>
          <a:lstStyle/>
          <a:p>
            <a:pPr/>
          </a:p>
        </p:txBody>
      </p:sp>
      <p:sp>
        <p:nvSpPr>
          <p:cNvPr id="538" name="Line"/>
          <p:cNvSpPr/>
          <p:nvPr/>
        </p:nvSpPr>
        <p:spPr>
          <a:xfrm>
            <a:off x="1424781" y="4876800"/>
            <a:ext cx="9662347" cy="0"/>
          </a:xfrm>
          <a:prstGeom prst="line">
            <a:avLst/>
          </a:prstGeom>
          <a:ln w="25400">
            <a:solidFill>
              <a:schemeClr val="accent1"/>
            </a:solidFill>
          </a:ln>
        </p:spPr>
        <p:txBody>
          <a:bodyPr lIns="45718" tIns="45718" rIns="45718" bIns="45718"/>
          <a:lstStyle/>
          <a:p>
            <a:pPr/>
          </a:p>
        </p:txBody>
      </p:sp>
      <p:sp>
        <p:nvSpPr>
          <p:cNvPr id="539" name="Line"/>
          <p:cNvSpPr/>
          <p:nvPr/>
        </p:nvSpPr>
        <p:spPr>
          <a:xfrm>
            <a:off x="1424781" y="5959475"/>
            <a:ext cx="9662347" cy="0"/>
          </a:xfrm>
          <a:prstGeom prst="line">
            <a:avLst/>
          </a:prstGeom>
          <a:ln w="25400">
            <a:solidFill>
              <a:schemeClr val="accent1"/>
            </a:solidFill>
          </a:ln>
        </p:spPr>
        <p:txBody>
          <a:bodyPr lIns="45718" tIns="45718" rIns="45718" bIns="45718"/>
          <a:lstStyle/>
          <a:p>
            <a:pPr/>
          </a:p>
        </p:txBody>
      </p:sp>
      <p:sp>
        <p:nvSpPr>
          <p:cNvPr id="540" name="Line"/>
          <p:cNvSpPr/>
          <p:nvPr/>
        </p:nvSpPr>
        <p:spPr>
          <a:xfrm>
            <a:off x="1424781" y="2854325"/>
            <a:ext cx="9662347" cy="0"/>
          </a:xfrm>
          <a:prstGeom prst="line">
            <a:avLst/>
          </a:prstGeom>
          <a:ln w="25400">
            <a:solidFill>
              <a:schemeClr val="accent1"/>
            </a:solidFill>
          </a:ln>
        </p:spPr>
        <p:txBody>
          <a:bodyPr lIns="45718" tIns="45718" rIns="45718" bIns="45718"/>
          <a:lstStyle/>
          <a:p>
            <a:pPr/>
          </a:p>
        </p:txBody>
      </p:sp>
      <p:sp>
        <p:nvSpPr>
          <p:cNvPr id="541" name="Line"/>
          <p:cNvSpPr/>
          <p:nvPr/>
        </p:nvSpPr>
        <p:spPr>
          <a:xfrm>
            <a:off x="1297781" y="2012321"/>
            <a:ext cx="9662347" cy="12"/>
          </a:xfrm>
          <a:prstGeom prst="line">
            <a:avLst/>
          </a:prstGeom>
          <a:ln w="25400">
            <a:solidFill>
              <a:schemeClr val="accent1"/>
            </a:solidFill>
          </a:ln>
        </p:spPr>
        <p:txBody>
          <a:bodyPr lIns="45718" tIns="45718" rIns="45718" bIns="45718"/>
          <a:lstStyle/>
          <a:p>
            <a:pPr/>
          </a:p>
        </p:txBody>
      </p:sp>
      <p:sp>
        <p:nvSpPr>
          <p:cNvPr id="542" name="Group 1"/>
          <p:cNvSpPr txBox="1"/>
          <p:nvPr/>
        </p:nvSpPr>
        <p:spPr>
          <a:xfrm>
            <a:off x="254500" y="302867"/>
            <a:ext cx="124358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Group 1</a:t>
            </a:r>
          </a:p>
        </p:txBody>
      </p:sp>
      <p:sp>
        <p:nvSpPr>
          <p:cNvPr id="543" name="comenzar"/>
          <p:cNvSpPr txBox="1"/>
          <p:nvPr/>
        </p:nvSpPr>
        <p:spPr>
          <a:xfrm>
            <a:off x="1572460" y="1458564"/>
            <a:ext cx="150327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comenzar</a:t>
            </a:r>
          </a:p>
        </p:txBody>
      </p:sp>
      <p:sp>
        <p:nvSpPr>
          <p:cNvPr id="544" name="intentar"/>
          <p:cNvSpPr txBox="1"/>
          <p:nvPr/>
        </p:nvSpPr>
        <p:spPr>
          <a:xfrm>
            <a:off x="1590952" y="2347570"/>
            <a:ext cx="118689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intentar</a:t>
            </a:r>
          </a:p>
        </p:txBody>
      </p:sp>
      <p:sp>
        <p:nvSpPr>
          <p:cNvPr id="545" name="duro"/>
          <p:cNvSpPr txBox="1"/>
          <p:nvPr/>
        </p:nvSpPr>
        <p:spPr>
          <a:xfrm>
            <a:off x="1551376" y="3236570"/>
            <a:ext cx="7580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duro</a:t>
            </a:r>
          </a:p>
        </p:txBody>
      </p:sp>
      <p:sp>
        <p:nvSpPr>
          <p:cNvPr id="546" name="creer"/>
          <p:cNvSpPr txBox="1"/>
          <p:nvPr/>
        </p:nvSpPr>
        <p:spPr>
          <a:xfrm>
            <a:off x="1514499" y="4227167"/>
            <a:ext cx="83180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creer</a:t>
            </a:r>
          </a:p>
        </p:txBody>
      </p:sp>
      <p:sp>
        <p:nvSpPr>
          <p:cNvPr id="547" name="detener"/>
          <p:cNvSpPr txBox="1"/>
          <p:nvPr/>
        </p:nvSpPr>
        <p:spPr>
          <a:xfrm>
            <a:off x="1486455" y="5217767"/>
            <a:ext cx="119268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detener</a:t>
            </a:r>
          </a:p>
        </p:txBody>
      </p:sp>
      <p:sp>
        <p:nvSpPr>
          <p:cNvPr id="548" name="try"/>
          <p:cNvSpPr txBox="1"/>
          <p:nvPr/>
        </p:nvSpPr>
        <p:spPr>
          <a:xfrm>
            <a:off x="1689759" y="7383122"/>
            <a:ext cx="48128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try</a:t>
            </a:r>
          </a:p>
        </p:txBody>
      </p:sp>
      <p:sp>
        <p:nvSpPr>
          <p:cNvPr id="549" name="begin"/>
          <p:cNvSpPr txBox="1"/>
          <p:nvPr/>
        </p:nvSpPr>
        <p:spPr>
          <a:xfrm>
            <a:off x="2458716" y="7383122"/>
            <a:ext cx="8991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begin</a:t>
            </a:r>
          </a:p>
        </p:txBody>
      </p:sp>
      <p:sp>
        <p:nvSpPr>
          <p:cNvPr id="550" name="believe"/>
          <p:cNvSpPr txBox="1"/>
          <p:nvPr/>
        </p:nvSpPr>
        <p:spPr>
          <a:xfrm>
            <a:off x="3645558" y="7383122"/>
            <a:ext cx="111404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believe</a:t>
            </a:r>
          </a:p>
        </p:txBody>
      </p:sp>
      <p:sp>
        <p:nvSpPr>
          <p:cNvPr id="551" name="hold back"/>
          <p:cNvSpPr txBox="1"/>
          <p:nvPr/>
        </p:nvSpPr>
        <p:spPr>
          <a:xfrm>
            <a:off x="5047281" y="7383122"/>
            <a:ext cx="15032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hold back</a:t>
            </a:r>
          </a:p>
        </p:txBody>
      </p:sp>
      <p:sp>
        <p:nvSpPr>
          <p:cNvPr id="552" name="lasting"/>
          <p:cNvSpPr txBox="1"/>
          <p:nvPr/>
        </p:nvSpPr>
        <p:spPr>
          <a:xfrm>
            <a:off x="6838235" y="7383122"/>
            <a:ext cx="10460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lasting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6" grpId="4"/>
      <p:bldP build="whole" bldLvl="1" animBg="1" rev="0" advAuto="0" spid="545" grpId="3"/>
      <p:bldP build="whole" bldLvl="1" animBg="1" rev="0" advAuto="0" spid="544" grpId="2"/>
      <p:bldP build="whole" bldLvl="1" animBg="1" rev="0" advAuto="0" spid="543" grpId="1"/>
      <p:bldP build="whole" bldLvl="1" animBg="1" rev="0" advAuto="0" spid="547" grpId="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198"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199" name="II. Stages of Second Language Acquisition"/>
          <p:cNvSpPr txBox="1"/>
          <p:nvPr/>
        </p:nvSpPr>
        <p:spPr>
          <a:xfrm>
            <a:off x="1241307" y="2985271"/>
            <a:ext cx="626028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69833"/>
                </a:solidFill>
                <a:latin typeface="+mn-lt"/>
                <a:ea typeface="+mn-ea"/>
                <a:cs typeface="+mn-cs"/>
                <a:sym typeface="Helvetica Neue"/>
              </a:defRPr>
            </a:lvl1pPr>
          </a:lstStyle>
          <a:p>
            <a:pPr/>
            <a:r>
              <a:t>II. Stages of Second Language Acquisition</a:t>
            </a:r>
          </a:p>
        </p:txBody>
      </p:sp>
      <p:sp>
        <p:nvSpPr>
          <p:cNvPr id="200"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201"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202"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n-lt"/>
                <a:ea typeface="+mn-ea"/>
                <a:cs typeface="+mn-cs"/>
                <a:sym typeface="Helvetica Neue"/>
              </a:defRPr>
            </a:lvl1pPr>
          </a:lstStyle>
          <a:p>
            <a:pPr/>
            <a:r>
              <a:t>V. All-Star List of Academic Words with Spanish Cognates</a:t>
            </a:r>
          </a:p>
        </p:txBody>
      </p:sp>
      <p:sp>
        <p:nvSpPr>
          <p:cNvPr id="203" name="VI. Cognates, Cognates, Cognates"/>
          <p:cNvSpPr txBox="1"/>
          <p:nvPr/>
        </p:nvSpPr>
        <p:spPr>
          <a:xfrm>
            <a:off x="1279898" y="5798858"/>
            <a:ext cx="4833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n-lt"/>
                <a:ea typeface="+mn-ea"/>
                <a:cs typeface="+mn-cs"/>
                <a:sym typeface="Helvetica Neue"/>
              </a:defRPr>
            </a:lvl1pPr>
          </a:lstStyle>
          <a:p>
            <a:pPr/>
            <a:r>
              <a:t>VI. Cognates, Cognates, Cognates</a:t>
            </a:r>
          </a:p>
        </p:txBody>
      </p:sp>
      <p:sp>
        <p:nvSpPr>
          <p:cNvPr id="204" name="VIII. Double Objective: Content and Language (SIOP)"/>
          <p:cNvSpPr txBox="1"/>
          <p:nvPr/>
        </p:nvSpPr>
        <p:spPr>
          <a:xfrm>
            <a:off x="1329717"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n-lt"/>
                <a:ea typeface="+mn-ea"/>
                <a:cs typeface="+mn-cs"/>
                <a:sym typeface="Helvetica Neue"/>
              </a:defRPr>
            </a:lvl1pPr>
          </a:lstStyle>
          <a:p>
            <a:pPr/>
            <a:r>
              <a:t>VIII. Double Objective: Content and Language (SIOP)</a:t>
            </a:r>
          </a:p>
        </p:txBody>
      </p:sp>
      <p:sp>
        <p:nvSpPr>
          <p:cNvPr id="205" name="VII. Contrastive Analysis: English and Spanish"/>
          <p:cNvSpPr txBox="1"/>
          <p:nvPr/>
        </p:nvSpPr>
        <p:spPr>
          <a:xfrm>
            <a:off x="1331350" y="6536472"/>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n-lt"/>
                <a:ea typeface="+mn-ea"/>
                <a:cs typeface="+mn-cs"/>
                <a:sym typeface="Helvetica Neue"/>
              </a:defRPr>
            </a:lvl1pPr>
          </a:lstStyle>
          <a:p>
            <a:pPr/>
            <a:r>
              <a:t>VII. Contrastive Analysis: English and Spanish</a:t>
            </a:r>
          </a:p>
        </p:txBody>
      </p:sp>
      <p:pic>
        <p:nvPicPr>
          <p:cNvPr id="206" name="Image" descr="Image"/>
          <p:cNvPicPr>
            <a:picLocks noChangeAspect="1"/>
          </p:cNvPicPr>
          <p:nvPr/>
        </p:nvPicPr>
        <p:blipFill>
          <a:blip r:embed="rId3">
            <a:extLst/>
          </a:blip>
          <a:stretch>
            <a:fillRect/>
          </a:stretch>
        </p:blipFill>
        <p:spPr>
          <a:xfrm>
            <a:off x="553259" y="2931377"/>
            <a:ext cx="638613" cy="568849"/>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Not-So-Obvious Cognates Match-Up"/>
          <p:cNvSpPr txBox="1"/>
          <p:nvPr/>
        </p:nvSpPr>
        <p:spPr>
          <a:xfrm>
            <a:off x="3836767" y="721969"/>
            <a:ext cx="53312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Not-So-Obvious Cognates Match-Up</a:t>
            </a:r>
          </a:p>
        </p:txBody>
      </p:sp>
      <p:sp>
        <p:nvSpPr>
          <p:cNvPr id="555" name="Line"/>
          <p:cNvSpPr/>
          <p:nvPr/>
        </p:nvSpPr>
        <p:spPr>
          <a:xfrm>
            <a:off x="1424780" y="3863975"/>
            <a:ext cx="9662347" cy="0"/>
          </a:xfrm>
          <a:prstGeom prst="line">
            <a:avLst/>
          </a:prstGeom>
          <a:ln w="25400">
            <a:solidFill>
              <a:schemeClr val="accent1"/>
            </a:solidFill>
          </a:ln>
        </p:spPr>
        <p:txBody>
          <a:bodyPr lIns="45718" tIns="45718" rIns="45718" bIns="45718"/>
          <a:lstStyle/>
          <a:p>
            <a:pPr/>
          </a:p>
        </p:txBody>
      </p:sp>
      <p:sp>
        <p:nvSpPr>
          <p:cNvPr id="556" name="Line"/>
          <p:cNvSpPr/>
          <p:nvPr/>
        </p:nvSpPr>
        <p:spPr>
          <a:xfrm>
            <a:off x="1424781" y="4876800"/>
            <a:ext cx="9662347" cy="0"/>
          </a:xfrm>
          <a:prstGeom prst="line">
            <a:avLst/>
          </a:prstGeom>
          <a:ln w="25400">
            <a:solidFill>
              <a:schemeClr val="accent1"/>
            </a:solidFill>
          </a:ln>
        </p:spPr>
        <p:txBody>
          <a:bodyPr lIns="45718" tIns="45718" rIns="45718" bIns="45718"/>
          <a:lstStyle/>
          <a:p>
            <a:pPr/>
          </a:p>
        </p:txBody>
      </p:sp>
      <p:sp>
        <p:nvSpPr>
          <p:cNvPr id="557" name="Line"/>
          <p:cNvSpPr/>
          <p:nvPr/>
        </p:nvSpPr>
        <p:spPr>
          <a:xfrm>
            <a:off x="1424781" y="5959475"/>
            <a:ext cx="9662347" cy="0"/>
          </a:xfrm>
          <a:prstGeom prst="line">
            <a:avLst/>
          </a:prstGeom>
          <a:ln w="25400">
            <a:solidFill>
              <a:schemeClr val="accent1"/>
            </a:solidFill>
          </a:ln>
        </p:spPr>
        <p:txBody>
          <a:bodyPr lIns="45718" tIns="45718" rIns="45718" bIns="45718"/>
          <a:lstStyle/>
          <a:p>
            <a:pPr/>
          </a:p>
        </p:txBody>
      </p:sp>
      <p:sp>
        <p:nvSpPr>
          <p:cNvPr id="558" name="Line"/>
          <p:cNvSpPr/>
          <p:nvPr/>
        </p:nvSpPr>
        <p:spPr>
          <a:xfrm>
            <a:off x="1424781" y="2854325"/>
            <a:ext cx="9662347" cy="0"/>
          </a:xfrm>
          <a:prstGeom prst="line">
            <a:avLst/>
          </a:prstGeom>
          <a:ln w="25400">
            <a:solidFill>
              <a:schemeClr val="accent1"/>
            </a:solidFill>
          </a:ln>
        </p:spPr>
        <p:txBody>
          <a:bodyPr lIns="45718" tIns="45718" rIns="45718" bIns="45718"/>
          <a:lstStyle/>
          <a:p>
            <a:pPr/>
          </a:p>
        </p:txBody>
      </p:sp>
      <p:sp>
        <p:nvSpPr>
          <p:cNvPr id="559" name="Line"/>
          <p:cNvSpPr/>
          <p:nvPr/>
        </p:nvSpPr>
        <p:spPr>
          <a:xfrm>
            <a:off x="1297781" y="2012321"/>
            <a:ext cx="9662347" cy="12"/>
          </a:xfrm>
          <a:prstGeom prst="line">
            <a:avLst/>
          </a:prstGeom>
          <a:ln w="25400">
            <a:solidFill>
              <a:schemeClr val="accent1"/>
            </a:solidFill>
          </a:ln>
        </p:spPr>
        <p:txBody>
          <a:bodyPr lIns="45718" tIns="45718" rIns="45718" bIns="45718"/>
          <a:lstStyle/>
          <a:p>
            <a:pPr/>
          </a:p>
        </p:txBody>
      </p:sp>
      <p:sp>
        <p:nvSpPr>
          <p:cNvPr id="560" name="Group 2"/>
          <p:cNvSpPr txBox="1"/>
          <p:nvPr/>
        </p:nvSpPr>
        <p:spPr>
          <a:xfrm>
            <a:off x="254500" y="302867"/>
            <a:ext cx="124358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Group 2</a:t>
            </a:r>
          </a:p>
        </p:txBody>
      </p:sp>
      <p:sp>
        <p:nvSpPr>
          <p:cNvPr id="561" name="jugar"/>
          <p:cNvSpPr txBox="1"/>
          <p:nvPr/>
        </p:nvSpPr>
        <p:spPr>
          <a:xfrm>
            <a:off x="1913988" y="1458564"/>
            <a:ext cx="82021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jugar</a:t>
            </a:r>
          </a:p>
        </p:txBody>
      </p:sp>
      <p:sp>
        <p:nvSpPr>
          <p:cNvPr id="562" name="evitar"/>
          <p:cNvSpPr txBox="1"/>
          <p:nvPr/>
        </p:nvSpPr>
        <p:spPr>
          <a:xfrm>
            <a:off x="1737560" y="2347570"/>
            <a:ext cx="8936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evitar</a:t>
            </a:r>
          </a:p>
        </p:txBody>
      </p:sp>
      <p:sp>
        <p:nvSpPr>
          <p:cNvPr id="563" name="deber"/>
          <p:cNvSpPr txBox="1"/>
          <p:nvPr/>
        </p:nvSpPr>
        <p:spPr>
          <a:xfrm>
            <a:off x="1463902" y="3236570"/>
            <a:ext cx="93299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deber</a:t>
            </a:r>
          </a:p>
        </p:txBody>
      </p:sp>
      <p:sp>
        <p:nvSpPr>
          <p:cNvPr id="564" name="gustar"/>
          <p:cNvSpPr txBox="1"/>
          <p:nvPr/>
        </p:nvSpPr>
        <p:spPr>
          <a:xfrm>
            <a:off x="1427174" y="4227167"/>
            <a:ext cx="100645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gustar</a:t>
            </a:r>
          </a:p>
        </p:txBody>
      </p:sp>
      <p:sp>
        <p:nvSpPr>
          <p:cNvPr id="565" name="enviar"/>
          <p:cNvSpPr txBox="1"/>
          <p:nvPr/>
        </p:nvSpPr>
        <p:spPr>
          <a:xfrm>
            <a:off x="1599230" y="5217767"/>
            <a:ext cx="96713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enviar</a:t>
            </a:r>
          </a:p>
        </p:txBody>
      </p:sp>
      <p:sp>
        <p:nvSpPr>
          <p:cNvPr id="566" name="to owe"/>
          <p:cNvSpPr txBox="1"/>
          <p:nvPr/>
        </p:nvSpPr>
        <p:spPr>
          <a:xfrm>
            <a:off x="1002382" y="8029570"/>
            <a:ext cx="106862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owe</a:t>
            </a:r>
          </a:p>
        </p:txBody>
      </p:sp>
      <p:sp>
        <p:nvSpPr>
          <p:cNvPr id="567" name="to play; to manipulate"/>
          <p:cNvSpPr txBox="1"/>
          <p:nvPr/>
        </p:nvSpPr>
        <p:spPr>
          <a:xfrm>
            <a:off x="2863386" y="8042274"/>
            <a:ext cx="316321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play; to manipulate</a:t>
            </a:r>
          </a:p>
        </p:txBody>
      </p:sp>
      <p:sp>
        <p:nvSpPr>
          <p:cNvPr id="568" name="to send"/>
          <p:cNvSpPr txBox="1"/>
          <p:nvPr/>
        </p:nvSpPr>
        <p:spPr>
          <a:xfrm>
            <a:off x="6818983" y="8042274"/>
            <a:ext cx="117012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send</a:t>
            </a:r>
          </a:p>
        </p:txBody>
      </p:sp>
      <p:sp>
        <p:nvSpPr>
          <p:cNvPr id="569" name="to avoid"/>
          <p:cNvSpPr txBox="1"/>
          <p:nvPr/>
        </p:nvSpPr>
        <p:spPr>
          <a:xfrm>
            <a:off x="8633608" y="8029570"/>
            <a:ext cx="124937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avoid</a:t>
            </a:r>
          </a:p>
        </p:txBody>
      </p:sp>
      <p:sp>
        <p:nvSpPr>
          <p:cNvPr id="570" name="to enjoy"/>
          <p:cNvSpPr txBox="1"/>
          <p:nvPr/>
        </p:nvSpPr>
        <p:spPr>
          <a:xfrm>
            <a:off x="10874450" y="8221318"/>
            <a:ext cx="123809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enjoy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4" grpId="4"/>
      <p:bldP build="whole" bldLvl="1" animBg="1" rev="0" advAuto="0" spid="561" grpId="1"/>
      <p:bldP build="whole" bldLvl="1" animBg="1" rev="0" advAuto="0" spid="563" grpId="3"/>
      <p:bldP build="whole" bldLvl="1" animBg="1" rev="0" advAuto="0" spid="565" grpId="5"/>
      <p:bldP build="whole" bldLvl="1" animBg="1" rev="0" advAuto="0" spid="562" grpId="2"/>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Not-So-Obvious Cognates Match-Up"/>
          <p:cNvSpPr txBox="1"/>
          <p:nvPr/>
        </p:nvSpPr>
        <p:spPr>
          <a:xfrm>
            <a:off x="3836767" y="721969"/>
            <a:ext cx="53312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Not-So-Obvious Cognates Match-Up</a:t>
            </a:r>
          </a:p>
        </p:txBody>
      </p:sp>
      <p:sp>
        <p:nvSpPr>
          <p:cNvPr id="573" name="Line"/>
          <p:cNvSpPr/>
          <p:nvPr/>
        </p:nvSpPr>
        <p:spPr>
          <a:xfrm>
            <a:off x="1424780" y="3863975"/>
            <a:ext cx="9662347" cy="0"/>
          </a:xfrm>
          <a:prstGeom prst="line">
            <a:avLst/>
          </a:prstGeom>
          <a:ln w="25400">
            <a:solidFill>
              <a:schemeClr val="accent1"/>
            </a:solidFill>
          </a:ln>
        </p:spPr>
        <p:txBody>
          <a:bodyPr lIns="45718" tIns="45718" rIns="45718" bIns="45718"/>
          <a:lstStyle/>
          <a:p>
            <a:pPr/>
          </a:p>
        </p:txBody>
      </p:sp>
      <p:sp>
        <p:nvSpPr>
          <p:cNvPr id="574" name="Line"/>
          <p:cNvSpPr/>
          <p:nvPr/>
        </p:nvSpPr>
        <p:spPr>
          <a:xfrm>
            <a:off x="1424781" y="4876800"/>
            <a:ext cx="9662347" cy="0"/>
          </a:xfrm>
          <a:prstGeom prst="line">
            <a:avLst/>
          </a:prstGeom>
          <a:ln w="25400">
            <a:solidFill>
              <a:schemeClr val="accent1"/>
            </a:solidFill>
          </a:ln>
        </p:spPr>
        <p:txBody>
          <a:bodyPr lIns="45718" tIns="45718" rIns="45718" bIns="45718"/>
          <a:lstStyle/>
          <a:p>
            <a:pPr/>
          </a:p>
        </p:txBody>
      </p:sp>
      <p:sp>
        <p:nvSpPr>
          <p:cNvPr id="575" name="Line"/>
          <p:cNvSpPr/>
          <p:nvPr/>
        </p:nvSpPr>
        <p:spPr>
          <a:xfrm>
            <a:off x="1424781" y="5959475"/>
            <a:ext cx="9662347" cy="0"/>
          </a:xfrm>
          <a:prstGeom prst="line">
            <a:avLst/>
          </a:prstGeom>
          <a:ln w="25400">
            <a:solidFill>
              <a:schemeClr val="accent1"/>
            </a:solidFill>
          </a:ln>
        </p:spPr>
        <p:txBody>
          <a:bodyPr lIns="45718" tIns="45718" rIns="45718" bIns="45718"/>
          <a:lstStyle/>
          <a:p>
            <a:pPr/>
          </a:p>
        </p:txBody>
      </p:sp>
      <p:sp>
        <p:nvSpPr>
          <p:cNvPr id="576" name="Line"/>
          <p:cNvSpPr/>
          <p:nvPr/>
        </p:nvSpPr>
        <p:spPr>
          <a:xfrm>
            <a:off x="1424781" y="2854325"/>
            <a:ext cx="9662347" cy="0"/>
          </a:xfrm>
          <a:prstGeom prst="line">
            <a:avLst/>
          </a:prstGeom>
          <a:ln w="25400">
            <a:solidFill>
              <a:schemeClr val="accent1"/>
            </a:solidFill>
          </a:ln>
        </p:spPr>
        <p:txBody>
          <a:bodyPr lIns="45718" tIns="45718" rIns="45718" bIns="45718"/>
          <a:lstStyle/>
          <a:p>
            <a:pPr/>
          </a:p>
        </p:txBody>
      </p:sp>
      <p:sp>
        <p:nvSpPr>
          <p:cNvPr id="577" name="Line"/>
          <p:cNvSpPr/>
          <p:nvPr/>
        </p:nvSpPr>
        <p:spPr>
          <a:xfrm>
            <a:off x="1297781" y="2012321"/>
            <a:ext cx="9662347" cy="12"/>
          </a:xfrm>
          <a:prstGeom prst="line">
            <a:avLst/>
          </a:prstGeom>
          <a:ln w="25400">
            <a:solidFill>
              <a:schemeClr val="accent1"/>
            </a:solidFill>
          </a:ln>
        </p:spPr>
        <p:txBody>
          <a:bodyPr lIns="45718" tIns="45718" rIns="45718" bIns="45718"/>
          <a:lstStyle/>
          <a:p>
            <a:pPr/>
          </a:p>
        </p:txBody>
      </p:sp>
      <p:sp>
        <p:nvSpPr>
          <p:cNvPr id="578" name="Group 3"/>
          <p:cNvSpPr txBox="1"/>
          <p:nvPr/>
        </p:nvSpPr>
        <p:spPr>
          <a:xfrm>
            <a:off x="254500" y="302867"/>
            <a:ext cx="124358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Group 3</a:t>
            </a:r>
          </a:p>
        </p:txBody>
      </p:sp>
      <p:sp>
        <p:nvSpPr>
          <p:cNvPr id="579" name="mirar"/>
          <p:cNvSpPr txBox="1"/>
          <p:nvPr/>
        </p:nvSpPr>
        <p:spPr>
          <a:xfrm>
            <a:off x="1511905" y="1458568"/>
            <a:ext cx="8369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mirar</a:t>
            </a:r>
          </a:p>
        </p:txBody>
      </p:sp>
      <p:sp>
        <p:nvSpPr>
          <p:cNvPr id="580" name="monster"/>
          <p:cNvSpPr txBox="1"/>
          <p:nvPr/>
        </p:nvSpPr>
        <p:spPr>
          <a:xfrm>
            <a:off x="1393341" y="2265014"/>
            <a:ext cx="137891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monstrar</a:t>
            </a:r>
          </a:p>
        </p:txBody>
      </p:sp>
      <p:sp>
        <p:nvSpPr>
          <p:cNvPr id="581" name="levantar"/>
          <p:cNvSpPr txBox="1"/>
          <p:nvPr/>
        </p:nvSpPr>
        <p:spPr>
          <a:xfrm>
            <a:off x="1311344" y="3236570"/>
            <a:ext cx="123809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levantar</a:t>
            </a:r>
          </a:p>
        </p:txBody>
      </p:sp>
      <p:sp>
        <p:nvSpPr>
          <p:cNvPr id="582" name="el negocio"/>
          <p:cNvSpPr txBox="1"/>
          <p:nvPr/>
        </p:nvSpPr>
        <p:spPr>
          <a:xfrm>
            <a:off x="1297022" y="4227167"/>
            <a:ext cx="157155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el negocio</a:t>
            </a:r>
          </a:p>
        </p:txBody>
      </p:sp>
      <p:sp>
        <p:nvSpPr>
          <p:cNvPr id="583" name="merecer"/>
          <p:cNvSpPr txBox="1"/>
          <p:nvPr/>
        </p:nvSpPr>
        <p:spPr>
          <a:xfrm>
            <a:off x="1449577" y="5217767"/>
            <a:ext cx="126644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merecer</a:t>
            </a:r>
          </a:p>
        </p:txBody>
      </p:sp>
      <p:sp>
        <p:nvSpPr>
          <p:cNvPr id="584" name="to deserve"/>
          <p:cNvSpPr txBox="1"/>
          <p:nvPr/>
        </p:nvSpPr>
        <p:spPr>
          <a:xfrm>
            <a:off x="648000" y="7606616"/>
            <a:ext cx="159959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deserve</a:t>
            </a:r>
          </a:p>
        </p:txBody>
      </p:sp>
      <p:sp>
        <p:nvSpPr>
          <p:cNvPr id="585" name="to look at"/>
          <p:cNvSpPr txBox="1"/>
          <p:nvPr/>
        </p:nvSpPr>
        <p:spPr>
          <a:xfrm>
            <a:off x="3142993" y="7606616"/>
            <a:ext cx="143560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look at</a:t>
            </a:r>
          </a:p>
        </p:txBody>
      </p:sp>
      <p:sp>
        <p:nvSpPr>
          <p:cNvPr id="586" name="to show"/>
          <p:cNvSpPr txBox="1"/>
          <p:nvPr/>
        </p:nvSpPr>
        <p:spPr>
          <a:xfrm>
            <a:off x="5474006" y="7606616"/>
            <a:ext cx="123230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show</a:t>
            </a:r>
          </a:p>
        </p:txBody>
      </p:sp>
      <p:sp>
        <p:nvSpPr>
          <p:cNvPr id="587" name="to raise"/>
          <p:cNvSpPr txBox="1"/>
          <p:nvPr/>
        </p:nvSpPr>
        <p:spPr>
          <a:xfrm>
            <a:off x="7601714" y="7606616"/>
            <a:ext cx="115915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raise</a:t>
            </a:r>
          </a:p>
        </p:txBody>
      </p:sp>
      <p:sp>
        <p:nvSpPr>
          <p:cNvPr id="588" name="business"/>
          <p:cNvSpPr txBox="1"/>
          <p:nvPr/>
        </p:nvSpPr>
        <p:spPr>
          <a:xfrm>
            <a:off x="9932727" y="7606613"/>
            <a:ext cx="136794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business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9" grpId="1"/>
      <p:bldP build="whole" bldLvl="1" animBg="1" rev="0" advAuto="0" spid="583" grpId="4"/>
      <p:bldP build="whole" bldLvl="1" animBg="1" rev="0" advAuto="0" spid="581" grpId="2"/>
      <p:bldP build="whole" bldLvl="1" animBg="1" rev="0" advAuto="0" spid="582" grpId="3"/>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Not-So-Obvious Cognates Match-Up"/>
          <p:cNvSpPr txBox="1"/>
          <p:nvPr/>
        </p:nvSpPr>
        <p:spPr>
          <a:xfrm>
            <a:off x="3836767" y="721969"/>
            <a:ext cx="53312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Not-So-Obvious Cognates Match-Up</a:t>
            </a:r>
          </a:p>
        </p:txBody>
      </p:sp>
      <p:sp>
        <p:nvSpPr>
          <p:cNvPr id="591" name="Line"/>
          <p:cNvSpPr/>
          <p:nvPr/>
        </p:nvSpPr>
        <p:spPr>
          <a:xfrm>
            <a:off x="1424780" y="3863975"/>
            <a:ext cx="9662347" cy="0"/>
          </a:xfrm>
          <a:prstGeom prst="line">
            <a:avLst/>
          </a:prstGeom>
          <a:ln w="25400">
            <a:solidFill>
              <a:schemeClr val="accent1"/>
            </a:solidFill>
          </a:ln>
        </p:spPr>
        <p:txBody>
          <a:bodyPr lIns="45718" tIns="45718" rIns="45718" bIns="45718"/>
          <a:lstStyle/>
          <a:p>
            <a:pPr/>
          </a:p>
        </p:txBody>
      </p:sp>
      <p:sp>
        <p:nvSpPr>
          <p:cNvPr id="592" name="Line"/>
          <p:cNvSpPr/>
          <p:nvPr/>
        </p:nvSpPr>
        <p:spPr>
          <a:xfrm>
            <a:off x="1424781" y="4876800"/>
            <a:ext cx="9662347" cy="0"/>
          </a:xfrm>
          <a:prstGeom prst="line">
            <a:avLst/>
          </a:prstGeom>
          <a:ln w="25400">
            <a:solidFill>
              <a:schemeClr val="accent1"/>
            </a:solidFill>
          </a:ln>
        </p:spPr>
        <p:txBody>
          <a:bodyPr lIns="45718" tIns="45718" rIns="45718" bIns="45718"/>
          <a:lstStyle/>
          <a:p>
            <a:pPr/>
          </a:p>
        </p:txBody>
      </p:sp>
      <p:sp>
        <p:nvSpPr>
          <p:cNvPr id="593" name="Line"/>
          <p:cNvSpPr/>
          <p:nvPr/>
        </p:nvSpPr>
        <p:spPr>
          <a:xfrm>
            <a:off x="1424781" y="5959475"/>
            <a:ext cx="9662347" cy="0"/>
          </a:xfrm>
          <a:prstGeom prst="line">
            <a:avLst/>
          </a:prstGeom>
          <a:ln w="25400">
            <a:solidFill>
              <a:schemeClr val="accent1"/>
            </a:solidFill>
          </a:ln>
        </p:spPr>
        <p:txBody>
          <a:bodyPr lIns="45718" tIns="45718" rIns="45718" bIns="45718"/>
          <a:lstStyle/>
          <a:p>
            <a:pPr/>
          </a:p>
        </p:txBody>
      </p:sp>
      <p:sp>
        <p:nvSpPr>
          <p:cNvPr id="594" name="Line"/>
          <p:cNvSpPr/>
          <p:nvPr/>
        </p:nvSpPr>
        <p:spPr>
          <a:xfrm>
            <a:off x="1424781" y="2854325"/>
            <a:ext cx="9662347" cy="0"/>
          </a:xfrm>
          <a:prstGeom prst="line">
            <a:avLst/>
          </a:prstGeom>
          <a:ln w="25400">
            <a:solidFill>
              <a:schemeClr val="accent1"/>
            </a:solidFill>
          </a:ln>
        </p:spPr>
        <p:txBody>
          <a:bodyPr lIns="45718" tIns="45718" rIns="45718" bIns="45718"/>
          <a:lstStyle/>
          <a:p>
            <a:pPr/>
          </a:p>
        </p:txBody>
      </p:sp>
      <p:sp>
        <p:nvSpPr>
          <p:cNvPr id="595" name="Line"/>
          <p:cNvSpPr/>
          <p:nvPr/>
        </p:nvSpPr>
        <p:spPr>
          <a:xfrm>
            <a:off x="1297781" y="2012321"/>
            <a:ext cx="9662347" cy="12"/>
          </a:xfrm>
          <a:prstGeom prst="line">
            <a:avLst/>
          </a:prstGeom>
          <a:ln w="25400">
            <a:solidFill>
              <a:schemeClr val="accent1"/>
            </a:solidFill>
          </a:ln>
        </p:spPr>
        <p:txBody>
          <a:bodyPr lIns="45718" tIns="45718" rIns="45718" bIns="45718"/>
          <a:lstStyle/>
          <a:p>
            <a:pPr/>
          </a:p>
        </p:txBody>
      </p:sp>
      <p:sp>
        <p:nvSpPr>
          <p:cNvPr id="596" name="Group 4"/>
          <p:cNvSpPr txBox="1"/>
          <p:nvPr/>
        </p:nvSpPr>
        <p:spPr>
          <a:xfrm>
            <a:off x="254500" y="302867"/>
            <a:ext cx="124358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Group 4</a:t>
            </a:r>
          </a:p>
        </p:txBody>
      </p:sp>
      <p:sp>
        <p:nvSpPr>
          <p:cNvPr id="597" name="el vecino/ la vecina"/>
          <p:cNvSpPr txBox="1"/>
          <p:nvPr/>
        </p:nvSpPr>
        <p:spPr>
          <a:xfrm>
            <a:off x="1532223" y="1481101"/>
            <a:ext cx="28029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el vecino/ la vecina</a:t>
            </a:r>
          </a:p>
        </p:txBody>
      </p:sp>
      <p:sp>
        <p:nvSpPr>
          <p:cNvPr id="598" name="situar"/>
          <p:cNvSpPr txBox="1"/>
          <p:nvPr/>
        </p:nvSpPr>
        <p:spPr>
          <a:xfrm>
            <a:off x="1480816" y="2347570"/>
            <a:ext cx="8991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situar</a:t>
            </a:r>
          </a:p>
        </p:txBody>
      </p:sp>
      <p:sp>
        <p:nvSpPr>
          <p:cNvPr id="599" name="seguro/segura"/>
          <p:cNvSpPr txBox="1"/>
          <p:nvPr/>
        </p:nvSpPr>
        <p:spPr>
          <a:xfrm>
            <a:off x="1440785" y="3214033"/>
            <a:ext cx="21476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seguro/segura</a:t>
            </a:r>
          </a:p>
        </p:txBody>
      </p:sp>
      <p:sp>
        <p:nvSpPr>
          <p:cNvPr id="600" name="olvidar"/>
          <p:cNvSpPr txBox="1"/>
          <p:nvPr/>
        </p:nvSpPr>
        <p:spPr>
          <a:xfrm>
            <a:off x="1398824" y="4227167"/>
            <a:ext cx="106314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olvidar</a:t>
            </a:r>
          </a:p>
        </p:txBody>
      </p:sp>
      <p:sp>
        <p:nvSpPr>
          <p:cNvPr id="601" name="volver"/>
          <p:cNvSpPr txBox="1"/>
          <p:nvPr/>
        </p:nvSpPr>
        <p:spPr>
          <a:xfrm>
            <a:off x="1449577" y="5187604"/>
            <a:ext cx="96164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volver</a:t>
            </a:r>
          </a:p>
        </p:txBody>
      </p:sp>
      <p:sp>
        <p:nvSpPr>
          <p:cNvPr id="602" name="to forget"/>
          <p:cNvSpPr txBox="1"/>
          <p:nvPr/>
        </p:nvSpPr>
        <p:spPr>
          <a:xfrm>
            <a:off x="1690976" y="7230722"/>
            <a:ext cx="131704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forget</a:t>
            </a:r>
          </a:p>
        </p:txBody>
      </p:sp>
      <p:sp>
        <p:nvSpPr>
          <p:cNvPr id="603" name="to return"/>
          <p:cNvSpPr txBox="1"/>
          <p:nvPr/>
        </p:nvSpPr>
        <p:spPr>
          <a:xfrm>
            <a:off x="3723128" y="7338668"/>
            <a:ext cx="131673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return</a:t>
            </a:r>
          </a:p>
        </p:txBody>
      </p:sp>
      <p:sp>
        <p:nvSpPr>
          <p:cNvPr id="604" name="neighbor"/>
          <p:cNvSpPr txBox="1"/>
          <p:nvPr/>
        </p:nvSpPr>
        <p:spPr>
          <a:xfrm>
            <a:off x="5754978" y="7427572"/>
            <a:ext cx="136215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neighbor</a:t>
            </a:r>
          </a:p>
        </p:txBody>
      </p:sp>
      <p:sp>
        <p:nvSpPr>
          <p:cNvPr id="605" name="to locate"/>
          <p:cNvSpPr txBox="1"/>
          <p:nvPr/>
        </p:nvSpPr>
        <p:spPr>
          <a:xfrm>
            <a:off x="7832241" y="7427572"/>
            <a:ext cx="134538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locate</a:t>
            </a:r>
          </a:p>
        </p:txBody>
      </p:sp>
      <p:sp>
        <p:nvSpPr>
          <p:cNvPr id="606" name="safe"/>
          <p:cNvSpPr txBox="1"/>
          <p:nvPr/>
        </p:nvSpPr>
        <p:spPr>
          <a:xfrm>
            <a:off x="10149174" y="7427568"/>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safe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9" grpId="3"/>
      <p:bldP build="whole" bldLvl="1" animBg="1" rev="0" advAuto="0" spid="598" grpId="2"/>
      <p:bldP build="whole" bldLvl="1" animBg="1" rev="0" advAuto="0" spid="600" grpId="4"/>
      <p:bldP build="whole" bldLvl="1" animBg="1" rev="0" advAuto="0" spid="601" grpId="5"/>
      <p:bldP build="whole" bldLvl="1" animBg="1" rev="0" advAuto="0" spid="597" grpId="1"/>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Not-So-Obvious Cognates Match-Up"/>
          <p:cNvSpPr txBox="1"/>
          <p:nvPr/>
        </p:nvSpPr>
        <p:spPr>
          <a:xfrm>
            <a:off x="3836767" y="721969"/>
            <a:ext cx="53312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Not-So-Obvious Cognates Match-Up</a:t>
            </a:r>
          </a:p>
        </p:txBody>
      </p:sp>
      <p:sp>
        <p:nvSpPr>
          <p:cNvPr id="609" name="Line"/>
          <p:cNvSpPr/>
          <p:nvPr/>
        </p:nvSpPr>
        <p:spPr>
          <a:xfrm>
            <a:off x="1424780" y="3863975"/>
            <a:ext cx="9662347" cy="0"/>
          </a:xfrm>
          <a:prstGeom prst="line">
            <a:avLst/>
          </a:prstGeom>
          <a:ln w="25400">
            <a:solidFill>
              <a:schemeClr val="accent1"/>
            </a:solidFill>
          </a:ln>
        </p:spPr>
        <p:txBody>
          <a:bodyPr lIns="45718" tIns="45718" rIns="45718" bIns="45718"/>
          <a:lstStyle/>
          <a:p>
            <a:pPr/>
          </a:p>
        </p:txBody>
      </p:sp>
      <p:sp>
        <p:nvSpPr>
          <p:cNvPr id="610" name="Line"/>
          <p:cNvSpPr/>
          <p:nvPr/>
        </p:nvSpPr>
        <p:spPr>
          <a:xfrm>
            <a:off x="1424781" y="4876800"/>
            <a:ext cx="9662347" cy="0"/>
          </a:xfrm>
          <a:prstGeom prst="line">
            <a:avLst/>
          </a:prstGeom>
          <a:ln w="25400">
            <a:solidFill>
              <a:schemeClr val="accent1"/>
            </a:solidFill>
          </a:ln>
        </p:spPr>
        <p:txBody>
          <a:bodyPr lIns="45718" tIns="45718" rIns="45718" bIns="45718"/>
          <a:lstStyle/>
          <a:p>
            <a:pPr/>
          </a:p>
        </p:txBody>
      </p:sp>
      <p:sp>
        <p:nvSpPr>
          <p:cNvPr id="611" name="Line"/>
          <p:cNvSpPr/>
          <p:nvPr/>
        </p:nvSpPr>
        <p:spPr>
          <a:xfrm>
            <a:off x="1424781" y="5959475"/>
            <a:ext cx="9662347" cy="0"/>
          </a:xfrm>
          <a:prstGeom prst="line">
            <a:avLst/>
          </a:prstGeom>
          <a:ln w="25400">
            <a:solidFill>
              <a:schemeClr val="accent1"/>
            </a:solidFill>
          </a:ln>
        </p:spPr>
        <p:txBody>
          <a:bodyPr lIns="45718" tIns="45718" rIns="45718" bIns="45718"/>
          <a:lstStyle/>
          <a:p>
            <a:pPr/>
          </a:p>
        </p:txBody>
      </p:sp>
      <p:sp>
        <p:nvSpPr>
          <p:cNvPr id="612" name="Line"/>
          <p:cNvSpPr/>
          <p:nvPr/>
        </p:nvSpPr>
        <p:spPr>
          <a:xfrm>
            <a:off x="1424781" y="2854325"/>
            <a:ext cx="9662347" cy="0"/>
          </a:xfrm>
          <a:prstGeom prst="line">
            <a:avLst/>
          </a:prstGeom>
          <a:ln w="25400">
            <a:solidFill>
              <a:schemeClr val="accent1"/>
            </a:solidFill>
          </a:ln>
        </p:spPr>
        <p:txBody>
          <a:bodyPr lIns="45718" tIns="45718" rIns="45718" bIns="45718"/>
          <a:lstStyle/>
          <a:p>
            <a:pPr/>
          </a:p>
        </p:txBody>
      </p:sp>
      <p:sp>
        <p:nvSpPr>
          <p:cNvPr id="613" name="Line"/>
          <p:cNvSpPr/>
          <p:nvPr/>
        </p:nvSpPr>
        <p:spPr>
          <a:xfrm>
            <a:off x="1297781" y="2012321"/>
            <a:ext cx="9662347" cy="12"/>
          </a:xfrm>
          <a:prstGeom prst="line">
            <a:avLst/>
          </a:prstGeom>
          <a:ln w="25400">
            <a:solidFill>
              <a:schemeClr val="accent1"/>
            </a:solidFill>
          </a:ln>
        </p:spPr>
        <p:txBody>
          <a:bodyPr lIns="45718" tIns="45718" rIns="45718" bIns="45718"/>
          <a:lstStyle/>
          <a:p>
            <a:pPr/>
          </a:p>
        </p:txBody>
      </p:sp>
      <p:sp>
        <p:nvSpPr>
          <p:cNvPr id="614" name="Group 5"/>
          <p:cNvSpPr txBox="1"/>
          <p:nvPr/>
        </p:nvSpPr>
        <p:spPr>
          <a:xfrm>
            <a:off x="254500" y="302867"/>
            <a:ext cx="124358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Group 5</a:t>
            </a:r>
          </a:p>
        </p:txBody>
      </p:sp>
      <p:sp>
        <p:nvSpPr>
          <p:cNvPr id="615" name="peligro"/>
          <p:cNvSpPr txBox="1"/>
          <p:nvPr/>
        </p:nvSpPr>
        <p:spPr>
          <a:xfrm>
            <a:off x="2393594" y="1481908"/>
            <a:ext cx="108021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peligro</a:t>
            </a:r>
          </a:p>
        </p:txBody>
      </p:sp>
      <p:sp>
        <p:nvSpPr>
          <p:cNvPr id="616" name="parar"/>
          <p:cNvSpPr txBox="1"/>
          <p:nvPr/>
        </p:nvSpPr>
        <p:spPr>
          <a:xfrm>
            <a:off x="2253175" y="2338320"/>
            <a:ext cx="85405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parar</a:t>
            </a:r>
          </a:p>
        </p:txBody>
      </p:sp>
      <p:sp>
        <p:nvSpPr>
          <p:cNvPr id="617" name="la ropa"/>
          <p:cNvSpPr txBox="1"/>
          <p:nvPr/>
        </p:nvSpPr>
        <p:spPr>
          <a:xfrm>
            <a:off x="2140099" y="5134101"/>
            <a:ext cx="108021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la ropa</a:t>
            </a:r>
          </a:p>
        </p:txBody>
      </p:sp>
      <p:sp>
        <p:nvSpPr>
          <p:cNvPr id="618" name="clothing"/>
          <p:cNvSpPr txBox="1"/>
          <p:nvPr/>
        </p:nvSpPr>
        <p:spPr>
          <a:xfrm>
            <a:off x="686303" y="7728569"/>
            <a:ext cx="124358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clothing</a:t>
            </a:r>
          </a:p>
        </p:txBody>
      </p:sp>
      <p:sp>
        <p:nvSpPr>
          <p:cNvPr id="619" name="to remain"/>
          <p:cNvSpPr txBox="1"/>
          <p:nvPr/>
        </p:nvSpPr>
        <p:spPr>
          <a:xfrm>
            <a:off x="2634993" y="7811433"/>
            <a:ext cx="143560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remain</a:t>
            </a:r>
          </a:p>
        </p:txBody>
      </p:sp>
      <p:sp>
        <p:nvSpPr>
          <p:cNvPr id="620" name="danger"/>
          <p:cNvSpPr txBox="1"/>
          <p:nvPr/>
        </p:nvSpPr>
        <p:spPr>
          <a:xfrm>
            <a:off x="4775710" y="7810626"/>
            <a:ext cx="110246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danger</a:t>
            </a:r>
          </a:p>
        </p:txBody>
      </p:sp>
      <p:sp>
        <p:nvSpPr>
          <p:cNvPr id="621" name="to stand"/>
          <p:cNvSpPr txBox="1"/>
          <p:nvPr/>
        </p:nvSpPr>
        <p:spPr>
          <a:xfrm>
            <a:off x="6476186" y="7810626"/>
            <a:ext cx="127162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stand</a:t>
            </a:r>
          </a:p>
        </p:txBody>
      </p:sp>
      <p:sp>
        <p:nvSpPr>
          <p:cNvPr id="622" name="room"/>
          <p:cNvSpPr txBox="1"/>
          <p:nvPr/>
        </p:nvSpPr>
        <p:spPr>
          <a:xfrm>
            <a:off x="8633711" y="7811433"/>
            <a:ext cx="84277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room</a:t>
            </a:r>
          </a:p>
        </p:txBody>
      </p:sp>
      <p:grpSp>
        <p:nvGrpSpPr>
          <p:cNvPr id="625" name="Group"/>
          <p:cNvGrpSpPr/>
          <p:nvPr/>
        </p:nvGrpSpPr>
        <p:grpSpPr>
          <a:xfrm>
            <a:off x="2173672" y="3204511"/>
            <a:ext cx="1520039" cy="526792"/>
            <a:chOff x="-1" y="0"/>
            <a:chExt cx="1520037" cy="526791"/>
          </a:xfrm>
        </p:grpSpPr>
        <p:sp>
          <p:nvSpPr>
            <p:cNvPr id="623" name="habitation"/>
            <p:cNvSpPr txBox="1"/>
            <p:nvPr/>
          </p:nvSpPr>
          <p:spPr>
            <a:xfrm>
              <a:off x="-2" y="65732"/>
              <a:ext cx="1520039"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Helvetica Neue Medium"/>
                  <a:ea typeface="Helvetica Neue Medium"/>
                  <a:cs typeface="Helvetica Neue Medium"/>
                  <a:sym typeface="Helvetica Neue Medium"/>
                </a:defRPr>
              </a:lvl1pPr>
            </a:lstStyle>
            <a:p>
              <a:pPr/>
              <a:r>
                <a:t>habitation</a:t>
              </a:r>
            </a:p>
          </p:txBody>
        </p:sp>
        <p:sp>
          <p:nvSpPr>
            <p:cNvPr id="624" name="Line"/>
            <p:cNvSpPr/>
            <p:nvPr/>
          </p:nvSpPr>
          <p:spPr>
            <a:xfrm flipV="1">
              <a:off x="1204524" y="-1"/>
              <a:ext cx="131474" cy="131474"/>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grpSp>
      <p:sp>
        <p:nvSpPr>
          <p:cNvPr id="626" name="permamacer"/>
          <p:cNvSpPr txBox="1"/>
          <p:nvPr/>
        </p:nvSpPr>
        <p:spPr>
          <a:xfrm>
            <a:off x="2114290" y="4202173"/>
            <a:ext cx="189280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permamacer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6" grpId="4"/>
      <p:bldP build="whole" bldLvl="1" animBg="1" rev="0" advAuto="0" spid="616" grpId="2"/>
      <p:bldP build="whole" bldLvl="1" animBg="1" rev="0" advAuto="0" spid="615" grpId="1"/>
      <p:bldP build="whole" bldLvl="1" animBg="1" rev="0" advAuto="0" spid="625" grpId="3"/>
      <p:bldP build="whole" bldLvl="1" animBg="1" rev="0" advAuto="0" spid="617" grpId="5"/>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Not-So-Obvious Cognates Match-Up"/>
          <p:cNvSpPr txBox="1"/>
          <p:nvPr/>
        </p:nvSpPr>
        <p:spPr>
          <a:xfrm>
            <a:off x="3836767" y="721969"/>
            <a:ext cx="53312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Not-So-Obvious Cognates Match-Up</a:t>
            </a:r>
          </a:p>
        </p:txBody>
      </p:sp>
      <p:sp>
        <p:nvSpPr>
          <p:cNvPr id="629" name="Line"/>
          <p:cNvSpPr/>
          <p:nvPr/>
        </p:nvSpPr>
        <p:spPr>
          <a:xfrm>
            <a:off x="1424780" y="3863975"/>
            <a:ext cx="9662347" cy="0"/>
          </a:xfrm>
          <a:prstGeom prst="line">
            <a:avLst/>
          </a:prstGeom>
          <a:ln w="25400">
            <a:solidFill>
              <a:schemeClr val="accent1"/>
            </a:solidFill>
          </a:ln>
        </p:spPr>
        <p:txBody>
          <a:bodyPr lIns="45718" tIns="45718" rIns="45718" bIns="45718"/>
          <a:lstStyle/>
          <a:p>
            <a:pPr/>
          </a:p>
        </p:txBody>
      </p:sp>
      <p:sp>
        <p:nvSpPr>
          <p:cNvPr id="630" name="Line"/>
          <p:cNvSpPr/>
          <p:nvPr/>
        </p:nvSpPr>
        <p:spPr>
          <a:xfrm>
            <a:off x="1424781" y="4876800"/>
            <a:ext cx="9662347" cy="0"/>
          </a:xfrm>
          <a:prstGeom prst="line">
            <a:avLst/>
          </a:prstGeom>
          <a:ln w="25400">
            <a:solidFill>
              <a:schemeClr val="accent1"/>
            </a:solidFill>
          </a:ln>
        </p:spPr>
        <p:txBody>
          <a:bodyPr lIns="45718" tIns="45718" rIns="45718" bIns="45718"/>
          <a:lstStyle/>
          <a:p>
            <a:pPr/>
          </a:p>
        </p:txBody>
      </p:sp>
      <p:sp>
        <p:nvSpPr>
          <p:cNvPr id="631" name="Line"/>
          <p:cNvSpPr/>
          <p:nvPr/>
        </p:nvSpPr>
        <p:spPr>
          <a:xfrm>
            <a:off x="1424781" y="5959475"/>
            <a:ext cx="9662347" cy="0"/>
          </a:xfrm>
          <a:prstGeom prst="line">
            <a:avLst/>
          </a:prstGeom>
          <a:ln w="25400">
            <a:solidFill>
              <a:schemeClr val="accent1"/>
            </a:solidFill>
          </a:ln>
        </p:spPr>
        <p:txBody>
          <a:bodyPr lIns="45718" tIns="45718" rIns="45718" bIns="45718"/>
          <a:lstStyle/>
          <a:p>
            <a:pPr/>
          </a:p>
        </p:txBody>
      </p:sp>
      <p:sp>
        <p:nvSpPr>
          <p:cNvPr id="632" name="Line"/>
          <p:cNvSpPr/>
          <p:nvPr/>
        </p:nvSpPr>
        <p:spPr>
          <a:xfrm>
            <a:off x="1424781" y="2854325"/>
            <a:ext cx="9662347" cy="0"/>
          </a:xfrm>
          <a:prstGeom prst="line">
            <a:avLst/>
          </a:prstGeom>
          <a:ln w="25400">
            <a:solidFill>
              <a:schemeClr val="accent1"/>
            </a:solidFill>
          </a:ln>
        </p:spPr>
        <p:txBody>
          <a:bodyPr lIns="45718" tIns="45718" rIns="45718" bIns="45718"/>
          <a:lstStyle/>
          <a:p>
            <a:pPr/>
          </a:p>
        </p:txBody>
      </p:sp>
      <p:sp>
        <p:nvSpPr>
          <p:cNvPr id="633" name="Line"/>
          <p:cNvSpPr/>
          <p:nvPr/>
        </p:nvSpPr>
        <p:spPr>
          <a:xfrm>
            <a:off x="1297781" y="2012321"/>
            <a:ext cx="9662347" cy="12"/>
          </a:xfrm>
          <a:prstGeom prst="line">
            <a:avLst/>
          </a:prstGeom>
          <a:ln w="25400">
            <a:solidFill>
              <a:schemeClr val="accent1"/>
            </a:solidFill>
          </a:ln>
        </p:spPr>
        <p:txBody>
          <a:bodyPr lIns="45718" tIns="45718" rIns="45718" bIns="45718"/>
          <a:lstStyle/>
          <a:p>
            <a:pPr/>
          </a:p>
        </p:txBody>
      </p:sp>
      <p:sp>
        <p:nvSpPr>
          <p:cNvPr id="634" name="Group 6"/>
          <p:cNvSpPr txBox="1"/>
          <p:nvPr/>
        </p:nvSpPr>
        <p:spPr>
          <a:xfrm>
            <a:off x="254500" y="302867"/>
            <a:ext cx="124358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Group 6</a:t>
            </a:r>
          </a:p>
        </p:txBody>
      </p:sp>
      <p:sp>
        <p:nvSpPr>
          <p:cNvPr id="635" name="proponer"/>
          <p:cNvSpPr txBox="1"/>
          <p:nvPr/>
        </p:nvSpPr>
        <p:spPr>
          <a:xfrm>
            <a:off x="1979312" y="1406387"/>
            <a:ext cx="14017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proponer</a:t>
            </a:r>
          </a:p>
        </p:txBody>
      </p:sp>
      <p:sp>
        <p:nvSpPr>
          <p:cNvPr id="636" name="regresar"/>
          <p:cNvSpPr txBox="1"/>
          <p:nvPr/>
        </p:nvSpPr>
        <p:spPr>
          <a:xfrm>
            <a:off x="2043931" y="2338320"/>
            <a:ext cx="127254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regresar</a:t>
            </a:r>
          </a:p>
        </p:txBody>
      </p:sp>
      <p:sp>
        <p:nvSpPr>
          <p:cNvPr id="637" name="preocupar"/>
          <p:cNvSpPr txBox="1"/>
          <p:nvPr/>
        </p:nvSpPr>
        <p:spPr>
          <a:xfrm>
            <a:off x="2153715" y="3270245"/>
            <a:ext cx="155996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preocupar</a:t>
            </a:r>
          </a:p>
        </p:txBody>
      </p:sp>
      <p:sp>
        <p:nvSpPr>
          <p:cNvPr id="638" name="advertir"/>
          <p:cNvSpPr txBox="1"/>
          <p:nvPr/>
        </p:nvSpPr>
        <p:spPr>
          <a:xfrm>
            <a:off x="2086603" y="5134101"/>
            <a:ext cx="118719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advertir</a:t>
            </a:r>
          </a:p>
        </p:txBody>
      </p:sp>
      <p:sp>
        <p:nvSpPr>
          <p:cNvPr id="639" name="people"/>
          <p:cNvSpPr txBox="1"/>
          <p:nvPr/>
        </p:nvSpPr>
        <p:spPr>
          <a:xfrm>
            <a:off x="666546" y="7728569"/>
            <a:ext cx="107990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people</a:t>
            </a:r>
          </a:p>
        </p:txBody>
      </p:sp>
      <p:sp>
        <p:nvSpPr>
          <p:cNvPr id="640" name="to notice"/>
          <p:cNvSpPr txBox="1"/>
          <p:nvPr/>
        </p:nvSpPr>
        <p:spPr>
          <a:xfrm>
            <a:off x="2702759" y="7811433"/>
            <a:ext cx="13508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notice</a:t>
            </a:r>
          </a:p>
        </p:txBody>
      </p:sp>
      <p:sp>
        <p:nvSpPr>
          <p:cNvPr id="641" name="to worry"/>
          <p:cNvSpPr txBox="1"/>
          <p:nvPr/>
        </p:nvSpPr>
        <p:spPr>
          <a:xfrm>
            <a:off x="4888534" y="7811433"/>
            <a:ext cx="127193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worry</a:t>
            </a:r>
          </a:p>
        </p:txBody>
      </p:sp>
      <p:sp>
        <p:nvSpPr>
          <p:cNvPr id="642" name="to nominate"/>
          <p:cNvSpPr txBox="1"/>
          <p:nvPr/>
        </p:nvSpPr>
        <p:spPr>
          <a:xfrm>
            <a:off x="6699090" y="7810626"/>
            <a:ext cx="179100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nominate</a:t>
            </a:r>
          </a:p>
        </p:txBody>
      </p:sp>
      <p:sp>
        <p:nvSpPr>
          <p:cNvPr id="643" name="to turn back"/>
          <p:cNvSpPr txBox="1"/>
          <p:nvPr/>
        </p:nvSpPr>
        <p:spPr>
          <a:xfrm>
            <a:off x="9415573" y="7811433"/>
            <a:ext cx="181904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D37ED"/>
                </a:solidFill>
                <a:latin typeface="Helvetica Neue Medium"/>
                <a:ea typeface="Helvetica Neue Medium"/>
                <a:cs typeface="Helvetica Neue Medium"/>
                <a:sym typeface="Helvetica Neue Medium"/>
              </a:defRPr>
            </a:lvl1pPr>
          </a:lstStyle>
          <a:p>
            <a:pPr/>
            <a:r>
              <a:t>to turn back</a:t>
            </a:r>
          </a:p>
        </p:txBody>
      </p:sp>
      <p:sp>
        <p:nvSpPr>
          <p:cNvPr id="644" name="la gente"/>
          <p:cNvSpPr txBox="1"/>
          <p:nvPr/>
        </p:nvSpPr>
        <p:spPr>
          <a:xfrm>
            <a:off x="2061152" y="4139854"/>
            <a:ext cx="123809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la gente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4" grpId="4"/>
      <p:bldP build="whole" bldLvl="1" animBg="1" rev="0" advAuto="0" spid="636" grpId="2"/>
      <p:bldP build="whole" bldLvl="1" animBg="1" rev="0" advAuto="0" spid="635" grpId="1"/>
      <p:bldP build="whole" bldLvl="1" animBg="1" rev="0" advAuto="0" spid="637" grpId="3"/>
      <p:bldP build="whole" bldLvl="1" animBg="1" rev="0" advAuto="0" spid="638" grpId="5"/>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6"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647"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648"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649"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650"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651"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n-lt"/>
                <a:ea typeface="+mn-ea"/>
                <a:cs typeface="+mn-cs"/>
                <a:sym typeface="Helvetica Neue"/>
              </a:defRPr>
            </a:lvl1pPr>
          </a:lstStyle>
          <a:p>
            <a:pPr/>
            <a:r>
              <a:t>V. All-Star List of Academic Words with Spanish Cognates</a:t>
            </a:r>
          </a:p>
        </p:txBody>
      </p:sp>
      <p:pic>
        <p:nvPicPr>
          <p:cNvPr id="652" name="Image" descr="Image"/>
          <p:cNvPicPr>
            <a:picLocks noChangeAspect="1"/>
          </p:cNvPicPr>
          <p:nvPr/>
        </p:nvPicPr>
        <p:blipFill>
          <a:blip r:embed="rId3">
            <a:extLst/>
          </a:blip>
          <a:stretch>
            <a:fillRect/>
          </a:stretch>
        </p:blipFill>
        <p:spPr>
          <a:xfrm>
            <a:off x="578985" y="6408530"/>
            <a:ext cx="638614" cy="568850"/>
          </a:xfrm>
          <a:prstGeom prst="rect">
            <a:avLst/>
          </a:prstGeom>
          <a:ln w="12700">
            <a:miter lim="400000"/>
          </a:ln>
        </p:spPr>
      </p:pic>
      <p:sp>
        <p:nvSpPr>
          <p:cNvPr id="653"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n-lt"/>
                <a:ea typeface="+mn-ea"/>
                <a:cs typeface="+mn-cs"/>
                <a:sym typeface="Helvetica Neue"/>
              </a:defRPr>
            </a:lvl1pPr>
          </a:lstStyle>
          <a:p>
            <a:pPr/>
            <a:r>
              <a:t>VI. Cognates, Cognates, Cognates</a:t>
            </a:r>
          </a:p>
        </p:txBody>
      </p:sp>
      <p:sp>
        <p:nvSpPr>
          <p:cNvPr id="654" name="VIII. Double Objective: Content and Language (SIOP)"/>
          <p:cNvSpPr txBox="1"/>
          <p:nvPr/>
        </p:nvSpPr>
        <p:spPr>
          <a:xfrm>
            <a:off x="1329717"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41106"/>
                </a:solidFill>
                <a:latin typeface="+mn-lt"/>
                <a:ea typeface="+mn-ea"/>
                <a:cs typeface="+mn-cs"/>
                <a:sym typeface="Helvetica Neue"/>
              </a:defRPr>
            </a:lvl1pPr>
          </a:lstStyle>
          <a:p>
            <a:pPr/>
            <a:r>
              <a:t>VIII. Double Objective: Content and Language (SIOP)</a:t>
            </a:r>
          </a:p>
        </p:txBody>
      </p:sp>
      <p:sp>
        <p:nvSpPr>
          <p:cNvPr id="655" name="VII. Contrastive Analysis: English and Spanish"/>
          <p:cNvSpPr txBox="1"/>
          <p:nvPr/>
        </p:nvSpPr>
        <p:spPr>
          <a:xfrm>
            <a:off x="1331350" y="6462425"/>
            <a:ext cx="673425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2AA51"/>
                </a:solidFill>
                <a:latin typeface="+mn-lt"/>
                <a:ea typeface="+mn-ea"/>
                <a:cs typeface="+mn-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7"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58" name="Contrastive Analysis:…"/>
          <p:cNvSpPr txBox="1"/>
          <p:nvPr/>
        </p:nvSpPr>
        <p:spPr>
          <a:xfrm>
            <a:off x="5253020" y="31667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Contrastive Analysis:</a:t>
            </a:r>
          </a:p>
          <a:p>
            <a:pPr>
              <a:defRPr b="1">
                <a:latin typeface="+mn-lt"/>
                <a:ea typeface="+mn-ea"/>
                <a:cs typeface="+mn-cs"/>
                <a:sym typeface="Helvetica Neue"/>
              </a:defRPr>
            </a:pPr>
            <a:r>
              <a:t>English/español</a:t>
            </a:r>
          </a:p>
        </p:txBody>
      </p:sp>
      <p:sp>
        <p:nvSpPr>
          <p:cNvPr id="659" name="Sounds…"/>
          <p:cNvSpPr txBox="1"/>
          <p:nvPr/>
        </p:nvSpPr>
        <p:spPr>
          <a:xfrm>
            <a:off x="901696" y="4665659"/>
            <a:ext cx="4398570" cy="1934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76250" indent="-476250" algn="l">
              <a:buSzPct val="100000"/>
              <a:buAutoNum type="arabicPeriod" startAt="1"/>
              <a:defRPr b="1">
                <a:latin typeface="+mn-lt"/>
                <a:ea typeface="+mn-ea"/>
                <a:cs typeface="+mn-cs"/>
                <a:sym typeface="Helvetica Neue"/>
              </a:defRPr>
            </a:pPr>
            <a:r>
              <a:t>Sounds</a:t>
            </a:r>
          </a:p>
          <a:p>
            <a:pPr algn="l">
              <a:defRPr b="1">
                <a:latin typeface="+mn-lt"/>
                <a:ea typeface="+mn-ea"/>
                <a:cs typeface="+mn-cs"/>
                <a:sym typeface="Helvetica Neue"/>
              </a:defRPr>
            </a:pPr>
            <a:r>
              <a:t>2.   Stress</a:t>
            </a:r>
          </a:p>
          <a:p>
            <a:pPr algn="l">
              <a:defRPr b="1">
                <a:latin typeface="+mn-lt"/>
                <a:ea typeface="+mn-ea"/>
                <a:cs typeface="+mn-cs"/>
                <a:sym typeface="Helvetica Neue"/>
              </a:defRPr>
            </a:pPr>
            <a:r>
              <a:t>3.   Grammar</a:t>
            </a:r>
          </a:p>
          <a:p>
            <a:pPr algn="l">
              <a:defRPr b="1">
                <a:latin typeface="+mn-lt"/>
                <a:ea typeface="+mn-ea"/>
                <a:cs typeface="+mn-cs"/>
                <a:sym typeface="Helvetica Neue"/>
              </a:defRPr>
            </a:pPr>
            <a:r>
              <a:t>4.   Conventions of politeness</a:t>
            </a:r>
          </a:p>
          <a:p>
            <a:pPr algn="l">
              <a:defRPr b="1">
                <a:latin typeface="+mn-lt"/>
                <a:ea typeface="+mn-ea"/>
                <a:cs typeface="+mn-cs"/>
                <a:sym typeface="Helvetica Neue"/>
              </a:defRPr>
            </a:pPr>
            <a:r>
              <a:t>5.   Punctuation and visuals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1"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62"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Contrastive Analysis:</a:t>
            </a:r>
          </a:p>
          <a:p>
            <a:pPr>
              <a:defRPr b="1">
                <a:latin typeface="+mn-lt"/>
                <a:ea typeface="+mn-ea"/>
                <a:cs typeface="+mn-cs"/>
                <a:sym typeface="Helvetica Neue"/>
              </a:defRPr>
            </a:pPr>
            <a:r>
              <a:t>English/español</a:t>
            </a:r>
          </a:p>
        </p:txBody>
      </p:sp>
      <p:sp>
        <p:nvSpPr>
          <p:cNvPr id="663" name="Sounds:"/>
          <p:cNvSpPr txBox="1"/>
          <p:nvPr/>
        </p:nvSpPr>
        <p:spPr>
          <a:xfrm>
            <a:off x="1875786" y="1439518"/>
            <a:ext cx="1379221"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Sounds: </a:t>
            </a:r>
          </a:p>
          <a:p>
            <a:pPr algn="l">
              <a:defRPr b="1">
                <a:latin typeface="+mn-lt"/>
                <a:ea typeface="+mn-ea"/>
                <a:cs typeface="+mn-cs"/>
                <a:sym typeface="Helvetica Neue"/>
              </a:defRPr>
            </a:pPr>
            <a:r>
              <a:t> </a:t>
            </a:r>
          </a:p>
        </p:txBody>
      </p:sp>
      <p:sp>
        <p:nvSpPr>
          <p:cNvPr id="664" name="Line"/>
          <p:cNvSpPr/>
          <p:nvPr/>
        </p:nvSpPr>
        <p:spPr>
          <a:xfrm flipV="1">
            <a:off x="6362696" y="4665659"/>
            <a:ext cx="8" cy="5067925"/>
          </a:xfrm>
          <a:prstGeom prst="line">
            <a:avLst/>
          </a:prstGeom>
          <a:ln w="25400">
            <a:solidFill>
              <a:srgbClr val="000000"/>
            </a:solidFill>
            <a:miter lim="400000"/>
          </a:ln>
        </p:spPr>
        <p:txBody>
          <a:bodyPr lIns="45718" tIns="45718" rIns="45718" bIns="45718"/>
          <a:lstStyle/>
          <a:p>
            <a:pPr/>
          </a:p>
        </p:txBody>
      </p:sp>
      <p:sp>
        <p:nvSpPr>
          <p:cNvPr id="665" name="Line"/>
          <p:cNvSpPr/>
          <p:nvPr/>
        </p:nvSpPr>
        <p:spPr>
          <a:xfrm flipH="1" flipV="1">
            <a:off x="-45196" y="5278989"/>
            <a:ext cx="13095192" cy="8"/>
          </a:xfrm>
          <a:prstGeom prst="line">
            <a:avLst/>
          </a:prstGeom>
          <a:ln w="25400">
            <a:solidFill>
              <a:srgbClr val="000000"/>
            </a:solidFill>
            <a:miter lim="400000"/>
          </a:ln>
        </p:spPr>
        <p:txBody>
          <a:bodyPr lIns="45718" tIns="45718" rIns="45718" bIns="45718"/>
          <a:lstStyle/>
          <a:p>
            <a:pPr/>
          </a:p>
        </p:txBody>
      </p:sp>
      <p:sp>
        <p:nvSpPr>
          <p:cNvPr id="666" name="English"/>
          <p:cNvSpPr txBox="1"/>
          <p:nvPr/>
        </p:nvSpPr>
        <p:spPr>
          <a:xfrm>
            <a:off x="2552699" y="4544668"/>
            <a:ext cx="11804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English</a:t>
            </a:r>
          </a:p>
        </p:txBody>
      </p:sp>
      <p:sp>
        <p:nvSpPr>
          <p:cNvPr id="667" name="español"/>
          <p:cNvSpPr txBox="1"/>
          <p:nvPr/>
        </p:nvSpPr>
        <p:spPr>
          <a:xfrm>
            <a:off x="9232899" y="4544668"/>
            <a:ext cx="12597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español</a:t>
            </a:r>
          </a:p>
        </p:txBody>
      </p:sp>
      <p:sp>
        <p:nvSpPr>
          <p:cNvPr id="668" name="a:"/>
          <p:cNvSpPr txBox="1"/>
          <p:nvPr/>
        </p:nvSpPr>
        <p:spPr>
          <a:xfrm>
            <a:off x="1263546" y="5552252"/>
            <a:ext cx="15877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a, e, i, o, u</a:t>
            </a:r>
          </a:p>
        </p:txBody>
      </p:sp>
      <p:sp>
        <p:nvSpPr>
          <p:cNvPr id="669" name="a: avocado"/>
          <p:cNvSpPr txBox="1"/>
          <p:nvPr/>
        </p:nvSpPr>
        <p:spPr>
          <a:xfrm>
            <a:off x="6451598" y="5483265"/>
            <a:ext cx="258714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a: </a:t>
            </a:r>
            <a:r>
              <a:rPr>
                <a:solidFill>
                  <a:srgbClr val="2B60D5"/>
                </a:solidFill>
              </a:rPr>
              <a:t>a</a:t>
            </a:r>
            <a:r>
              <a:t>voc</a:t>
            </a:r>
            <a:r>
              <a:rPr>
                <a:solidFill>
                  <a:srgbClr val="3F66C7"/>
                </a:solidFill>
              </a:rPr>
              <a:t>a</a:t>
            </a:r>
            <a:r>
              <a:t>do, </a:t>
            </a:r>
            <a:r>
              <a:rPr>
                <a:solidFill>
                  <a:srgbClr val="3560DE"/>
                </a:solidFill>
              </a:rPr>
              <a:t>a</a:t>
            </a:r>
            <a:r>
              <a:t>gu</a:t>
            </a:r>
            <a:r>
              <a:rPr>
                <a:solidFill>
                  <a:srgbClr val="453EDA"/>
                </a:solidFill>
              </a:rPr>
              <a:t>a</a:t>
            </a:r>
          </a:p>
        </p:txBody>
      </p:sp>
      <p:sp>
        <p:nvSpPr>
          <p:cNvPr id="670" name="a: avocado"/>
          <p:cNvSpPr txBox="1"/>
          <p:nvPr/>
        </p:nvSpPr>
        <p:spPr>
          <a:xfrm>
            <a:off x="6451598" y="6239192"/>
            <a:ext cx="220309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e: </a:t>
            </a:r>
            <a:r>
              <a:rPr>
                <a:solidFill>
                  <a:srgbClr val="02050B"/>
                </a:solidFill>
              </a:rPr>
              <a:t>ch</a:t>
            </a:r>
            <a:r>
              <a:rPr>
                <a:solidFill>
                  <a:srgbClr val="2B60D5"/>
                </a:solidFill>
              </a:rPr>
              <a:t>e</a:t>
            </a:r>
            <a:r>
              <a:rPr>
                <a:solidFill>
                  <a:srgbClr val="010307"/>
                </a:solidFill>
              </a:rPr>
              <a:t>so, Jos</a:t>
            </a:r>
            <a:r>
              <a:rPr>
                <a:solidFill>
                  <a:schemeClr val="accent1"/>
                </a:solidFill>
              </a:rPr>
              <a:t>e</a:t>
            </a:r>
          </a:p>
        </p:txBody>
      </p:sp>
      <p:sp>
        <p:nvSpPr>
          <p:cNvPr id="671" name="a: avocado"/>
          <p:cNvSpPr txBox="1"/>
          <p:nvPr/>
        </p:nvSpPr>
        <p:spPr>
          <a:xfrm>
            <a:off x="6451598" y="6995120"/>
            <a:ext cx="15468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i: </a:t>
            </a:r>
            <a:r>
              <a:rPr>
                <a:solidFill>
                  <a:srgbClr val="2B60D5"/>
                </a:solidFill>
              </a:rPr>
              <a:t> </a:t>
            </a:r>
            <a:r>
              <a:rPr>
                <a:solidFill>
                  <a:srgbClr val="050B18"/>
                </a:solidFill>
              </a:rPr>
              <a:t>ch</a:t>
            </a:r>
            <a:r>
              <a:rPr>
                <a:solidFill>
                  <a:srgbClr val="2B60D5"/>
                </a:solidFill>
              </a:rPr>
              <a:t>i</a:t>
            </a:r>
            <a:r>
              <a:rPr>
                <a:solidFill>
                  <a:srgbClr val="030711"/>
                </a:solidFill>
              </a:rPr>
              <a:t>le</a:t>
            </a:r>
            <a:r>
              <a:t>, si</a:t>
            </a:r>
          </a:p>
        </p:txBody>
      </p:sp>
      <p:sp>
        <p:nvSpPr>
          <p:cNvPr id="672" name="a: avocado"/>
          <p:cNvSpPr txBox="1"/>
          <p:nvPr/>
        </p:nvSpPr>
        <p:spPr>
          <a:xfrm>
            <a:off x="6387134" y="7647753"/>
            <a:ext cx="197083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o: </a:t>
            </a:r>
            <a:r>
              <a:rPr>
                <a:solidFill>
                  <a:srgbClr val="2B60D5"/>
                </a:solidFill>
              </a:rPr>
              <a:t> </a:t>
            </a:r>
            <a:r>
              <a:rPr>
                <a:solidFill>
                  <a:srgbClr val="02050B"/>
                </a:solidFill>
              </a:rPr>
              <a:t>l</a:t>
            </a:r>
            <a:r>
              <a:rPr>
                <a:solidFill>
                  <a:srgbClr val="2B62E4"/>
                </a:solidFill>
              </a:rPr>
              <a:t>o</a:t>
            </a:r>
            <a:r>
              <a:rPr>
                <a:solidFill>
                  <a:srgbClr val="02050B"/>
                </a:solidFill>
              </a:rPr>
              <a:t>c</a:t>
            </a:r>
            <a:r>
              <a:rPr>
                <a:solidFill>
                  <a:srgbClr val="2C68EA"/>
                </a:solidFill>
              </a:rPr>
              <a:t>o</a:t>
            </a:r>
            <a:r>
              <a:t>, h</a:t>
            </a:r>
            <a:r>
              <a:rPr>
                <a:solidFill>
                  <a:srgbClr val="3357DD"/>
                </a:solidFill>
              </a:rPr>
              <a:t>o</a:t>
            </a:r>
            <a:r>
              <a:t>la</a:t>
            </a:r>
          </a:p>
        </p:txBody>
      </p:sp>
      <p:sp>
        <p:nvSpPr>
          <p:cNvPr id="673" name="a: avocado"/>
          <p:cNvSpPr txBox="1"/>
          <p:nvPr/>
        </p:nvSpPr>
        <p:spPr>
          <a:xfrm>
            <a:off x="6451598" y="8300386"/>
            <a:ext cx="426293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u: </a:t>
            </a:r>
            <a:r>
              <a:rPr>
                <a:solidFill>
                  <a:srgbClr val="2B60D5"/>
                </a:solidFill>
              </a:rPr>
              <a:t>u</a:t>
            </a:r>
            <a:r>
              <a:rPr>
                <a:solidFill>
                  <a:srgbClr val="020308"/>
                </a:solidFill>
              </a:rPr>
              <a:t>sted</a:t>
            </a:r>
            <a:r>
              <a:t>,  los estados </a:t>
            </a:r>
            <a:r>
              <a:rPr>
                <a:solidFill>
                  <a:srgbClr val="503CD2"/>
                </a:solidFill>
              </a:rPr>
              <a:t>u</a:t>
            </a:r>
            <a:r>
              <a:t>nidos</a:t>
            </a:r>
          </a:p>
        </p:txBody>
      </p:sp>
      <p:sp>
        <p:nvSpPr>
          <p:cNvPr id="674" name="Line"/>
          <p:cNvSpPr/>
          <p:nvPr/>
        </p:nvSpPr>
        <p:spPr>
          <a:xfrm flipV="1">
            <a:off x="8447375" y="6248172"/>
            <a:ext cx="146811" cy="146811"/>
          </a:xfrm>
          <a:prstGeom prst="line">
            <a:avLst/>
          </a:prstGeom>
          <a:ln w="25400">
            <a:solidFill>
              <a:schemeClr val="accent1"/>
            </a:solidFill>
          </a:ln>
        </p:spPr>
        <p:txBody>
          <a:bodyPr lIns="45718" tIns="45718" rIns="45718" bIns="45718"/>
          <a:lstStyle/>
          <a:p>
            <a:pPr/>
          </a:p>
        </p:txBody>
      </p:sp>
      <p:sp>
        <p:nvSpPr>
          <p:cNvPr id="675" name="Line"/>
          <p:cNvSpPr/>
          <p:nvPr/>
        </p:nvSpPr>
        <p:spPr>
          <a:xfrm flipV="1">
            <a:off x="7850475" y="7004100"/>
            <a:ext cx="146811" cy="146811"/>
          </a:xfrm>
          <a:prstGeom prst="line">
            <a:avLst/>
          </a:prstGeom>
          <a:ln w="25400">
            <a:solidFill>
              <a:schemeClr val="accent1"/>
            </a:solidFill>
          </a:ln>
        </p:spPr>
        <p:txBody>
          <a:bodyPr lIns="45718" tIns="45718" rIns="45718" bIns="45718"/>
          <a:lstStyle/>
          <a:p>
            <a:pPr/>
          </a:p>
        </p:txBody>
      </p:sp>
      <p:sp>
        <p:nvSpPr>
          <p:cNvPr id="676" name="20-25 different sounds…"/>
          <p:cNvSpPr txBox="1"/>
          <p:nvPr/>
        </p:nvSpPr>
        <p:spPr>
          <a:xfrm>
            <a:off x="567140" y="6273877"/>
            <a:ext cx="431676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20-25 different sounds</a:t>
            </a:r>
          </a:p>
          <a:p>
            <a:pPr/>
            <a:r>
              <a:t>(depending on regional accent)</a:t>
            </a:r>
          </a:p>
        </p:txBody>
      </p:sp>
      <p:sp>
        <p:nvSpPr>
          <p:cNvPr id="677" name="5 sounds"/>
          <p:cNvSpPr txBox="1"/>
          <p:nvPr/>
        </p:nvSpPr>
        <p:spPr>
          <a:xfrm>
            <a:off x="10182820" y="5873750"/>
            <a:ext cx="135136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 sounds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2" grpId="4"/>
      <p:bldP build="whole" bldLvl="1" animBg="1" rev="0" advAuto="0" spid="671" grpId="3"/>
      <p:bldP build="whole" bldLvl="1" animBg="1" rev="0" advAuto="0" spid="670" grpId="2"/>
      <p:bldP build="whole" bldLvl="1" animBg="1" rev="0" advAuto="0" spid="673" grpId="5"/>
      <p:bldP build="whole" bldLvl="1" animBg="1" rev="0" advAuto="0" spid="669" grpId="1"/>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9"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80"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Contrastive Analysis:</a:t>
            </a:r>
          </a:p>
          <a:p>
            <a:pPr>
              <a:defRPr b="1">
                <a:latin typeface="+mn-lt"/>
                <a:ea typeface="+mn-ea"/>
                <a:cs typeface="+mn-cs"/>
                <a:sym typeface="Helvetica Neue"/>
              </a:defRPr>
            </a:pPr>
            <a:r>
              <a:t>English/español</a:t>
            </a:r>
          </a:p>
        </p:txBody>
      </p:sp>
      <p:sp>
        <p:nvSpPr>
          <p:cNvPr id="681" name="Stress:"/>
          <p:cNvSpPr txBox="1"/>
          <p:nvPr/>
        </p:nvSpPr>
        <p:spPr>
          <a:xfrm>
            <a:off x="1963266" y="1439518"/>
            <a:ext cx="1204265"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Stress: </a:t>
            </a:r>
          </a:p>
          <a:p>
            <a:pPr algn="l">
              <a:defRPr b="1">
                <a:latin typeface="+mn-lt"/>
                <a:ea typeface="+mn-ea"/>
                <a:cs typeface="+mn-cs"/>
                <a:sym typeface="Helvetica Neue"/>
              </a:defRPr>
            </a:pPr>
            <a:r>
              <a:t> </a:t>
            </a:r>
          </a:p>
        </p:txBody>
      </p:sp>
      <p:sp>
        <p:nvSpPr>
          <p:cNvPr id="682" name="Line"/>
          <p:cNvSpPr/>
          <p:nvPr/>
        </p:nvSpPr>
        <p:spPr>
          <a:xfrm flipV="1">
            <a:off x="6362696" y="4665659"/>
            <a:ext cx="8" cy="5067925"/>
          </a:xfrm>
          <a:prstGeom prst="line">
            <a:avLst/>
          </a:prstGeom>
          <a:ln w="25400">
            <a:solidFill>
              <a:srgbClr val="000000"/>
            </a:solidFill>
            <a:miter lim="400000"/>
          </a:ln>
        </p:spPr>
        <p:txBody>
          <a:bodyPr lIns="45718" tIns="45718" rIns="45718" bIns="45718"/>
          <a:lstStyle/>
          <a:p>
            <a:pPr/>
          </a:p>
        </p:txBody>
      </p:sp>
      <p:sp>
        <p:nvSpPr>
          <p:cNvPr id="683"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84" name="English"/>
          <p:cNvSpPr txBox="1"/>
          <p:nvPr/>
        </p:nvSpPr>
        <p:spPr>
          <a:xfrm>
            <a:off x="2552699" y="4544668"/>
            <a:ext cx="11804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English</a:t>
            </a:r>
          </a:p>
        </p:txBody>
      </p:sp>
      <p:sp>
        <p:nvSpPr>
          <p:cNvPr id="685" name="español"/>
          <p:cNvSpPr txBox="1"/>
          <p:nvPr/>
        </p:nvSpPr>
        <p:spPr>
          <a:xfrm>
            <a:off x="9232900" y="4544668"/>
            <a:ext cx="12597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español</a:t>
            </a:r>
          </a:p>
        </p:txBody>
      </p:sp>
      <p:sp>
        <p:nvSpPr>
          <p:cNvPr id="686" name="Various and complex accent rules"/>
          <p:cNvSpPr txBox="1"/>
          <p:nvPr/>
        </p:nvSpPr>
        <p:spPr>
          <a:xfrm>
            <a:off x="290982" y="5552252"/>
            <a:ext cx="501853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Various and complex accent rules</a:t>
            </a:r>
          </a:p>
        </p:txBody>
      </p:sp>
      <p:sp>
        <p:nvSpPr>
          <p:cNvPr id="687" name="accent on the second-to-last syllable,…"/>
          <p:cNvSpPr txBox="1"/>
          <p:nvPr/>
        </p:nvSpPr>
        <p:spPr>
          <a:xfrm>
            <a:off x="6489696" y="5368102"/>
            <a:ext cx="55827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accent on the second-to-last syllable,</a:t>
            </a:r>
          </a:p>
          <a:p>
            <a:pPr algn="l">
              <a:defRPr b="1">
                <a:latin typeface="+mn-lt"/>
                <a:ea typeface="+mn-ea"/>
                <a:cs typeface="+mn-cs"/>
                <a:sym typeface="Helvetica Neue"/>
              </a:defRPr>
            </a:pPr>
            <a:r>
              <a:t>unless marked by an accent</a:t>
            </a:r>
          </a:p>
        </p:txBody>
      </p:sp>
      <p:sp>
        <p:nvSpPr>
          <p:cNvPr id="688" name="I like this shirt, but I’m not going to buy it."/>
          <p:cNvSpPr txBox="1"/>
          <p:nvPr/>
        </p:nvSpPr>
        <p:spPr>
          <a:xfrm>
            <a:off x="332843" y="6964671"/>
            <a:ext cx="562019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a:lvl1pPr>
          </a:lstStyle>
          <a:p>
            <a:pPr/>
            <a:r>
              <a:t>I like this shirt, but I’m not going to buy it.</a:t>
            </a:r>
          </a:p>
        </p:txBody>
      </p:sp>
      <p:grpSp>
        <p:nvGrpSpPr>
          <p:cNvPr id="692" name="Group"/>
          <p:cNvGrpSpPr/>
          <p:nvPr/>
        </p:nvGrpSpPr>
        <p:grpSpPr>
          <a:xfrm>
            <a:off x="797930" y="6752402"/>
            <a:ext cx="4533911" cy="366446"/>
            <a:chOff x="-1" y="-1"/>
            <a:chExt cx="4533909" cy="366445"/>
          </a:xfrm>
        </p:grpSpPr>
        <p:sp>
          <p:nvSpPr>
            <p:cNvPr id="689" name="Line"/>
            <p:cNvSpPr/>
            <p:nvPr/>
          </p:nvSpPr>
          <p:spPr>
            <a:xfrm flipV="1">
              <a:off x="-2" y="-2"/>
              <a:ext cx="6" cy="366446"/>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sp>
          <p:nvSpPr>
            <p:cNvPr id="690" name="Line"/>
            <p:cNvSpPr/>
            <p:nvPr/>
          </p:nvSpPr>
          <p:spPr>
            <a:xfrm flipV="1">
              <a:off x="4533905" y="-2"/>
              <a:ext cx="4" cy="366446"/>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sp>
          <p:nvSpPr>
            <p:cNvPr id="691" name="Line"/>
            <p:cNvSpPr/>
            <p:nvPr/>
          </p:nvSpPr>
          <p:spPr>
            <a:xfrm flipV="1">
              <a:off x="2806513" y="-2"/>
              <a:ext cx="5" cy="366446"/>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grpSp>
      <p:sp>
        <p:nvSpPr>
          <p:cNvPr id="693" name="Me gusta esta camisa, pero no le voy a comprar."/>
          <p:cNvSpPr txBox="1"/>
          <p:nvPr/>
        </p:nvSpPr>
        <p:spPr>
          <a:xfrm>
            <a:off x="6410502" y="6971021"/>
            <a:ext cx="65423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lvl1pPr>
          </a:lstStyle>
          <a:p>
            <a:pPr/>
            <a:r>
              <a:t>Me gusta esta camisa, pero no le voy a comprar.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3" grpId="3"/>
      <p:bldP build="whole" bldLvl="1" animBg="1" rev="0" advAuto="0" spid="688" grpId="1"/>
      <p:bldP build="whole" bldLvl="1" animBg="1" rev="0" advAuto="0" spid="692" grpId="2"/>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95"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96"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Contrastive Analysis:</a:t>
            </a:r>
          </a:p>
          <a:p>
            <a:pPr>
              <a:defRPr b="1">
                <a:latin typeface="+mn-lt"/>
                <a:ea typeface="+mn-ea"/>
                <a:cs typeface="+mn-cs"/>
                <a:sym typeface="Helvetica Neue"/>
              </a:defRPr>
            </a:pPr>
            <a:r>
              <a:t>English/español</a:t>
            </a:r>
          </a:p>
        </p:txBody>
      </p:sp>
      <p:sp>
        <p:nvSpPr>
          <p:cNvPr id="697" name="Grammar:"/>
          <p:cNvSpPr txBox="1"/>
          <p:nvPr/>
        </p:nvSpPr>
        <p:spPr>
          <a:xfrm>
            <a:off x="1738170" y="1439518"/>
            <a:ext cx="1654455"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Grammar: </a:t>
            </a:r>
          </a:p>
          <a:p>
            <a:pPr algn="l">
              <a:defRPr b="1">
                <a:latin typeface="+mn-lt"/>
                <a:ea typeface="+mn-ea"/>
                <a:cs typeface="+mn-cs"/>
                <a:sym typeface="Helvetica Neue"/>
              </a:defRPr>
            </a:pPr>
            <a:r>
              <a:t> </a:t>
            </a:r>
          </a:p>
        </p:txBody>
      </p:sp>
      <p:sp>
        <p:nvSpPr>
          <p:cNvPr id="698" name="Line"/>
          <p:cNvSpPr/>
          <p:nvPr/>
        </p:nvSpPr>
        <p:spPr>
          <a:xfrm flipV="1">
            <a:off x="6362696" y="4665659"/>
            <a:ext cx="8" cy="5067925"/>
          </a:xfrm>
          <a:prstGeom prst="line">
            <a:avLst/>
          </a:prstGeom>
          <a:ln w="25400">
            <a:solidFill>
              <a:srgbClr val="000000"/>
            </a:solidFill>
            <a:miter lim="400000"/>
          </a:ln>
        </p:spPr>
        <p:txBody>
          <a:bodyPr lIns="45718" tIns="45718" rIns="45718" bIns="45718"/>
          <a:lstStyle/>
          <a:p>
            <a:pPr/>
          </a:p>
        </p:txBody>
      </p:sp>
      <p:sp>
        <p:nvSpPr>
          <p:cNvPr id="699"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700" name="English"/>
          <p:cNvSpPr txBox="1"/>
          <p:nvPr/>
        </p:nvSpPr>
        <p:spPr>
          <a:xfrm>
            <a:off x="2552699" y="4544668"/>
            <a:ext cx="11804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English</a:t>
            </a:r>
          </a:p>
        </p:txBody>
      </p:sp>
      <p:sp>
        <p:nvSpPr>
          <p:cNvPr id="701" name="español"/>
          <p:cNvSpPr txBox="1"/>
          <p:nvPr/>
        </p:nvSpPr>
        <p:spPr>
          <a:xfrm>
            <a:off x="9232900" y="4544668"/>
            <a:ext cx="12597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español</a:t>
            </a:r>
          </a:p>
        </p:txBody>
      </p:sp>
      <p:sp>
        <p:nvSpPr>
          <p:cNvPr id="702" name="Adjective precedes the noun:…"/>
          <p:cNvSpPr txBox="1"/>
          <p:nvPr/>
        </p:nvSpPr>
        <p:spPr>
          <a:xfrm>
            <a:off x="976780" y="5266290"/>
            <a:ext cx="442752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Adjective precedes the noun: </a:t>
            </a:r>
          </a:p>
          <a:p>
            <a:pPr algn="l">
              <a:defRPr b="1" i="1">
                <a:latin typeface="+mn-lt"/>
                <a:ea typeface="+mn-ea"/>
                <a:cs typeface="+mn-cs"/>
                <a:sym typeface="Helvetica Neue"/>
              </a:defRPr>
            </a:pPr>
            <a:r>
              <a:t>the big house</a:t>
            </a:r>
          </a:p>
        </p:txBody>
      </p:sp>
      <p:sp>
        <p:nvSpPr>
          <p:cNvPr id="703" name="adjective follows the noun: la casa grande"/>
          <p:cNvSpPr txBox="1"/>
          <p:nvPr/>
        </p:nvSpPr>
        <p:spPr>
          <a:xfrm>
            <a:off x="6464298" y="5310952"/>
            <a:ext cx="621578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adjective follows the noun: </a:t>
            </a:r>
            <a:r>
              <a:rPr i="1"/>
              <a:t>la casa grande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Image" descr="Image"/>
          <p:cNvPicPr>
            <a:picLocks noChangeAspect="1"/>
          </p:cNvPicPr>
          <p:nvPr/>
        </p:nvPicPr>
        <p:blipFill>
          <a:blip r:embed="rId2">
            <a:extLst/>
          </a:blip>
          <a:stretch>
            <a:fillRect/>
          </a:stretch>
        </p:blipFill>
        <p:spPr>
          <a:xfrm>
            <a:off x="1594694" y="1847439"/>
            <a:ext cx="9815412" cy="5112853"/>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5"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706"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Contrastive Analysis:</a:t>
            </a:r>
          </a:p>
          <a:p>
            <a:pPr>
              <a:defRPr b="1">
                <a:latin typeface="+mn-lt"/>
                <a:ea typeface="+mn-ea"/>
                <a:cs typeface="+mn-cs"/>
                <a:sym typeface="Helvetica Neue"/>
              </a:defRPr>
            </a:pPr>
            <a:r>
              <a:t>English/español</a:t>
            </a:r>
          </a:p>
        </p:txBody>
      </p:sp>
      <p:sp>
        <p:nvSpPr>
          <p:cNvPr id="707" name="Conventions of…"/>
          <p:cNvSpPr txBox="1"/>
          <p:nvPr/>
        </p:nvSpPr>
        <p:spPr>
          <a:xfrm>
            <a:off x="1410205" y="1255368"/>
            <a:ext cx="2310385" cy="1197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Conventions of</a:t>
            </a:r>
          </a:p>
          <a:p>
            <a:pPr>
              <a:defRPr b="1">
                <a:latin typeface="+mn-lt"/>
                <a:ea typeface="+mn-ea"/>
                <a:cs typeface="+mn-cs"/>
                <a:sym typeface="Helvetica Neue"/>
              </a:defRPr>
            </a:pPr>
            <a:r>
              <a:t>Politeness: </a:t>
            </a:r>
          </a:p>
          <a:p>
            <a:pPr algn="l">
              <a:defRPr b="1">
                <a:latin typeface="+mn-lt"/>
                <a:ea typeface="+mn-ea"/>
                <a:cs typeface="+mn-cs"/>
                <a:sym typeface="Helvetica Neue"/>
              </a:defRPr>
            </a:pPr>
            <a:r>
              <a:t> </a:t>
            </a:r>
          </a:p>
        </p:txBody>
      </p:sp>
      <p:sp>
        <p:nvSpPr>
          <p:cNvPr id="708" name="Line"/>
          <p:cNvSpPr/>
          <p:nvPr/>
        </p:nvSpPr>
        <p:spPr>
          <a:xfrm flipV="1">
            <a:off x="6362696" y="4665659"/>
            <a:ext cx="8" cy="5067925"/>
          </a:xfrm>
          <a:prstGeom prst="line">
            <a:avLst/>
          </a:prstGeom>
          <a:ln w="25400">
            <a:solidFill>
              <a:srgbClr val="000000"/>
            </a:solidFill>
            <a:miter lim="400000"/>
          </a:ln>
        </p:spPr>
        <p:txBody>
          <a:bodyPr lIns="45718" tIns="45718" rIns="45718" bIns="45718"/>
          <a:lstStyle/>
          <a:p>
            <a:pPr/>
          </a:p>
        </p:txBody>
      </p:sp>
      <p:sp>
        <p:nvSpPr>
          <p:cNvPr id="709"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710" name="English"/>
          <p:cNvSpPr txBox="1"/>
          <p:nvPr/>
        </p:nvSpPr>
        <p:spPr>
          <a:xfrm>
            <a:off x="2552699" y="4544668"/>
            <a:ext cx="11804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English</a:t>
            </a:r>
          </a:p>
        </p:txBody>
      </p:sp>
      <p:sp>
        <p:nvSpPr>
          <p:cNvPr id="711" name="español"/>
          <p:cNvSpPr txBox="1"/>
          <p:nvPr/>
        </p:nvSpPr>
        <p:spPr>
          <a:xfrm>
            <a:off x="9232900" y="4544668"/>
            <a:ext cx="12597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español</a:t>
            </a:r>
          </a:p>
        </p:txBody>
      </p:sp>
      <p:sp>
        <p:nvSpPr>
          <p:cNvPr id="712" name="Everyone is addressed as you"/>
          <p:cNvSpPr txBox="1"/>
          <p:nvPr/>
        </p:nvSpPr>
        <p:spPr>
          <a:xfrm>
            <a:off x="976782" y="5450440"/>
            <a:ext cx="443301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Everyone is addressed as </a:t>
            </a:r>
            <a:r>
              <a:rPr i="1"/>
              <a:t>you</a:t>
            </a:r>
          </a:p>
        </p:txBody>
      </p:sp>
      <p:sp>
        <p:nvSpPr>
          <p:cNvPr id="713" name="Tu and usted forms: familiar and formal"/>
          <p:cNvSpPr txBox="1"/>
          <p:nvPr/>
        </p:nvSpPr>
        <p:spPr>
          <a:xfrm>
            <a:off x="6553199" y="5450440"/>
            <a:ext cx="581832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latin typeface="+mn-lt"/>
                <a:ea typeface="+mn-ea"/>
                <a:cs typeface="+mn-cs"/>
                <a:sym typeface="Helvetica Neue"/>
              </a:defRPr>
            </a:pPr>
            <a:r>
              <a:t>Tu</a:t>
            </a:r>
            <a:r>
              <a:rPr i="0"/>
              <a:t> and</a:t>
            </a:r>
            <a:r>
              <a:t> usted</a:t>
            </a:r>
            <a:r>
              <a:rPr i="0"/>
              <a:t> forms: familiar and formal</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5"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716"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Contrastive Analysis:</a:t>
            </a:r>
          </a:p>
          <a:p>
            <a:pPr>
              <a:defRPr b="1">
                <a:latin typeface="+mn-lt"/>
                <a:ea typeface="+mn-ea"/>
                <a:cs typeface="+mn-cs"/>
                <a:sym typeface="Helvetica Neue"/>
              </a:defRPr>
            </a:pPr>
            <a:r>
              <a:t>English/español</a:t>
            </a:r>
          </a:p>
        </p:txBody>
      </p:sp>
      <p:sp>
        <p:nvSpPr>
          <p:cNvPr id="717" name="Visuals and…"/>
          <p:cNvSpPr txBox="1"/>
          <p:nvPr/>
        </p:nvSpPr>
        <p:spPr>
          <a:xfrm>
            <a:off x="1545691" y="1255368"/>
            <a:ext cx="2039417" cy="1197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n-lt"/>
                <a:ea typeface="+mn-ea"/>
                <a:cs typeface="+mn-cs"/>
                <a:sym typeface="Helvetica Neue"/>
              </a:defRPr>
            </a:pPr>
            <a:r>
              <a:t>Visuals and</a:t>
            </a:r>
          </a:p>
          <a:p>
            <a:pPr>
              <a:defRPr b="1">
                <a:latin typeface="+mn-lt"/>
                <a:ea typeface="+mn-ea"/>
                <a:cs typeface="+mn-cs"/>
                <a:sym typeface="Helvetica Neue"/>
              </a:defRPr>
            </a:pPr>
            <a:r>
              <a:t>Punctuation: </a:t>
            </a:r>
          </a:p>
          <a:p>
            <a:pPr algn="l">
              <a:defRPr b="1">
                <a:latin typeface="+mn-lt"/>
                <a:ea typeface="+mn-ea"/>
                <a:cs typeface="+mn-cs"/>
                <a:sym typeface="Helvetica Neue"/>
              </a:defRPr>
            </a:pPr>
            <a:r>
              <a:t> </a:t>
            </a:r>
          </a:p>
        </p:txBody>
      </p:sp>
      <p:sp>
        <p:nvSpPr>
          <p:cNvPr id="718" name="Line"/>
          <p:cNvSpPr/>
          <p:nvPr/>
        </p:nvSpPr>
        <p:spPr>
          <a:xfrm flipV="1">
            <a:off x="6362696" y="4665659"/>
            <a:ext cx="8" cy="5067925"/>
          </a:xfrm>
          <a:prstGeom prst="line">
            <a:avLst/>
          </a:prstGeom>
          <a:ln w="25400">
            <a:solidFill>
              <a:srgbClr val="000000"/>
            </a:solidFill>
            <a:miter lim="400000"/>
          </a:ln>
        </p:spPr>
        <p:txBody>
          <a:bodyPr lIns="45718" tIns="45718" rIns="45718" bIns="45718"/>
          <a:lstStyle/>
          <a:p>
            <a:pPr/>
          </a:p>
        </p:txBody>
      </p:sp>
      <p:sp>
        <p:nvSpPr>
          <p:cNvPr id="719"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720" name="English"/>
          <p:cNvSpPr txBox="1"/>
          <p:nvPr/>
        </p:nvSpPr>
        <p:spPr>
          <a:xfrm>
            <a:off x="2552699" y="4544668"/>
            <a:ext cx="11804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English</a:t>
            </a:r>
          </a:p>
        </p:txBody>
      </p:sp>
      <p:sp>
        <p:nvSpPr>
          <p:cNvPr id="721" name="español"/>
          <p:cNvSpPr txBox="1"/>
          <p:nvPr/>
        </p:nvSpPr>
        <p:spPr>
          <a:xfrm>
            <a:off x="9232900" y="4544668"/>
            <a:ext cx="12597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español</a:t>
            </a:r>
          </a:p>
        </p:txBody>
      </p:sp>
      <p:sp>
        <p:nvSpPr>
          <p:cNvPr id="722" name="Question mark only after the question"/>
          <p:cNvSpPr txBox="1"/>
          <p:nvPr/>
        </p:nvSpPr>
        <p:spPr>
          <a:xfrm>
            <a:off x="341777" y="5425040"/>
            <a:ext cx="559460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n-lt"/>
                <a:ea typeface="+mn-ea"/>
                <a:cs typeface="+mn-cs"/>
                <a:sym typeface="Helvetica Neue"/>
              </a:defRPr>
            </a:lvl1pPr>
          </a:lstStyle>
          <a:p>
            <a:pPr/>
            <a:r>
              <a:t>Question mark only after the question</a:t>
            </a:r>
          </a:p>
        </p:txBody>
      </p:sp>
      <p:sp>
        <p:nvSpPr>
          <p:cNvPr id="723" name="Upside down question mark precedes…"/>
          <p:cNvSpPr txBox="1"/>
          <p:nvPr/>
        </p:nvSpPr>
        <p:spPr>
          <a:xfrm>
            <a:off x="6426198" y="5418690"/>
            <a:ext cx="562234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n-lt"/>
                <a:ea typeface="+mn-ea"/>
                <a:cs typeface="+mn-cs"/>
                <a:sym typeface="Helvetica Neue"/>
              </a:defRPr>
            </a:pPr>
            <a:r>
              <a:t>Upside down question mark precedes</a:t>
            </a:r>
          </a:p>
          <a:p>
            <a:pPr algn="l">
              <a:defRPr b="1">
                <a:latin typeface="+mn-lt"/>
                <a:ea typeface="+mn-ea"/>
                <a:cs typeface="+mn-cs"/>
                <a:sym typeface="Helvetica Neue"/>
              </a:defRPr>
            </a:pPr>
            <a:r>
              <a:t>the question</a:t>
            </a:r>
          </a:p>
        </p:txBody>
      </p:sp>
      <p:sp>
        <p:nvSpPr>
          <p:cNvPr id="724" name="(Same with exclamation points)"/>
          <p:cNvSpPr txBox="1"/>
          <p:nvPr/>
        </p:nvSpPr>
        <p:spPr>
          <a:xfrm>
            <a:off x="787400" y="6534150"/>
            <a:ext cx="4349354"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(Same with exclamation points)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27"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28"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29" name="Shape 163"/>
          <p:cNvSpPr/>
          <p:nvPr/>
        </p:nvSpPr>
        <p:spPr>
          <a:xfrm flipV="1">
            <a:off x="4781544" y="1765299"/>
            <a:ext cx="12" cy="6815920"/>
          </a:xfrm>
          <a:prstGeom prst="line">
            <a:avLst/>
          </a:prstGeom>
          <a:ln w="25400">
            <a:solidFill>
              <a:srgbClr val="000000"/>
            </a:solidFill>
            <a:miter lim="400000"/>
          </a:ln>
        </p:spPr>
        <p:txBody>
          <a:bodyPr lIns="45718" tIns="45718" rIns="45718" bIns="45718"/>
          <a:lstStyle/>
          <a:p>
            <a:pPr/>
          </a:p>
        </p:txBody>
      </p:sp>
      <p:sp>
        <p:nvSpPr>
          <p:cNvPr id="730" name="Shape 164"/>
          <p:cNvSpPr txBox="1"/>
          <p:nvPr/>
        </p:nvSpPr>
        <p:spPr>
          <a:xfrm>
            <a:off x="374646" y="1391046"/>
            <a:ext cx="3002162"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English, what are</a:t>
            </a:r>
          </a:p>
          <a:p>
            <a:pPr algn="l">
              <a:defRPr b="1" sz="2200"/>
            </a:pPr>
            <a:r>
              <a:t>the letters that can be</a:t>
            </a:r>
          </a:p>
          <a:p>
            <a:pPr algn="l">
              <a:defRPr b="1" sz="2200"/>
            </a:pPr>
            <a:r>
              <a:t>doubled? </a:t>
            </a:r>
          </a:p>
        </p:txBody>
      </p:sp>
      <p:sp>
        <p:nvSpPr>
          <p:cNvPr id="731" name="Shape 165"/>
          <p:cNvSpPr txBox="1"/>
          <p:nvPr/>
        </p:nvSpPr>
        <p:spPr>
          <a:xfrm>
            <a:off x="5149846" y="1556145"/>
            <a:ext cx="425959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Spanish, only three</a:t>
            </a:r>
            <a:r>
              <a:rPr u="sng"/>
              <a:t> </a:t>
            </a:r>
            <a:endParaRPr u="sng"/>
          </a:p>
          <a:p>
            <a:pPr algn="l">
              <a:defRPr b="1" sz="2200"/>
            </a:pPr>
            <a:r>
              <a:t>letters are commonly doubled: </a:t>
            </a:r>
          </a:p>
        </p:txBody>
      </p:sp>
      <p:grpSp>
        <p:nvGrpSpPr>
          <p:cNvPr id="734" name="Group 168"/>
          <p:cNvGrpSpPr/>
          <p:nvPr/>
        </p:nvGrpSpPr>
        <p:grpSpPr>
          <a:xfrm>
            <a:off x="4972036" y="2884078"/>
            <a:ext cx="4239310" cy="1739908"/>
            <a:chOff x="-1" y="0"/>
            <a:chExt cx="4239308" cy="1739906"/>
          </a:xfrm>
        </p:grpSpPr>
        <p:sp>
          <p:nvSpPr>
            <p:cNvPr id="732" name="Shape 166"/>
            <p:cNvSpPr txBox="1"/>
            <p:nvPr/>
          </p:nvSpPr>
          <p:spPr>
            <a:xfrm>
              <a:off x="-2" y="0"/>
              <a:ext cx="4239310"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sz="3600"/>
              </a:pPr>
              <a:r>
                <a:t>rr:</a:t>
              </a:r>
              <a:r>
                <a:rPr b="0">
                  <a:latin typeface="Helvetica Light"/>
                  <a:ea typeface="Helvetica Light"/>
                  <a:cs typeface="Helvetica Light"/>
                  <a:sym typeface="Helvetica Light"/>
                </a:rPr>
                <a:t> el perro, el carro,</a:t>
              </a:r>
            </a:p>
            <a:p>
              <a:pPr algn="l">
                <a:defRPr sz="3600">
                  <a:latin typeface="Helvetica Light"/>
                  <a:ea typeface="Helvetica Light"/>
                  <a:cs typeface="Helvetica Light"/>
                  <a:sym typeface="Helvetica Light"/>
                </a:defRPr>
              </a:pPr>
              <a:r>
                <a:t>el zorro, arroz, </a:t>
              </a:r>
            </a:p>
            <a:p>
              <a:pPr algn="l">
                <a:defRPr sz="3600">
                  <a:latin typeface="Helvetica Light"/>
                  <a:ea typeface="Helvetica Light"/>
                  <a:cs typeface="Helvetica Light"/>
                  <a:sym typeface="Helvetica Light"/>
                </a:defRPr>
              </a:pPr>
              <a:r>
                <a:t>arriba, la carrera</a:t>
              </a:r>
            </a:p>
          </p:txBody>
        </p:sp>
        <p:sp>
          <p:nvSpPr>
            <p:cNvPr id="733" name="Shape 167"/>
            <p:cNvSpPr/>
            <p:nvPr/>
          </p:nvSpPr>
          <p:spPr>
            <a:xfrm flipV="1">
              <a:off x="2527306" y="648036"/>
              <a:ext cx="201690" cy="201690"/>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grpSp>
        <p:nvGrpSpPr>
          <p:cNvPr id="737" name="Group 171"/>
          <p:cNvGrpSpPr/>
          <p:nvPr/>
        </p:nvGrpSpPr>
        <p:grpSpPr>
          <a:xfrm>
            <a:off x="4832337" y="4765869"/>
            <a:ext cx="4060624" cy="1739908"/>
            <a:chOff x="0" y="0"/>
            <a:chExt cx="4060623" cy="1739906"/>
          </a:xfrm>
        </p:grpSpPr>
        <p:sp>
          <p:nvSpPr>
            <p:cNvPr id="735" name="Shape 169"/>
            <p:cNvSpPr txBox="1"/>
            <p:nvPr/>
          </p:nvSpPr>
          <p:spPr>
            <a:xfrm>
              <a:off x="-2" y="0"/>
              <a:ext cx="4060625"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sz="3600"/>
              </a:pPr>
              <a:r>
                <a:t>ll: </a:t>
              </a:r>
              <a:r>
                <a:rPr b="0">
                  <a:latin typeface="Helvetica Light"/>
                  <a:ea typeface="Helvetica Light"/>
                  <a:cs typeface="Helvetica Light"/>
                  <a:sym typeface="Helvetica Light"/>
                </a:rPr>
                <a:t>me llamo, llover, </a:t>
              </a:r>
            </a:p>
            <a:p>
              <a:pPr algn="l">
                <a:defRPr sz="3600">
                  <a:latin typeface="Helvetica Light"/>
                  <a:ea typeface="Helvetica Light"/>
                  <a:cs typeface="Helvetica Light"/>
                  <a:sym typeface="Helvetica Light"/>
                </a:defRPr>
              </a:pPr>
              <a:r>
                <a:t>amarillo, millon, </a:t>
              </a:r>
            </a:p>
            <a:p>
              <a:pPr algn="l">
                <a:defRPr sz="3600">
                  <a:latin typeface="Helvetica Light"/>
                  <a:ea typeface="Helvetica Light"/>
                  <a:cs typeface="Helvetica Light"/>
                  <a:sym typeface="Helvetica Light"/>
                </a:defRPr>
              </a:pPr>
              <a:r>
                <a:t>bombilla, llorar</a:t>
              </a:r>
            </a:p>
          </p:txBody>
        </p:sp>
        <p:sp>
          <p:nvSpPr>
            <p:cNvPr id="736" name="Shape 170"/>
            <p:cNvSpPr/>
            <p:nvPr/>
          </p:nvSpPr>
          <p:spPr>
            <a:xfrm flipV="1">
              <a:off x="2812661" y="479302"/>
              <a:ext cx="222512" cy="222512"/>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grpSp>
        <p:nvGrpSpPr>
          <p:cNvPr id="740" name="Group 174"/>
          <p:cNvGrpSpPr/>
          <p:nvPr/>
        </p:nvGrpSpPr>
        <p:grpSpPr>
          <a:xfrm>
            <a:off x="4870435" y="6647653"/>
            <a:ext cx="4111549" cy="1739908"/>
            <a:chOff x="0" y="0"/>
            <a:chExt cx="4111547" cy="1739906"/>
          </a:xfrm>
        </p:grpSpPr>
        <p:sp>
          <p:nvSpPr>
            <p:cNvPr id="738" name="Shape 172"/>
            <p:cNvSpPr txBox="1"/>
            <p:nvPr/>
          </p:nvSpPr>
          <p:spPr>
            <a:xfrm>
              <a:off x="-1" y="0"/>
              <a:ext cx="4111549"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1" sz="3600"/>
              </a:pPr>
              <a:r>
                <a:t>cc: </a:t>
              </a:r>
              <a:r>
                <a:rPr b="0">
                  <a:latin typeface="Helvetica Light"/>
                  <a:ea typeface="Helvetica Light"/>
                  <a:cs typeface="Helvetica Light"/>
                  <a:sym typeface="Helvetica Light"/>
                </a:rPr>
                <a:t>acceso, la sección, dirección,</a:t>
              </a:r>
            </a:p>
            <a:p>
              <a:pPr algn="l">
                <a:defRPr sz="3600">
                  <a:latin typeface="Helvetica Light"/>
                  <a:ea typeface="Helvetica Light"/>
                  <a:cs typeface="Helvetica Light"/>
                  <a:sym typeface="Helvetica Light"/>
                </a:defRPr>
              </a:pPr>
              <a:r>
                <a:t>leccion, protección </a:t>
              </a:r>
            </a:p>
          </p:txBody>
        </p:sp>
        <p:sp>
          <p:nvSpPr>
            <p:cNvPr id="739" name="Shape 173"/>
            <p:cNvSpPr/>
            <p:nvPr/>
          </p:nvSpPr>
          <p:spPr>
            <a:xfrm flipV="1">
              <a:off x="1066803" y="1120500"/>
              <a:ext cx="194767" cy="194766"/>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sp>
        <p:nvSpPr>
          <p:cNvPr id="741" name="(Handout)"/>
          <p:cNvSpPr txBox="1"/>
          <p:nvPr/>
        </p:nvSpPr>
        <p:spPr>
          <a:xfrm>
            <a:off x="9462109" y="569415"/>
            <a:ext cx="144658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(Handout)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0" grpId="4"/>
      <p:bldP build="whole" bldLvl="1" animBg="1" rev="0" advAuto="0" spid="731" grpId="1"/>
      <p:bldP build="whole" bldLvl="1" animBg="1" rev="0" advAuto="0" spid="737" grpId="3"/>
      <p:bldP build="whole" bldLvl="1" animBg="1" rev="0" advAuto="0" spid="734" grpId="2"/>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3"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44"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45"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46" name="Shape 163"/>
          <p:cNvSpPr/>
          <p:nvPr/>
        </p:nvSpPr>
        <p:spPr>
          <a:xfrm flipV="1">
            <a:off x="4781544" y="1765299"/>
            <a:ext cx="12" cy="6815920"/>
          </a:xfrm>
          <a:prstGeom prst="line">
            <a:avLst/>
          </a:prstGeom>
          <a:ln w="25400">
            <a:solidFill>
              <a:srgbClr val="000000"/>
            </a:solidFill>
            <a:miter lim="400000"/>
          </a:ln>
        </p:spPr>
        <p:txBody>
          <a:bodyPr lIns="45718" tIns="45718" rIns="45718" bIns="45718"/>
          <a:lstStyle/>
          <a:p>
            <a:pPr/>
          </a:p>
        </p:txBody>
      </p:sp>
      <p:sp>
        <p:nvSpPr>
          <p:cNvPr id="747" name="Shape 164"/>
          <p:cNvSpPr txBox="1"/>
          <p:nvPr/>
        </p:nvSpPr>
        <p:spPr>
          <a:xfrm>
            <a:off x="374646" y="1556145"/>
            <a:ext cx="4166829"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English, what sounds do</a:t>
            </a:r>
          </a:p>
          <a:p>
            <a:pPr algn="l">
              <a:defRPr b="1" sz="2200"/>
            </a:pPr>
            <a:r>
              <a:t>the letters a,e,i,o,u represent? </a:t>
            </a:r>
          </a:p>
        </p:txBody>
      </p:sp>
      <p:sp>
        <p:nvSpPr>
          <p:cNvPr id="748" name="Shape 165"/>
          <p:cNvSpPr txBox="1"/>
          <p:nvPr/>
        </p:nvSpPr>
        <p:spPr>
          <a:xfrm>
            <a:off x="5149846" y="1721243"/>
            <a:ext cx="626260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Spanish vowels are predictable and phonetic: </a:t>
            </a:r>
          </a:p>
        </p:txBody>
      </p:sp>
      <p:sp>
        <p:nvSpPr>
          <p:cNvPr id="749" name="Group 168"/>
          <p:cNvSpPr txBox="1"/>
          <p:nvPr/>
        </p:nvSpPr>
        <p:spPr>
          <a:xfrm>
            <a:off x="4972044" y="3430180"/>
            <a:ext cx="35194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a as in </a:t>
            </a:r>
            <a:r>
              <a:rPr i="1"/>
              <a:t>avocado</a:t>
            </a:r>
          </a:p>
        </p:txBody>
      </p:sp>
      <p:sp>
        <p:nvSpPr>
          <p:cNvPr id="750" name="Group 171"/>
          <p:cNvSpPr txBox="1"/>
          <p:nvPr/>
        </p:nvSpPr>
        <p:spPr>
          <a:xfrm>
            <a:off x="4972041" y="4315019"/>
            <a:ext cx="29095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e as in </a:t>
            </a:r>
            <a:r>
              <a:rPr i="1"/>
              <a:t>grape</a:t>
            </a:r>
          </a:p>
        </p:txBody>
      </p:sp>
      <p:sp>
        <p:nvSpPr>
          <p:cNvPr id="751" name="Group 171"/>
          <p:cNvSpPr txBox="1"/>
          <p:nvPr/>
        </p:nvSpPr>
        <p:spPr>
          <a:xfrm>
            <a:off x="4972041" y="5199853"/>
            <a:ext cx="21728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i as in </a:t>
            </a:r>
            <a:r>
              <a:rPr i="1"/>
              <a:t>eel</a:t>
            </a:r>
          </a:p>
        </p:txBody>
      </p:sp>
      <p:sp>
        <p:nvSpPr>
          <p:cNvPr id="752" name="Group 171"/>
          <p:cNvSpPr txBox="1"/>
          <p:nvPr/>
        </p:nvSpPr>
        <p:spPr>
          <a:xfrm>
            <a:off x="4972041" y="6084687"/>
            <a:ext cx="32381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o as in </a:t>
            </a:r>
            <a:r>
              <a:rPr i="1"/>
              <a:t>oh! no!</a:t>
            </a:r>
          </a:p>
        </p:txBody>
      </p:sp>
      <p:sp>
        <p:nvSpPr>
          <p:cNvPr id="753" name="Group 171"/>
          <p:cNvSpPr txBox="1"/>
          <p:nvPr/>
        </p:nvSpPr>
        <p:spPr>
          <a:xfrm>
            <a:off x="4972041" y="7124695"/>
            <a:ext cx="29845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u as in </a:t>
            </a:r>
            <a:r>
              <a:rPr i="1"/>
              <a:t>group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3" grpId="6"/>
      <p:bldP build="whole" bldLvl="1" animBg="1" rev="0" advAuto="0" spid="750" grpId="3"/>
      <p:bldP build="whole" bldLvl="1" animBg="1" rev="0" advAuto="0" spid="749" grpId="2"/>
      <p:bldP build="whole" bldLvl="1" animBg="1" rev="0" advAuto="0" spid="748" grpId="1"/>
      <p:bldP build="whole" bldLvl="1" animBg="1" rev="0" advAuto="0" spid="751" grpId="4"/>
      <p:bldP build="whole" bldLvl="1" animBg="1" rev="0" advAuto="0" spid="752" grpId="5"/>
    </p:bld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56"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57"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58" name="Shape 163"/>
          <p:cNvSpPr/>
          <p:nvPr/>
        </p:nvSpPr>
        <p:spPr>
          <a:xfrm flipV="1">
            <a:off x="4781549" y="1765298"/>
            <a:ext cx="8" cy="7953042"/>
          </a:xfrm>
          <a:prstGeom prst="line">
            <a:avLst/>
          </a:prstGeom>
          <a:ln w="25400">
            <a:solidFill>
              <a:srgbClr val="000000"/>
            </a:solidFill>
            <a:miter lim="400000"/>
          </a:ln>
        </p:spPr>
        <p:txBody>
          <a:bodyPr lIns="45718" tIns="45718" rIns="45718" bIns="45718"/>
          <a:lstStyle/>
          <a:p>
            <a:pPr/>
          </a:p>
        </p:txBody>
      </p:sp>
      <p:sp>
        <p:nvSpPr>
          <p:cNvPr id="759" name="Shape 164"/>
          <p:cNvSpPr txBox="1"/>
          <p:nvPr/>
        </p:nvSpPr>
        <p:spPr>
          <a:xfrm>
            <a:off x="374646" y="1721244"/>
            <a:ext cx="161989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English: </a:t>
            </a:r>
          </a:p>
        </p:txBody>
      </p:sp>
      <p:sp>
        <p:nvSpPr>
          <p:cNvPr id="760" name="Shape 165"/>
          <p:cNvSpPr txBox="1"/>
          <p:nvPr/>
        </p:nvSpPr>
        <p:spPr>
          <a:xfrm>
            <a:off x="5149848" y="1721243"/>
            <a:ext cx="169765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Spanish: </a:t>
            </a:r>
          </a:p>
        </p:txBody>
      </p:sp>
      <p:sp>
        <p:nvSpPr>
          <p:cNvPr id="761" name="Various forms of negation…"/>
          <p:cNvSpPr txBox="1"/>
          <p:nvPr/>
        </p:nvSpPr>
        <p:spPr>
          <a:xfrm>
            <a:off x="266695" y="3080938"/>
            <a:ext cx="3591765"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Various forms of negation</a:t>
            </a:r>
          </a:p>
          <a:p>
            <a:pPr algn="l">
              <a:defRPr i="1">
                <a:latin typeface="+mn-lt"/>
                <a:ea typeface="+mn-ea"/>
                <a:cs typeface="+mn-cs"/>
                <a:sym typeface="Helvetica Neue"/>
              </a:defRPr>
            </a:pPr>
            <a:r>
              <a:t>(non-, il-, un-, dis-, dys-</a:t>
            </a:r>
            <a:r>
              <a:rPr i="0"/>
              <a:t>, </a:t>
            </a:r>
          </a:p>
          <a:p>
            <a:pPr algn="l">
              <a:defRPr i="1">
                <a:latin typeface="+mn-lt"/>
                <a:ea typeface="+mn-ea"/>
                <a:cs typeface="+mn-cs"/>
                <a:sym typeface="Helvetica Neue"/>
              </a:defRPr>
            </a:pPr>
            <a:r>
              <a:t>in-</a:t>
            </a:r>
            <a:r>
              <a:rPr i="0"/>
              <a:t>…)</a:t>
            </a:r>
          </a:p>
        </p:txBody>
      </p:sp>
      <p:sp>
        <p:nvSpPr>
          <p:cNvPr id="762" name="Simple negation: no before the verb; very few prefixes"/>
          <p:cNvSpPr txBox="1"/>
          <p:nvPr/>
        </p:nvSpPr>
        <p:spPr>
          <a:xfrm>
            <a:off x="5029196" y="3449239"/>
            <a:ext cx="753191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Simple negation: </a:t>
            </a:r>
            <a:r>
              <a:rPr i="1"/>
              <a:t>no </a:t>
            </a:r>
            <a:r>
              <a:t>before the verb; very few prefixes </a:t>
            </a:r>
          </a:p>
        </p:txBody>
      </p:sp>
      <p:sp>
        <p:nvSpPr>
          <p:cNvPr id="763" name="Possessive apostrophe"/>
          <p:cNvSpPr txBox="1"/>
          <p:nvPr/>
        </p:nvSpPr>
        <p:spPr>
          <a:xfrm>
            <a:off x="203199" y="6394646"/>
            <a:ext cx="328117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Possessive apostrophe</a:t>
            </a:r>
          </a:p>
        </p:txBody>
      </p:sp>
      <p:sp>
        <p:nvSpPr>
          <p:cNvPr id="764" name="No possessive form of nouns (de)"/>
          <p:cNvSpPr txBox="1"/>
          <p:nvPr/>
        </p:nvSpPr>
        <p:spPr>
          <a:xfrm>
            <a:off x="5159297" y="6394646"/>
            <a:ext cx="467563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No possessive form of nouns (</a:t>
            </a:r>
            <a:r>
              <a:rPr i="1"/>
              <a:t>de)</a:t>
            </a:r>
          </a:p>
        </p:txBody>
      </p:sp>
      <p:sp>
        <p:nvSpPr>
          <p:cNvPr id="765" name="Double negative is…"/>
          <p:cNvSpPr txBox="1"/>
          <p:nvPr/>
        </p:nvSpPr>
        <p:spPr>
          <a:xfrm>
            <a:off x="330199" y="4760613"/>
            <a:ext cx="2626462"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Double negative is</a:t>
            </a:r>
          </a:p>
          <a:p>
            <a:pPr algn="l">
              <a:defRPr>
                <a:latin typeface="+mn-lt"/>
                <a:ea typeface="+mn-ea"/>
                <a:cs typeface="+mn-cs"/>
                <a:sym typeface="Helvetica Neue"/>
              </a:defRPr>
            </a:pPr>
            <a:r>
              <a:t>non-standard</a:t>
            </a:r>
          </a:p>
        </p:txBody>
      </p:sp>
      <p:sp>
        <p:nvSpPr>
          <p:cNvPr id="766" name="Double negative is standard: No quira nada"/>
          <p:cNvSpPr txBox="1"/>
          <p:nvPr/>
        </p:nvSpPr>
        <p:spPr>
          <a:xfrm>
            <a:off x="5435598" y="4921939"/>
            <a:ext cx="6076798"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Double negative is standard:</a:t>
            </a:r>
            <a:r>
              <a:rPr i="1"/>
              <a:t> No quira nada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6" grpId="4"/>
      <p:bldP build="whole" bldLvl="1" animBg="1" rev="0" advAuto="0" spid="764" grpId="6"/>
      <p:bldP build="whole" bldLvl="1" animBg="1" rev="0" advAuto="0" spid="763" grpId="5"/>
      <p:bldP build="whole" bldLvl="1" animBg="1" rev="0" advAuto="0" spid="761" grpId="1"/>
      <p:bldP build="whole" bldLvl="1" animBg="1" rev="0" advAuto="0" spid="765" grpId="3"/>
      <p:bldP build="whole" bldLvl="1" animBg="1" rev="0" advAuto="0" spid="762" grpId="2"/>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69"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70"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71" name="Shape 163"/>
          <p:cNvSpPr/>
          <p:nvPr/>
        </p:nvSpPr>
        <p:spPr>
          <a:xfrm flipV="1">
            <a:off x="4781549" y="1765299"/>
            <a:ext cx="8" cy="7953042"/>
          </a:xfrm>
          <a:prstGeom prst="line">
            <a:avLst/>
          </a:prstGeom>
          <a:ln w="25400">
            <a:solidFill>
              <a:srgbClr val="000000"/>
            </a:solidFill>
            <a:miter lim="400000"/>
          </a:ln>
        </p:spPr>
        <p:txBody>
          <a:bodyPr lIns="45718" tIns="45718" rIns="45718" bIns="45718"/>
          <a:lstStyle/>
          <a:p>
            <a:pPr/>
          </a:p>
        </p:txBody>
      </p:sp>
      <p:sp>
        <p:nvSpPr>
          <p:cNvPr id="772" name="Shape 164"/>
          <p:cNvSpPr txBox="1"/>
          <p:nvPr/>
        </p:nvSpPr>
        <p:spPr>
          <a:xfrm>
            <a:off x="374646" y="1721244"/>
            <a:ext cx="161989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English: </a:t>
            </a:r>
          </a:p>
        </p:txBody>
      </p:sp>
      <p:sp>
        <p:nvSpPr>
          <p:cNvPr id="773" name="Shape 165"/>
          <p:cNvSpPr txBox="1"/>
          <p:nvPr/>
        </p:nvSpPr>
        <p:spPr>
          <a:xfrm>
            <a:off x="5149848" y="1721243"/>
            <a:ext cx="169765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Spanish: </a:t>
            </a:r>
          </a:p>
        </p:txBody>
      </p:sp>
      <p:sp>
        <p:nvSpPr>
          <p:cNvPr id="774" name="adjective noun: big house…"/>
          <p:cNvSpPr txBox="1"/>
          <p:nvPr/>
        </p:nvSpPr>
        <p:spPr>
          <a:xfrm>
            <a:off x="355595" y="2712638"/>
            <a:ext cx="3609138"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adjective noun: big house</a:t>
            </a:r>
          </a:p>
          <a:p>
            <a:pPr algn="l">
              <a:defRPr>
                <a:latin typeface="+mn-lt"/>
                <a:ea typeface="+mn-ea"/>
                <a:cs typeface="+mn-cs"/>
                <a:sym typeface="Helvetica Neue"/>
              </a:defRPr>
            </a:pPr>
          </a:p>
          <a:p>
            <a:pPr algn="l">
              <a:defRPr>
                <a:latin typeface="+mn-lt"/>
                <a:ea typeface="+mn-ea"/>
                <a:cs typeface="+mn-cs"/>
                <a:sym typeface="Helvetica Neue"/>
              </a:defRPr>
            </a:pPr>
            <a:r>
              <a:t>                         blue eyes</a:t>
            </a:r>
          </a:p>
        </p:txBody>
      </p:sp>
      <p:sp>
        <p:nvSpPr>
          <p:cNvPr id="775" name="noun adjective: la casa grande…"/>
          <p:cNvSpPr txBox="1"/>
          <p:nvPr/>
        </p:nvSpPr>
        <p:spPr>
          <a:xfrm>
            <a:off x="5105400" y="2712638"/>
            <a:ext cx="4269334"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noun adjective: la casa grande</a:t>
            </a:r>
          </a:p>
          <a:p>
            <a:pPr algn="l">
              <a:defRPr>
                <a:latin typeface="+mn-lt"/>
                <a:ea typeface="+mn-ea"/>
                <a:cs typeface="+mn-cs"/>
                <a:sym typeface="Helvetica Neue"/>
              </a:defRPr>
            </a:pPr>
          </a:p>
          <a:p>
            <a:pPr algn="l">
              <a:defRPr>
                <a:latin typeface="+mn-lt"/>
                <a:ea typeface="+mn-ea"/>
                <a:cs typeface="+mn-cs"/>
                <a:sym typeface="Helvetica Neue"/>
              </a:defRPr>
            </a:pPr>
            <a:r>
              <a:t>                         los ojos azules</a:t>
            </a:r>
          </a:p>
        </p:txBody>
      </p:sp>
      <p:sp>
        <p:nvSpPr>
          <p:cNvPr id="776" name="Capitalize: days of the…"/>
          <p:cNvSpPr txBox="1"/>
          <p:nvPr/>
        </p:nvSpPr>
        <p:spPr>
          <a:xfrm>
            <a:off x="355595" y="4630636"/>
            <a:ext cx="3609138" cy="1566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Capitalize: days of the</a:t>
            </a:r>
          </a:p>
          <a:p>
            <a:pPr algn="l">
              <a:defRPr>
                <a:latin typeface="+mn-lt"/>
                <a:ea typeface="+mn-ea"/>
                <a:cs typeface="+mn-cs"/>
                <a:sym typeface="Helvetica Neue"/>
              </a:defRPr>
            </a:pPr>
            <a:r>
              <a:t>week, months of the year,</a:t>
            </a:r>
          </a:p>
          <a:p>
            <a:pPr algn="l">
              <a:defRPr>
                <a:latin typeface="+mn-lt"/>
                <a:ea typeface="+mn-ea"/>
                <a:cs typeface="+mn-cs"/>
                <a:sym typeface="Helvetica Neue"/>
              </a:defRPr>
            </a:pPr>
            <a:r>
              <a:t>languages, most words in</a:t>
            </a:r>
          </a:p>
          <a:p>
            <a:pPr algn="l">
              <a:defRPr>
                <a:latin typeface="+mn-lt"/>
                <a:ea typeface="+mn-ea"/>
                <a:cs typeface="+mn-cs"/>
                <a:sym typeface="Helvetica Neue"/>
              </a:defRPr>
            </a:pPr>
            <a:r>
              <a:t>a title, religions</a:t>
            </a:r>
          </a:p>
        </p:txBody>
      </p:sp>
      <p:sp>
        <p:nvSpPr>
          <p:cNvPr id="777" name="Do Not Capitalize: days of the…"/>
          <p:cNvSpPr txBox="1"/>
          <p:nvPr/>
        </p:nvSpPr>
        <p:spPr>
          <a:xfrm>
            <a:off x="5148069" y="4630636"/>
            <a:ext cx="4183990" cy="1566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n-lt"/>
                <a:ea typeface="+mn-ea"/>
                <a:cs typeface="+mn-cs"/>
                <a:sym typeface="Helvetica Neue"/>
              </a:defRPr>
            </a:pPr>
            <a:r>
              <a:t>Do Not Capitalize: days of the</a:t>
            </a:r>
          </a:p>
          <a:p>
            <a:pPr algn="l">
              <a:defRPr>
                <a:latin typeface="+mn-lt"/>
                <a:ea typeface="+mn-ea"/>
                <a:cs typeface="+mn-cs"/>
                <a:sym typeface="Helvetica Neue"/>
              </a:defRPr>
            </a:pPr>
            <a:r>
              <a:t>week, months of the year,</a:t>
            </a:r>
          </a:p>
          <a:p>
            <a:pPr algn="l">
              <a:defRPr>
                <a:latin typeface="+mn-lt"/>
                <a:ea typeface="+mn-ea"/>
                <a:cs typeface="+mn-cs"/>
                <a:sym typeface="Helvetica Neue"/>
              </a:defRPr>
            </a:pPr>
            <a:r>
              <a:t>languages, most words in</a:t>
            </a:r>
          </a:p>
          <a:p>
            <a:pPr algn="l">
              <a:defRPr>
                <a:latin typeface="+mn-lt"/>
                <a:ea typeface="+mn-ea"/>
                <a:cs typeface="+mn-cs"/>
                <a:sym typeface="Helvetica Neue"/>
              </a:defRPr>
            </a:pPr>
            <a:r>
              <a:t>a title, religions</a:t>
            </a:r>
          </a:p>
        </p:txBody>
      </p:sp>
      <p:sp>
        <p:nvSpPr>
          <p:cNvPr id="778" name="Few forms of verbs"/>
          <p:cNvSpPr txBox="1"/>
          <p:nvPr/>
        </p:nvSpPr>
        <p:spPr>
          <a:xfrm>
            <a:off x="419094" y="6966693"/>
            <a:ext cx="273314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Few forms of verbs</a:t>
            </a:r>
          </a:p>
        </p:txBody>
      </p:sp>
      <p:sp>
        <p:nvSpPr>
          <p:cNvPr id="779" name="Numerous forms of verbs"/>
          <p:cNvSpPr txBox="1"/>
          <p:nvPr/>
        </p:nvSpPr>
        <p:spPr>
          <a:xfrm>
            <a:off x="5003800" y="6966693"/>
            <a:ext cx="35695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Numerous forms of verbs</a:t>
            </a:r>
          </a:p>
        </p:txBody>
      </p:sp>
      <p:sp>
        <p:nvSpPr>
          <p:cNvPr id="780" name="Non-genderized nouns"/>
          <p:cNvSpPr txBox="1"/>
          <p:nvPr/>
        </p:nvSpPr>
        <p:spPr>
          <a:xfrm>
            <a:off x="342895" y="7986217"/>
            <a:ext cx="323027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Non-genderized nouns</a:t>
            </a:r>
          </a:p>
        </p:txBody>
      </p:sp>
      <p:sp>
        <p:nvSpPr>
          <p:cNvPr id="781" name="Genderized nouns"/>
          <p:cNvSpPr txBox="1"/>
          <p:nvPr/>
        </p:nvSpPr>
        <p:spPr>
          <a:xfrm>
            <a:off x="4887264" y="7986217"/>
            <a:ext cx="260360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Genderized nouns</a:t>
            </a:r>
          </a:p>
        </p:txBody>
      </p:sp>
      <p:sp>
        <p:nvSpPr>
          <p:cNvPr id="782" name="Lots of non-phonetic spellings"/>
          <p:cNvSpPr txBox="1"/>
          <p:nvPr/>
        </p:nvSpPr>
        <p:spPr>
          <a:xfrm>
            <a:off x="342894" y="9007177"/>
            <a:ext cx="424129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Lots of non-phonetic spellings</a:t>
            </a:r>
          </a:p>
        </p:txBody>
      </p:sp>
      <p:sp>
        <p:nvSpPr>
          <p:cNvPr id="783" name="Phonetic spellings"/>
          <p:cNvSpPr txBox="1"/>
          <p:nvPr/>
        </p:nvSpPr>
        <p:spPr>
          <a:xfrm>
            <a:off x="4972048" y="9007177"/>
            <a:ext cx="259811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Phonetic spellings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7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7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7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3" grpId="10"/>
      <p:bldP build="whole" bldLvl="1" animBg="1" rev="0" advAuto="0" spid="775" grpId="2"/>
      <p:bldP build="whole" bldLvl="1" animBg="1" rev="0" advAuto="0" spid="776" grpId="3"/>
      <p:bldP build="whole" bldLvl="1" animBg="1" rev="0" advAuto="0" spid="782" grpId="9"/>
      <p:bldP build="whole" bldLvl="1" animBg="1" rev="0" advAuto="0" spid="777" grpId="4"/>
      <p:bldP build="whole" bldLvl="1" animBg="1" rev="0" advAuto="0" spid="778" grpId="5"/>
      <p:bldP build="whole" bldLvl="1" animBg="1" rev="0" advAuto="0" spid="774" grpId="1"/>
      <p:bldP build="whole" bldLvl="1" animBg="1" rev="0" advAuto="0" spid="780" grpId="7"/>
      <p:bldP build="whole" bldLvl="1" animBg="1" rev="0" advAuto="0" spid="779" grpId="6"/>
      <p:bldP build="whole" bldLvl="1" animBg="1" rev="0" advAuto="0" spid="781" grpId="8"/>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5"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786" name="I. Tone-setting"/>
          <p:cNvSpPr txBox="1"/>
          <p:nvPr/>
        </p:nvSpPr>
        <p:spPr>
          <a:xfrm>
            <a:off x="1241307" y="2433628"/>
            <a:ext cx="205069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 Tone-setting</a:t>
            </a:r>
          </a:p>
        </p:txBody>
      </p:sp>
      <p:sp>
        <p:nvSpPr>
          <p:cNvPr id="787" name="II. Stages of Second Language Acquisition"/>
          <p:cNvSpPr txBox="1"/>
          <p:nvPr/>
        </p:nvSpPr>
        <p:spPr>
          <a:xfrm>
            <a:off x="1241307" y="2985117"/>
            <a:ext cx="590062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 Stages of Second Language Acquisition</a:t>
            </a:r>
          </a:p>
        </p:txBody>
      </p:sp>
      <p:sp>
        <p:nvSpPr>
          <p:cNvPr id="788" name="III. Your Homework"/>
          <p:cNvSpPr txBox="1"/>
          <p:nvPr/>
        </p:nvSpPr>
        <p:spPr>
          <a:xfrm>
            <a:off x="1241307" y="3652375"/>
            <a:ext cx="26993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III. Your Homework</a:t>
            </a:r>
          </a:p>
        </p:txBody>
      </p:sp>
      <p:sp>
        <p:nvSpPr>
          <p:cNvPr id="789" name="IV. Two Kinds of English"/>
          <p:cNvSpPr txBox="1"/>
          <p:nvPr/>
        </p:nvSpPr>
        <p:spPr>
          <a:xfrm>
            <a:off x="1267034"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IV. Two Kinds of English</a:t>
            </a:r>
          </a:p>
        </p:txBody>
      </p:sp>
      <p:sp>
        <p:nvSpPr>
          <p:cNvPr id="790" name="V. All-Star List of Academic Words with Spanish Cognates"/>
          <p:cNvSpPr txBox="1"/>
          <p:nvPr/>
        </p:nvSpPr>
        <p:spPr>
          <a:xfrm>
            <a:off x="1267035" y="4986893"/>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n-lt"/>
                <a:ea typeface="+mn-ea"/>
                <a:cs typeface="+mn-cs"/>
                <a:sym typeface="Helvetica Neue"/>
              </a:defRPr>
            </a:lvl1pPr>
          </a:lstStyle>
          <a:p>
            <a:pPr/>
            <a:r>
              <a:t>V. All-Star List of Academic Words with Spanish Cognates</a:t>
            </a:r>
          </a:p>
        </p:txBody>
      </p:sp>
      <p:pic>
        <p:nvPicPr>
          <p:cNvPr id="791" name="Image" descr="Image"/>
          <p:cNvPicPr>
            <a:picLocks noChangeAspect="1"/>
          </p:cNvPicPr>
          <p:nvPr/>
        </p:nvPicPr>
        <p:blipFill>
          <a:blip r:embed="rId3">
            <a:extLst/>
          </a:blip>
          <a:stretch>
            <a:fillRect/>
          </a:stretch>
        </p:blipFill>
        <p:spPr>
          <a:xfrm>
            <a:off x="759072" y="7199883"/>
            <a:ext cx="638613" cy="568850"/>
          </a:xfrm>
          <a:prstGeom prst="rect">
            <a:avLst/>
          </a:prstGeom>
          <a:ln w="12700">
            <a:miter lim="400000"/>
          </a:ln>
        </p:spPr>
      </p:pic>
      <p:sp>
        <p:nvSpPr>
          <p:cNvPr id="792"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n-lt"/>
                <a:ea typeface="+mn-ea"/>
                <a:cs typeface="+mn-cs"/>
                <a:sym typeface="Helvetica Neue"/>
              </a:defRPr>
            </a:lvl1pPr>
          </a:lstStyle>
          <a:p>
            <a:pPr/>
            <a:r>
              <a:t>VI. Cognates, Cognates, Cognates</a:t>
            </a:r>
          </a:p>
        </p:txBody>
      </p:sp>
      <p:sp>
        <p:nvSpPr>
          <p:cNvPr id="793" name="VIII. Double Objective: Content and Language (SIOP)"/>
          <p:cNvSpPr txBox="1"/>
          <p:nvPr/>
        </p:nvSpPr>
        <p:spPr>
          <a:xfrm>
            <a:off x="1329718" y="7348514"/>
            <a:ext cx="771723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AA23F"/>
                </a:solidFill>
                <a:latin typeface="+mn-lt"/>
                <a:ea typeface="+mn-ea"/>
                <a:cs typeface="+mn-cs"/>
                <a:sym typeface="Helvetica Neue"/>
              </a:defRPr>
            </a:lvl1pPr>
          </a:lstStyle>
          <a:p>
            <a:pPr/>
            <a:r>
              <a:t>VIII. Double Objective: Content and Language (SIOP)</a:t>
            </a:r>
          </a:p>
        </p:txBody>
      </p:sp>
      <p:sp>
        <p:nvSpPr>
          <p:cNvPr id="794" name="VII. Contrastive Analysis: English and Spanish"/>
          <p:cNvSpPr txBox="1"/>
          <p:nvPr/>
        </p:nvSpPr>
        <p:spPr>
          <a:xfrm>
            <a:off x="1331350" y="6462271"/>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n-lt"/>
                <a:ea typeface="+mn-ea"/>
                <a:cs typeface="+mn-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6" name="Image" descr="Image"/>
          <p:cNvPicPr>
            <a:picLocks noChangeAspect="1"/>
          </p:cNvPicPr>
          <p:nvPr/>
        </p:nvPicPr>
        <p:blipFill>
          <a:blip r:embed="rId2">
            <a:extLst/>
          </a:blip>
          <a:stretch>
            <a:fillRect/>
          </a:stretch>
        </p:blipFill>
        <p:spPr>
          <a:xfrm>
            <a:off x="1150739" y="-921241"/>
            <a:ext cx="10703387" cy="10649602"/>
          </a:xfrm>
          <a:prstGeom prst="rect">
            <a:avLst/>
          </a:prstGeom>
          <a:ln w="12700">
            <a:miter lim="400000"/>
          </a:ln>
        </p:spPr>
      </p:pic>
      <p:grpSp>
        <p:nvGrpSpPr>
          <p:cNvPr id="799" name="Group"/>
          <p:cNvGrpSpPr/>
          <p:nvPr/>
        </p:nvGrpSpPr>
        <p:grpSpPr>
          <a:xfrm>
            <a:off x="2257509" y="5760957"/>
            <a:ext cx="1136821" cy="2201463"/>
            <a:chOff x="0" y="0"/>
            <a:chExt cx="1136819" cy="2201461"/>
          </a:xfrm>
        </p:grpSpPr>
        <p:sp>
          <p:nvSpPr>
            <p:cNvPr id="797" name="third"/>
            <p:cNvSpPr txBox="1"/>
            <p:nvPr/>
          </p:nvSpPr>
          <p:spPr>
            <a:xfrm>
              <a:off x="0" y="-1"/>
              <a:ext cx="791468"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third</a:t>
              </a:r>
            </a:p>
          </p:txBody>
        </p:sp>
        <p:sp>
          <p:nvSpPr>
            <p:cNvPr id="798" name="Line"/>
            <p:cNvSpPr/>
            <p:nvPr/>
          </p:nvSpPr>
          <p:spPr>
            <a:xfrm flipH="1" flipV="1">
              <a:off x="477132" y="581969"/>
              <a:ext cx="659688" cy="1619493"/>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grpSp>
      <p:grpSp>
        <p:nvGrpSpPr>
          <p:cNvPr id="802" name="Group"/>
          <p:cNvGrpSpPr/>
          <p:nvPr/>
        </p:nvGrpSpPr>
        <p:grpSpPr>
          <a:xfrm>
            <a:off x="6803659" y="4425394"/>
            <a:ext cx="3562385" cy="3192636"/>
            <a:chOff x="0" y="0"/>
            <a:chExt cx="3562383" cy="3192634"/>
          </a:xfrm>
        </p:grpSpPr>
        <p:sp>
          <p:nvSpPr>
            <p:cNvPr id="800" name="travel"/>
            <p:cNvSpPr txBox="1"/>
            <p:nvPr/>
          </p:nvSpPr>
          <p:spPr>
            <a:xfrm>
              <a:off x="2634737" y="-1"/>
              <a:ext cx="92764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travel</a:t>
              </a:r>
            </a:p>
          </p:txBody>
        </p:sp>
        <p:sp>
          <p:nvSpPr>
            <p:cNvPr id="801" name="Line"/>
            <p:cNvSpPr/>
            <p:nvPr/>
          </p:nvSpPr>
          <p:spPr>
            <a:xfrm flipV="1">
              <a:off x="0" y="379700"/>
              <a:ext cx="2812934" cy="2812935"/>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grpSp>
      <p:grpSp>
        <p:nvGrpSpPr>
          <p:cNvPr id="805" name="Group"/>
          <p:cNvGrpSpPr/>
          <p:nvPr/>
        </p:nvGrpSpPr>
        <p:grpSpPr>
          <a:xfrm>
            <a:off x="2193476" y="4361631"/>
            <a:ext cx="2968251" cy="3473517"/>
            <a:chOff x="0" y="0"/>
            <a:chExt cx="2968250" cy="3473516"/>
          </a:xfrm>
        </p:grpSpPr>
        <p:sp>
          <p:nvSpPr>
            <p:cNvPr id="803" name="commenced"/>
            <p:cNvSpPr txBox="1"/>
            <p:nvPr/>
          </p:nvSpPr>
          <p:spPr>
            <a:xfrm>
              <a:off x="0" y="-1"/>
              <a:ext cx="189294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commenced</a:t>
              </a:r>
            </a:p>
          </p:txBody>
        </p:sp>
        <p:sp>
          <p:nvSpPr>
            <p:cNvPr id="804" name="Line"/>
            <p:cNvSpPr/>
            <p:nvPr/>
          </p:nvSpPr>
          <p:spPr>
            <a:xfrm flipH="1" flipV="1">
              <a:off x="919880" y="519702"/>
              <a:ext cx="2048371" cy="2953815"/>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grpSp>
      <p:grpSp>
        <p:nvGrpSpPr>
          <p:cNvPr id="808" name="Group"/>
          <p:cNvGrpSpPr/>
          <p:nvPr/>
        </p:nvGrpSpPr>
        <p:grpSpPr>
          <a:xfrm>
            <a:off x="8594219" y="6492404"/>
            <a:ext cx="927200" cy="1320537"/>
            <a:chOff x="0" y="0"/>
            <a:chExt cx="927199" cy="1320536"/>
          </a:xfrm>
        </p:grpSpPr>
        <p:sp>
          <p:nvSpPr>
            <p:cNvPr id="806" name="much"/>
            <p:cNvSpPr txBox="1"/>
            <p:nvPr/>
          </p:nvSpPr>
          <p:spPr>
            <a:xfrm>
              <a:off x="0" y="-1"/>
              <a:ext cx="92720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much</a:t>
              </a:r>
            </a:p>
          </p:txBody>
        </p:sp>
        <p:sp>
          <p:nvSpPr>
            <p:cNvPr id="807" name="Line"/>
            <p:cNvSpPr/>
            <p:nvPr/>
          </p:nvSpPr>
          <p:spPr>
            <a:xfrm flipV="1">
              <a:off x="463599" y="450197"/>
              <a:ext cx="1" cy="870340"/>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grpSp>
      <p:grpSp>
        <p:nvGrpSpPr>
          <p:cNvPr id="811" name="Group"/>
          <p:cNvGrpSpPr/>
          <p:nvPr/>
        </p:nvGrpSpPr>
        <p:grpSpPr>
          <a:xfrm>
            <a:off x="9587620" y="7264645"/>
            <a:ext cx="1867491" cy="1037102"/>
            <a:chOff x="0" y="0"/>
            <a:chExt cx="1867490" cy="1037100"/>
          </a:xfrm>
        </p:grpSpPr>
        <p:sp>
          <p:nvSpPr>
            <p:cNvPr id="809" name="Line"/>
            <p:cNvSpPr/>
            <p:nvPr/>
          </p:nvSpPr>
          <p:spPr>
            <a:xfrm flipV="1">
              <a:off x="-1" y="410159"/>
              <a:ext cx="912814" cy="626942"/>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sp>
          <p:nvSpPr>
            <p:cNvPr id="810" name="others"/>
            <p:cNvSpPr txBox="1"/>
            <p:nvPr/>
          </p:nvSpPr>
          <p:spPr>
            <a:xfrm>
              <a:off x="821675" y="-1"/>
              <a:ext cx="104581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others</a:t>
              </a:r>
            </a:p>
          </p:txBody>
        </p:sp>
      </p:grpSp>
      <p:grpSp>
        <p:nvGrpSpPr>
          <p:cNvPr id="814" name="Group"/>
          <p:cNvGrpSpPr/>
          <p:nvPr/>
        </p:nvGrpSpPr>
        <p:grpSpPr>
          <a:xfrm>
            <a:off x="10040397" y="8719411"/>
            <a:ext cx="1079423" cy="469901"/>
            <a:chOff x="0" y="0"/>
            <a:chExt cx="1079421" cy="469900"/>
          </a:xfrm>
        </p:grpSpPr>
        <p:sp>
          <p:nvSpPr>
            <p:cNvPr id="812" name="Line"/>
            <p:cNvSpPr/>
            <p:nvPr/>
          </p:nvSpPr>
          <p:spPr>
            <a:xfrm>
              <a:off x="-1" y="119412"/>
              <a:ext cx="231077" cy="231076"/>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sp>
          <p:nvSpPr>
            <p:cNvPr id="813" name="pain"/>
            <p:cNvSpPr txBox="1"/>
            <p:nvPr/>
          </p:nvSpPr>
          <p:spPr>
            <a:xfrm>
              <a:off x="338555" y="-1"/>
              <a:ext cx="74086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pain</a:t>
              </a:r>
            </a:p>
          </p:txBody>
        </p:sp>
      </p:grpSp>
      <p:grpSp>
        <p:nvGrpSpPr>
          <p:cNvPr id="817" name="Group"/>
          <p:cNvGrpSpPr/>
          <p:nvPr/>
        </p:nvGrpSpPr>
        <p:grpSpPr>
          <a:xfrm>
            <a:off x="1541863" y="7195649"/>
            <a:ext cx="1672531" cy="1132372"/>
            <a:chOff x="0" y="0"/>
            <a:chExt cx="1672530" cy="1132370"/>
          </a:xfrm>
        </p:grpSpPr>
        <p:sp>
          <p:nvSpPr>
            <p:cNvPr id="815" name="Line"/>
            <p:cNvSpPr/>
            <p:nvPr/>
          </p:nvSpPr>
          <p:spPr>
            <a:xfrm>
              <a:off x="614992" y="524182"/>
              <a:ext cx="608189" cy="608189"/>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sp>
          <p:nvSpPr>
            <p:cNvPr id="816" name="terminated"/>
            <p:cNvSpPr txBox="1"/>
            <p:nvPr/>
          </p:nvSpPr>
          <p:spPr>
            <a:xfrm>
              <a:off x="0" y="-1"/>
              <a:ext cx="167253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terminated</a:t>
              </a:r>
            </a:p>
          </p:txBody>
        </p:sp>
      </p:grpSp>
      <p:grpSp>
        <p:nvGrpSpPr>
          <p:cNvPr id="820" name="Group"/>
          <p:cNvGrpSpPr/>
          <p:nvPr/>
        </p:nvGrpSpPr>
        <p:grpSpPr>
          <a:xfrm>
            <a:off x="3583855" y="7195649"/>
            <a:ext cx="978546" cy="1260458"/>
            <a:chOff x="0" y="0"/>
            <a:chExt cx="978544" cy="1260456"/>
          </a:xfrm>
        </p:grpSpPr>
        <p:sp>
          <p:nvSpPr>
            <p:cNvPr id="818" name="Line"/>
            <p:cNvSpPr/>
            <p:nvPr/>
          </p:nvSpPr>
          <p:spPr>
            <a:xfrm flipV="1">
              <a:off x="445184" y="396097"/>
              <a:ext cx="1" cy="864360"/>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sp>
          <p:nvSpPr>
            <p:cNvPr id="819" name="castle"/>
            <p:cNvSpPr txBox="1"/>
            <p:nvPr/>
          </p:nvSpPr>
          <p:spPr>
            <a:xfrm>
              <a:off x="0" y="-1"/>
              <a:ext cx="97854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castle</a:t>
              </a:r>
            </a:p>
          </p:txBody>
        </p:sp>
      </p:grpSp>
      <p:grpSp>
        <p:nvGrpSpPr>
          <p:cNvPr id="823" name="Group"/>
          <p:cNvGrpSpPr/>
          <p:nvPr/>
        </p:nvGrpSpPr>
        <p:grpSpPr>
          <a:xfrm>
            <a:off x="7952404" y="7386303"/>
            <a:ext cx="906372" cy="1305728"/>
            <a:chOff x="0" y="0"/>
            <a:chExt cx="906370" cy="1305726"/>
          </a:xfrm>
        </p:grpSpPr>
        <p:sp>
          <p:nvSpPr>
            <p:cNvPr id="821" name="Line"/>
            <p:cNvSpPr/>
            <p:nvPr/>
          </p:nvSpPr>
          <p:spPr>
            <a:xfrm>
              <a:off x="358522" y="454953"/>
              <a:ext cx="547849" cy="850774"/>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sp>
          <p:nvSpPr>
            <p:cNvPr id="822" name="value"/>
            <p:cNvSpPr txBox="1"/>
            <p:nvPr/>
          </p:nvSpPr>
          <p:spPr>
            <a:xfrm>
              <a:off x="0" y="-1"/>
              <a:ext cx="89371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2C2AE5"/>
                  </a:solidFill>
                </a:defRPr>
              </a:lvl1pPr>
            </a:lstStyle>
            <a:p>
              <a:pPr/>
              <a:r>
                <a:t>value</a:t>
              </a:r>
            </a:p>
          </p:txBody>
        </p:sp>
      </p:grpSp>
      <p:grpSp>
        <p:nvGrpSpPr>
          <p:cNvPr id="826" name="Group"/>
          <p:cNvGrpSpPr/>
          <p:nvPr/>
        </p:nvGrpSpPr>
        <p:grpSpPr>
          <a:xfrm>
            <a:off x="9369872" y="5121564"/>
            <a:ext cx="1827750" cy="2604641"/>
            <a:chOff x="0" y="0"/>
            <a:chExt cx="1827748" cy="2604640"/>
          </a:xfrm>
        </p:grpSpPr>
        <p:sp>
          <p:nvSpPr>
            <p:cNvPr id="824" name="Line"/>
            <p:cNvSpPr/>
            <p:nvPr/>
          </p:nvSpPr>
          <p:spPr>
            <a:xfrm flipV="1">
              <a:off x="-1" y="606939"/>
              <a:ext cx="955687" cy="1997702"/>
            </a:xfrm>
            <a:prstGeom prst="line">
              <a:avLst/>
            </a:prstGeom>
            <a:noFill/>
            <a:ln w="25400" cap="flat">
              <a:solidFill>
                <a:schemeClr val="accent1"/>
              </a:solidFill>
              <a:prstDash val="solid"/>
              <a:round/>
            </a:ln>
            <a:effectLst/>
          </p:spPr>
          <p:txBody>
            <a:bodyPr wrap="square" lIns="45718" tIns="45718" rIns="45718" bIns="45718" numCol="1" anchor="t">
              <a:noAutofit/>
            </a:bodyPr>
            <a:lstStyle/>
            <a:p>
              <a:pPr/>
            </a:p>
          </p:txBody>
        </p:sp>
        <p:sp>
          <p:nvSpPr>
            <p:cNvPr id="825" name="temp;…"/>
            <p:cNvSpPr txBox="1"/>
            <p:nvPr/>
          </p:nvSpPr>
          <p:spPr>
            <a:xfrm>
              <a:off x="222785" y="-1"/>
              <a:ext cx="1604964"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a:solidFill>
                    <a:srgbClr val="2C2AE5"/>
                  </a:solidFill>
                </a:defRPr>
              </a:pPr>
              <a:r>
                <a:t>temp;</a:t>
              </a:r>
            </a:p>
            <a:p>
              <a:pPr algn="l">
                <a:defRPr b="1">
                  <a:solidFill>
                    <a:srgbClr val="2C2AE5"/>
                  </a:solidFill>
                </a:defRPr>
              </a:pPr>
              <a:r>
                <a:t>temporary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8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8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8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8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2" grpId="3"/>
      <p:bldP build="whole" bldLvl="1" animBg="1" rev="0" advAuto="0" spid="823" grpId="9"/>
      <p:bldP build="whole" bldLvl="1" animBg="1" rev="0" advAuto="0" spid="808" grpId="4"/>
      <p:bldP build="whole" bldLvl="1" animBg="1" rev="0" advAuto="0" spid="814" grpId="10"/>
      <p:bldP build="whole" bldLvl="1" animBg="1" rev="0" advAuto="0" spid="817" grpId="6"/>
      <p:bldP build="whole" bldLvl="1" animBg="1" rev="0" advAuto="0" spid="811" grpId="8"/>
      <p:bldP build="whole" bldLvl="1" animBg="1" rev="0" advAuto="0" spid="820" grpId="7"/>
      <p:bldP build="whole" bldLvl="1" animBg="1" rev="0" advAuto="0" spid="799" grpId="1"/>
      <p:bldP build="whole" bldLvl="1" animBg="1" rev="0" advAuto="0" spid="826" grpId="5"/>
      <p:bldP build="whole" bldLvl="1" animBg="1" rev="0" advAuto="0" spid="805" grpId="2"/>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8" name="Scan.jpeg" descr="Scan.jpeg"/>
          <p:cNvPicPr>
            <a:picLocks noChangeAspect="1"/>
          </p:cNvPicPr>
          <p:nvPr/>
        </p:nvPicPr>
        <p:blipFill>
          <a:blip r:embed="rId2">
            <a:extLst/>
          </a:blip>
          <a:stretch>
            <a:fillRect/>
          </a:stretch>
        </p:blipFill>
        <p:spPr>
          <a:xfrm rot="5410833">
            <a:off x="-145480" y="538846"/>
            <a:ext cx="3931018" cy="3300239"/>
          </a:xfrm>
          <a:prstGeom prst="rect">
            <a:avLst/>
          </a:prstGeom>
          <a:ln w="12700">
            <a:miter lim="400000"/>
          </a:ln>
        </p:spPr>
      </p:pic>
      <p:sp>
        <p:nvSpPr>
          <p:cNvPr id="829" name="“El Patito Feo”"/>
          <p:cNvSpPr txBox="1"/>
          <p:nvPr/>
        </p:nvSpPr>
        <p:spPr>
          <a:xfrm>
            <a:off x="3624955" y="4117534"/>
            <a:ext cx="206231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“El Patito Feo”</a:t>
            </a:r>
          </a:p>
        </p:txBody>
      </p:sp>
      <p:sp>
        <p:nvSpPr>
          <p:cNvPr id="830" name="“The Ugly Duckling”"/>
          <p:cNvSpPr txBox="1"/>
          <p:nvPr/>
        </p:nvSpPr>
        <p:spPr>
          <a:xfrm>
            <a:off x="6901162" y="448412"/>
            <a:ext cx="279052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“The Ugly Duckling”</a:t>
            </a:r>
          </a:p>
        </p:txBody>
      </p:sp>
      <p:sp>
        <p:nvSpPr>
          <p:cNvPr id="831" name="One fine spring day, a mother duck sat on some eggs in…"/>
          <p:cNvSpPr txBox="1"/>
          <p:nvPr/>
        </p:nvSpPr>
        <p:spPr>
          <a:xfrm>
            <a:off x="4472287" y="1379306"/>
            <a:ext cx="7648278"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One fine spring day, a mother duck sat on some eggs in</a:t>
            </a:r>
          </a:p>
          <a:p>
            <a:pPr algn="l"/>
            <a:r>
              <a:t>her next.  She wanted to keep the eggs warm.  She sat</a:t>
            </a:r>
          </a:p>
          <a:p>
            <a:pPr algn="l"/>
            <a:r>
              <a:t>quietly and waited for them to hatch.</a:t>
            </a:r>
          </a:p>
        </p:txBody>
      </p:sp>
      <p:sp>
        <p:nvSpPr>
          <p:cNvPr id="832" name="Un bonito día de primavera, una mamá pata se sentó sobre unos huevos…"/>
          <p:cNvSpPr txBox="1"/>
          <p:nvPr/>
        </p:nvSpPr>
        <p:spPr>
          <a:xfrm>
            <a:off x="803956" y="5861071"/>
            <a:ext cx="997550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Un bonito día de primavera, una mamá pata se sentó sobre unos huevos</a:t>
            </a:r>
          </a:p>
          <a:p>
            <a:pPr algn="l"/>
            <a:r>
              <a:t>en su nido.</a:t>
            </a:r>
          </a:p>
        </p:txBody>
      </p:sp>
      <p:sp>
        <p:nvSpPr>
          <p:cNvPr id="833" name="Quería mantener los huevos calentitos.  Se sentó en silencio"/>
          <p:cNvSpPr txBox="1"/>
          <p:nvPr/>
        </p:nvSpPr>
        <p:spPr>
          <a:xfrm>
            <a:off x="2450459" y="6229371"/>
            <a:ext cx="831473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Quería mantener los huevos calentitos.  Se sentó en silencio</a:t>
            </a:r>
          </a:p>
        </p:txBody>
      </p:sp>
      <p:sp>
        <p:nvSpPr>
          <p:cNvPr id="834" name="y esperó a que se abrieran."/>
          <p:cNvSpPr txBox="1"/>
          <p:nvPr/>
        </p:nvSpPr>
        <p:spPr>
          <a:xfrm>
            <a:off x="636733" y="6801132"/>
            <a:ext cx="382503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y esperó a que se abrieran.</a:t>
            </a:r>
          </a:p>
        </p:txBody>
      </p:sp>
      <p:sp>
        <p:nvSpPr>
          <p:cNvPr id="835" name="La mamá pata tenía cinco huevos en su nido."/>
          <p:cNvSpPr txBox="1"/>
          <p:nvPr/>
        </p:nvSpPr>
        <p:spPr>
          <a:xfrm>
            <a:off x="4469541" y="6801132"/>
            <a:ext cx="643443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La mamá pata tenía cinco huevos en su nido.  </a:t>
            </a:r>
          </a:p>
        </p:txBody>
      </p:sp>
      <p:sp>
        <p:nvSpPr>
          <p:cNvPr id="836" name="The mother duck had five eggs in her nest.  Four of…"/>
          <p:cNvSpPr txBox="1"/>
          <p:nvPr/>
        </p:nvSpPr>
        <p:spPr>
          <a:xfrm>
            <a:off x="4392818" y="2798333"/>
            <a:ext cx="702677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mother duck had five eggs in her nest.  Four of</a:t>
            </a:r>
          </a:p>
          <a:p>
            <a:pPr algn="l"/>
            <a:r>
              <a:t>the eggs were small.  The fifth egg was very big.</a:t>
            </a:r>
          </a:p>
        </p:txBody>
      </p:sp>
      <p:sp>
        <p:nvSpPr>
          <p:cNvPr id="837" name="El quinto huevo era muy grande."/>
          <p:cNvSpPr txBox="1"/>
          <p:nvPr/>
        </p:nvSpPr>
        <p:spPr>
          <a:xfrm>
            <a:off x="778229" y="7372893"/>
            <a:ext cx="451976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El quinto huevo era muy grande.</a:t>
            </a:r>
          </a:p>
        </p:txBody>
      </p:sp>
      <p:grpSp>
        <p:nvGrpSpPr>
          <p:cNvPr id="841" name="Group"/>
          <p:cNvGrpSpPr/>
          <p:nvPr/>
        </p:nvGrpSpPr>
        <p:grpSpPr>
          <a:xfrm>
            <a:off x="2549305" y="5010367"/>
            <a:ext cx="2790379" cy="1048725"/>
            <a:chOff x="0" y="0"/>
            <a:chExt cx="2790378" cy="1048723"/>
          </a:xfrm>
        </p:grpSpPr>
        <p:pic>
          <p:nvPicPr>
            <p:cNvPr id="838" name="Line Line" descr="Line Line"/>
            <p:cNvPicPr>
              <a:picLocks noChangeAspect="0"/>
            </p:cNvPicPr>
            <p:nvPr/>
          </p:nvPicPr>
          <p:blipFill>
            <a:blip r:embed="rId3">
              <a:extLst/>
            </a:blip>
            <a:stretch>
              <a:fillRect/>
            </a:stretch>
          </p:blipFill>
          <p:spPr>
            <a:xfrm rot="13500000">
              <a:off x="194908" y="631341"/>
              <a:ext cx="935252" cy="101601"/>
            </a:xfrm>
            <a:prstGeom prst="rect">
              <a:avLst/>
            </a:prstGeom>
            <a:effectLst/>
          </p:spPr>
        </p:pic>
        <p:sp>
          <p:nvSpPr>
            <p:cNvPr id="840" name="spring (“first green”)"/>
            <p:cNvSpPr txBox="1"/>
            <p:nvPr/>
          </p:nvSpPr>
          <p:spPr>
            <a:xfrm>
              <a:off x="0" y="-1"/>
              <a:ext cx="2790379"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2E37D3"/>
                  </a:solidFill>
                </a:defRPr>
              </a:lvl1pPr>
            </a:lstStyle>
            <a:p>
              <a:pPr/>
              <a:r>
                <a:t>spring (“first green”)</a:t>
              </a:r>
            </a:p>
          </p:txBody>
        </p:sp>
      </p:grpSp>
      <p:grpSp>
        <p:nvGrpSpPr>
          <p:cNvPr id="845" name="Group"/>
          <p:cNvGrpSpPr/>
          <p:nvPr/>
        </p:nvGrpSpPr>
        <p:grpSpPr>
          <a:xfrm>
            <a:off x="4141873" y="5141333"/>
            <a:ext cx="3038815" cy="1270001"/>
            <a:chOff x="-67095" y="234950"/>
            <a:chExt cx="3038814" cy="1270000"/>
          </a:xfrm>
        </p:grpSpPr>
        <p:pic>
          <p:nvPicPr>
            <p:cNvPr id="842" name="Line Line" descr="Line Line"/>
            <p:cNvPicPr>
              <a:picLocks noChangeAspect="0"/>
            </p:cNvPicPr>
            <p:nvPr/>
          </p:nvPicPr>
          <p:blipFill>
            <a:blip r:embed="rId4">
              <a:extLst/>
            </a:blip>
            <a:stretch>
              <a:fillRect/>
            </a:stretch>
          </p:blipFill>
          <p:spPr>
            <a:xfrm rot="20156611">
              <a:off x="-144049" y="928130"/>
              <a:ext cx="2248810" cy="101601"/>
            </a:xfrm>
            <a:prstGeom prst="rect">
              <a:avLst/>
            </a:prstGeom>
            <a:effectLst/>
          </p:spPr>
        </p:pic>
        <p:sp>
          <p:nvSpPr>
            <p:cNvPr id="844" name="maintain (“to keep”)"/>
            <p:cNvSpPr/>
            <p:nvPr/>
          </p:nvSpPr>
          <p:spPr>
            <a:xfrm>
              <a:off x="1701718" y="2349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2B50DE"/>
                  </a:solidFill>
                </a:defRPr>
              </a:lvl1pPr>
            </a:lstStyle>
            <a:p>
              <a:pPr/>
              <a:r>
                <a:t>maintain (“to keep”)</a:t>
              </a:r>
            </a:p>
          </p:txBody>
        </p:sp>
      </p:grpSp>
      <p:grpSp>
        <p:nvGrpSpPr>
          <p:cNvPr id="849" name="Group"/>
          <p:cNvGrpSpPr/>
          <p:nvPr/>
        </p:nvGrpSpPr>
        <p:grpSpPr>
          <a:xfrm>
            <a:off x="10222279" y="4793304"/>
            <a:ext cx="1306206" cy="1549356"/>
            <a:chOff x="-36205" y="151454"/>
            <a:chExt cx="1306205" cy="1549354"/>
          </a:xfrm>
        </p:grpSpPr>
        <p:pic>
          <p:nvPicPr>
            <p:cNvPr id="846" name="Line Line" descr="Line Line"/>
            <p:cNvPicPr>
              <a:picLocks noChangeAspect="0"/>
            </p:cNvPicPr>
            <p:nvPr/>
          </p:nvPicPr>
          <p:blipFill>
            <a:blip r:embed="rId5">
              <a:extLst/>
            </a:blip>
            <a:stretch>
              <a:fillRect/>
            </a:stretch>
          </p:blipFill>
          <p:spPr>
            <a:xfrm rot="18235585">
              <a:off x="-391497" y="875331"/>
              <a:ext cx="1798905" cy="101601"/>
            </a:xfrm>
            <a:prstGeom prst="rect">
              <a:avLst/>
            </a:prstGeom>
            <a:effectLst/>
          </p:spPr>
        </p:pic>
        <p:sp>
          <p:nvSpPr>
            <p:cNvPr id="848" name="quietly (“silence”)"/>
            <p:cNvSpPr/>
            <p:nvPr/>
          </p:nvSpPr>
          <p:spPr>
            <a:xfrm>
              <a:off x="0" y="234950"/>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3A5AE0"/>
                  </a:solidFill>
                </a:defRPr>
              </a:lvl1pPr>
            </a:lstStyle>
            <a:p>
              <a:pPr/>
              <a:r>
                <a:t>quietly (“silence”)</a:t>
              </a:r>
            </a:p>
          </p:txBody>
        </p:sp>
      </p:grpSp>
      <p:grpSp>
        <p:nvGrpSpPr>
          <p:cNvPr id="853" name="Group"/>
          <p:cNvGrpSpPr/>
          <p:nvPr/>
        </p:nvGrpSpPr>
        <p:grpSpPr>
          <a:xfrm>
            <a:off x="1465001" y="7677367"/>
            <a:ext cx="2318184" cy="871944"/>
            <a:chOff x="-71842" y="-71842"/>
            <a:chExt cx="2318182" cy="871942"/>
          </a:xfrm>
        </p:grpSpPr>
        <p:pic>
          <p:nvPicPr>
            <p:cNvPr id="850" name="Line Line" descr="Line Line"/>
            <p:cNvPicPr>
              <a:picLocks noChangeAspect="0"/>
            </p:cNvPicPr>
            <p:nvPr/>
          </p:nvPicPr>
          <p:blipFill>
            <a:blip r:embed="rId6">
              <a:extLst/>
            </a:blip>
            <a:stretch>
              <a:fillRect/>
            </a:stretch>
          </p:blipFill>
          <p:spPr>
            <a:xfrm rot="2700000">
              <a:off x="-162771" y="219521"/>
              <a:ext cx="866186" cy="101601"/>
            </a:xfrm>
            <a:prstGeom prst="rect">
              <a:avLst/>
            </a:prstGeom>
            <a:effectLst/>
          </p:spPr>
        </p:pic>
        <p:sp>
          <p:nvSpPr>
            <p:cNvPr id="852" name="fifth (“quint”)"/>
            <p:cNvSpPr txBox="1"/>
            <p:nvPr/>
          </p:nvSpPr>
          <p:spPr>
            <a:xfrm>
              <a:off x="489126" y="330200"/>
              <a:ext cx="175721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1E22FB"/>
                  </a:solidFill>
                </a:defRPr>
              </a:lvl1pPr>
            </a:lstStyle>
            <a:p>
              <a:pPr/>
              <a:r>
                <a:t>fifth (“quint”)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3" grpId="4"/>
      <p:bldP build="whole" bldLvl="1" animBg="1" rev="0" advAuto="0" spid="841" grpId="1"/>
      <p:bldP build="whole" bldLvl="1" animBg="1" rev="0" advAuto="0" spid="849" grpId="3"/>
      <p:bldP build="whole" bldLvl="1" animBg="1" rev="0" advAuto="0" spid="845" grpId="2"/>
    </p:bldLst>
  </p:timing>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5" name="Scan.jpeg" descr="Scan.jpeg"/>
          <p:cNvPicPr>
            <a:picLocks noChangeAspect="1"/>
          </p:cNvPicPr>
          <p:nvPr/>
        </p:nvPicPr>
        <p:blipFill>
          <a:blip r:embed="rId2">
            <a:extLst/>
          </a:blip>
          <a:stretch>
            <a:fillRect/>
          </a:stretch>
        </p:blipFill>
        <p:spPr>
          <a:xfrm rot="5418717">
            <a:off x="13784" y="152449"/>
            <a:ext cx="3998323" cy="3920837"/>
          </a:xfrm>
          <a:prstGeom prst="rect">
            <a:avLst/>
          </a:prstGeom>
          <a:ln w="12700">
            <a:miter lim="400000"/>
          </a:ln>
        </p:spPr>
      </p:pic>
      <p:sp>
        <p:nvSpPr>
          <p:cNvPr id="856" name="El oso más grande…"/>
          <p:cNvSpPr txBox="1"/>
          <p:nvPr/>
        </p:nvSpPr>
        <p:spPr>
          <a:xfrm>
            <a:off x="5138889" y="937218"/>
            <a:ext cx="296049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El oso más grande…</a:t>
            </a:r>
          </a:p>
        </p:txBody>
      </p:sp>
      <p:sp>
        <p:nvSpPr>
          <p:cNvPr id="857" name="El oso mediano…"/>
          <p:cNvSpPr txBox="1"/>
          <p:nvPr/>
        </p:nvSpPr>
        <p:spPr>
          <a:xfrm>
            <a:off x="5022155" y="1758837"/>
            <a:ext cx="252010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El oso mediano…</a:t>
            </a:r>
          </a:p>
        </p:txBody>
      </p:sp>
      <p:sp>
        <p:nvSpPr>
          <p:cNvPr id="858" name="Por la noche, los osos subían a su cuarto cómodo.…"/>
          <p:cNvSpPr txBox="1"/>
          <p:nvPr/>
        </p:nvSpPr>
        <p:spPr>
          <a:xfrm>
            <a:off x="5022155" y="2580455"/>
            <a:ext cx="726415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Por la noche, los osos subían a su cuarto cómodo.…</a:t>
            </a:r>
          </a:p>
        </p:txBody>
      </p:sp>
      <p:sp>
        <p:nvSpPr>
          <p:cNvPr id="859" name="Cada uno tenía su propria cama. El oso más grande……"/>
          <p:cNvSpPr txBox="1"/>
          <p:nvPr/>
        </p:nvSpPr>
        <p:spPr>
          <a:xfrm>
            <a:off x="609373" y="4592098"/>
            <a:ext cx="778921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Cada uno tenía su propria cama. El oso más grande……</a:t>
            </a:r>
          </a:p>
        </p:txBody>
      </p:sp>
      <p:sp>
        <p:nvSpPr>
          <p:cNvPr id="860" name="Golpeó a la puerta, pero nadie respondió…"/>
          <p:cNvSpPr txBox="1"/>
          <p:nvPr/>
        </p:nvSpPr>
        <p:spPr>
          <a:xfrm>
            <a:off x="699416" y="5630927"/>
            <a:ext cx="596027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Golpeó a la puerta, pero nadie respondió…</a:t>
            </a:r>
          </a:p>
        </p:txBody>
      </p:sp>
      <p:sp>
        <p:nvSpPr>
          <p:cNvPr id="861" name="Primero, Ricitos de Oro se sentó en la silla grande, pero estaba muy dura.…"/>
          <p:cNvSpPr txBox="1"/>
          <p:nvPr/>
        </p:nvSpPr>
        <p:spPr>
          <a:xfrm>
            <a:off x="712280" y="6929884"/>
            <a:ext cx="1043166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Primero, Ricitos de Oro se sentó en la silla grande, pero estaba muy dura.…</a:t>
            </a:r>
          </a:p>
        </p:txBody>
      </p:sp>
      <p:sp>
        <p:nvSpPr>
          <p:cNvPr id="862" name="Luego, Ricitos de Oro se sentó en la silla mediana, pero estaba muy blanda…"/>
          <p:cNvSpPr txBox="1"/>
          <p:nvPr/>
        </p:nvSpPr>
        <p:spPr>
          <a:xfrm>
            <a:off x="725143" y="7997538"/>
            <a:ext cx="1065296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Luego, Ricitos de Oro se sentó en la silla mediana, pero estaba muy blanda…</a:t>
            </a:r>
          </a:p>
        </p:txBody>
      </p:sp>
      <p:grpSp>
        <p:nvGrpSpPr>
          <p:cNvPr id="866" name="Group"/>
          <p:cNvGrpSpPr/>
          <p:nvPr/>
        </p:nvGrpSpPr>
        <p:grpSpPr>
          <a:xfrm>
            <a:off x="7125661" y="268326"/>
            <a:ext cx="3506468" cy="947207"/>
            <a:chOff x="-66659" y="0"/>
            <a:chExt cx="3506466" cy="947205"/>
          </a:xfrm>
        </p:grpSpPr>
        <p:pic>
          <p:nvPicPr>
            <p:cNvPr id="863" name="Line Line" descr="Line Line"/>
            <p:cNvPicPr>
              <a:picLocks noChangeAspect="0"/>
            </p:cNvPicPr>
            <p:nvPr/>
          </p:nvPicPr>
          <p:blipFill>
            <a:blip r:embed="rId3">
              <a:extLst/>
            </a:blip>
            <a:stretch>
              <a:fillRect/>
            </a:stretch>
          </p:blipFill>
          <p:spPr>
            <a:xfrm rot="20213780">
              <a:off x="-88440" y="645595"/>
              <a:ext cx="1040194" cy="101601"/>
            </a:xfrm>
            <a:prstGeom prst="rect">
              <a:avLst/>
            </a:prstGeom>
            <a:effectLst/>
          </p:spPr>
        </p:pic>
        <p:sp>
          <p:nvSpPr>
            <p:cNvPr id="865" name="biggest (“most grand”)"/>
            <p:cNvSpPr txBox="1"/>
            <p:nvPr/>
          </p:nvSpPr>
          <p:spPr>
            <a:xfrm>
              <a:off x="327216" y="-1"/>
              <a:ext cx="3112592"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3436FF"/>
                  </a:solidFill>
                </a:defRPr>
              </a:lvl1pPr>
            </a:lstStyle>
            <a:p>
              <a:pPr/>
              <a:r>
                <a:t>biggest (“most grand”)</a:t>
              </a:r>
            </a:p>
          </p:txBody>
        </p:sp>
      </p:grpSp>
      <p:grpSp>
        <p:nvGrpSpPr>
          <p:cNvPr id="870" name="Group"/>
          <p:cNvGrpSpPr/>
          <p:nvPr/>
        </p:nvGrpSpPr>
        <p:grpSpPr>
          <a:xfrm>
            <a:off x="6215198" y="1280336"/>
            <a:ext cx="4818667" cy="487102"/>
            <a:chOff x="-59400" y="-8600"/>
            <a:chExt cx="4818666" cy="487100"/>
          </a:xfrm>
        </p:grpSpPr>
        <p:pic>
          <p:nvPicPr>
            <p:cNvPr id="867" name="Line Line" descr="Line Line"/>
            <p:cNvPicPr>
              <a:picLocks noChangeAspect="0"/>
            </p:cNvPicPr>
            <p:nvPr/>
          </p:nvPicPr>
          <p:blipFill>
            <a:blip r:embed="rId4">
              <a:extLst/>
            </a:blip>
            <a:stretch>
              <a:fillRect/>
            </a:stretch>
          </p:blipFill>
          <p:spPr>
            <a:xfrm rot="20953612">
              <a:off x="-68164" y="184149"/>
              <a:ext cx="2071954" cy="101601"/>
            </a:xfrm>
            <a:prstGeom prst="rect">
              <a:avLst/>
            </a:prstGeom>
            <a:effectLst/>
          </p:spPr>
        </p:pic>
        <p:sp>
          <p:nvSpPr>
            <p:cNvPr id="869" name="mid-sized (“medium”)"/>
            <p:cNvSpPr txBox="1"/>
            <p:nvPr/>
          </p:nvSpPr>
          <p:spPr>
            <a:xfrm>
              <a:off x="1766035" y="-1"/>
              <a:ext cx="2993232"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493EF6"/>
                  </a:solidFill>
                </a:defRPr>
              </a:lvl1pPr>
            </a:lstStyle>
            <a:p>
              <a:pPr/>
              <a:r>
                <a:t>mid-sized (“medium”)</a:t>
              </a:r>
            </a:p>
          </p:txBody>
        </p:sp>
      </p:grpSp>
      <p:grpSp>
        <p:nvGrpSpPr>
          <p:cNvPr id="874" name="Group"/>
          <p:cNvGrpSpPr/>
          <p:nvPr/>
        </p:nvGrpSpPr>
        <p:grpSpPr>
          <a:xfrm>
            <a:off x="9409875" y="2056326"/>
            <a:ext cx="2417565" cy="706327"/>
            <a:chOff x="0" y="0"/>
            <a:chExt cx="2417564" cy="706326"/>
          </a:xfrm>
        </p:grpSpPr>
        <p:pic>
          <p:nvPicPr>
            <p:cNvPr id="871" name="Line Line" descr="Line Line"/>
            <p:cNvPicPr>
              <a:picLocks noChangeAspect="0"/>
            </p:cNvPicPr>
            <p:nvPr/>
          </p:nvPicPr>
          <p:blipFill>
            <a:blip r:embed="rId5">
              <a:extLst/>
            </a:blip>
            <a:stretch>
              <a:fillRect/>
            </a:stretch>
          </p:blipFill>
          <p:spPr>
            <a:xfrm rot="18900000">
              <a:off x="330237" y="399533"/>
              <a:ext cx="622456" cy="101601"/>
            </a:xfrm>
            <a:prstGeom prst="rect">
              <a:avLst/>
            </a:prstGeom>
            <a:effectLst/>
          </p:spPr>
        </p:pic>
        <p:sp>
          <p:nvSpPr>
            <p:cNvPr id="873" name="room (“quarters”)"/>
            <p:cNvSpPr txBox="1"/>
            <p:nvPr/>
          </p:nvSpPr>
          <p:spPr>
            <a:xfrm>
              <a:off x="-1" y="-1"/>
              <a:ext cx="241756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373CCE"/>
                  </a:solidFill>
                </a:defRPr>
              </a:lvl1pPr>
            </a:lstStyle>
            <a:p>
              <a:pPr/>
              <a:r>
                <a:t>room (“quarters”)</a:t>
              </a:r>
            </a:p>
          </p:txBody>
        </p:sp>
      </p:grpSp>
      <p:grpSp>
        <p:nvGrpSpPr>
          <p:cNvPr id="878" name="Group"/>
          <p:cNvGrpSpPr/>
          <p:nvPr/>
        </p:nvGrpSpPr>
        <p:grpSpPr>
          <a:xfrm>
            <a:off x="9897174" y="2970679"/>
            <a:ext cx="2671913" cy="1269596"/>
            <a:chOff x="0" y="-68419"/>
            <a:chExt cx="2671911" cy="1269594"/>
          </a:xfrm>
        </p:grpSpPr>
        <p:pic>
          <p:nvPicPr>
            <p:cNvPr id="875" name="Line Line" descr="Line Line"/>
            <p:cNvPicPr>
              <a:picLocks noChangeAspect="0"/>
            </p:cNvPicPr>
            <p:nvPr/>
          </p:nvPicPr>
          <p:blipFill>
            <a:blip r:embed="rId5">
              <a:extLst/>
            </a:blip>
            <a:stretch>
              <a:fillRect/>
            </a:stretch>
          </p:blipFill>
          <p:spPr>
            <a:xfrm rot="14565432">
              <a:off x="1024728" y="180739"/>
              <a:ext cx="622456" cy="101601"/>
            </a:xfrm>
            <a:prstGeom prst="rect">
              <a:avLst/>
            </a:prstGeom>
            <a:effectLst/>
          </p:spPr>
        </p:pic>
        <p:sp>
          <p:nvSpPr>
            <p:cNvPr id="877" name="comfortable…"/>
            <p:cNvSpPr txBox="1"/>
            <p:nvPr/>
          </p:nvSpPr>
          <p:spPr>
            <a:xfrm>
              <a:off x="0" y="362975"/>
              <a:ext cx="2671912"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4164FF"/>
                  </a:solidFill>
                </a:defRPr>
              </a:pPr>
              <a:r>
                <a:t>comfortable</a:t>
              </a:r>
            </a:p>
            <a:p>
              <a:pPr>
                <a:defRPr>
                  <a:solidFill>
                    <a:srgbClr val="4164FF"/>
                  </a:solidFill>
                </a:defRPr>
              </a:pPr>
              <a:r>
                <a:t>(“accommodating”)</a:t>
              </a:r>
            </a:p>
          </p:txBody>
        </p:sp>
      </p:grpSp>
      <p:grpSp>
        <p:nvGrpSpPr>
          <p:cNvPr id="882" name="Group"/>
          <p:cNvGrpSpPr/>
          <p:nvPr/>
        </p:nvGrpSpPr>
        <p:grpSpPr>
          <a:xfrm>
            <a:off x="3520372" y="3427002"/>
            <a:ext cx="2667916" cy="1391961"/>
            <a:chOff x="-67892" y="0"/>
            <a:chExt cx="2667914" cy="1391959"/>
          </a:xfrm>
        </p:grpSpPr>
        <p:pic>
          <p:nvPicPr>
            <p:cNvPr id="879" name="Line Line" descr="Line Line"/>
            <p:cNvPicPr>
              <a:picLocks noChangeAspect="0"/>
            </p:cNvPicPr>
            <p:nvPr/>
          </p:nvPicPr>
          <p:blipFill>
            <a:blip r:embed="rId6">
              <a:extLst/>
            </a:blip>
            <a:stretch>
              <a:fillRect/>
            </a:stretch>
          </p:blipFill>
          <p:spPr>
            <a:xfrm rot="20045253">
              <a:off x="-140404" y="883794"/>
              <a:ext cx="1884098" cy="101601"/>
            </a:xfrm>
            <a:prstGeom prst="rect">
              <a:avLst/>
            </a:prstGeom>
            <a:effectLst/>
          </p:spPr>
        </p:pic>
        <p:sp>
          <p:nvSpPr>
            <p:cNvPr id="881" name="own…"/>
            <p:cNvSpPr txBox="1"/>
            <p:nvPr/>
          </p:nvSpPr>
          <p:spPr>
            <a:xfrm>
              <a:off x="1401658" y="-1"/>
              <a:ext cx="1198365"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2044EF"/>
                  </a:solidFill>
                </a:defRPr>
              </a:pPr>
              <a:r>
                <a:t>own</a:t>
              </a:r>
            </a:p>
            <a:p>
              <a:pPr>
                <a:defRPr>
                  <a:solidFill>
                    <a:srgbClr val="2044EF"/>
                  </a:solidFill>
                </a:defRPr>
              </a:pPr>
              <a:r>
                <a:t>(proper)</a:t>
              </a:r>
            </a:p>
          </p:txBody>
        </p:sp>
      </p:grpSp>
      <p:grpSp>
        <p:nvGrpSpPr>
          <p:cNvPr id="886" name="Group"/>
          <p:cNvGrpSpPr/>
          <p:nvPr/>
        </p:nvGrpSpPr>
        <p:grpSpPr>
          <a:xfrm>
            <a:off x="760154" y="5111513"/>
            <a:ext cx="2158205" cy="733336"/>
            <a:chOff x="0" y="0"/>
            <a:chExt cx="2158203" cy="733335"/>
          </a:xfrm>
        </p:grpSpPr>
        <p:pic>
          <p:nvPicPr>
            <p:cNvPr id="883" name="Line Line" descr="Line Line"/>
            <p:cNvPicPr>
              <a:picLocks noChangeAspect="0"/>
            </p:cNvPicPr>
            <p:nvPr/>
          </p:nvPicPr>
          <p:blipFill>
            <a:blip r:embed="rId7">
              <a:extLst/>
            </a:blip>
            <a:stretch>
              <a:fillRect/>
            </a:stretch>
          </p:blipFill>
          <p:spPr>
            <a:xfrm rot="12551381">
              <a:off x="1232285" y="403542"/>
              <a:ext cx="962241" cy="101601"/>
            </a:xfrm>
            <a:prstGeom prst="rect">
              <a:avLst/>
            </a:prstGeom>
            <a:effectLst/>
          </p:spPr>
        </p:pic>
        <p:sp>
          <p:nvSpPr>
            <p:cNvPr id="885" name="door (“port”)"/>
            <p:cNvSpPr txBox="1"/>
            <p:nvPr/>
          </p:nvSpPr>
          <p:spPr>
            <a:xfrm>
              <a:off x="0" y="-1"/>
              <a:ext cx="1740248"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3B41FF"/>
                  </a:solidFill>
                </a:defRPr>
              </a:lvl1pPr>
            </a:lstStyle>
            <a:p>
              <a:pPr/>
              <a:r>
                <a:t>door (“port”)</a:t>
              </a:r>
            </a:p>
          </p:txBody>
        </p:sp>
      </p:grpSp>
      <p:grpSp>
        <p:nvGrpSpPr>
          <p:cNvPr id="890" name="Group"/>
          <p:cNvGrpSpPr/>
          <p:nvPr/>
        </p:nvGrpSpPr>
        <p:grpSpPr>
          <a:xfrm>
            <a:off x="3831992" y="5111513"/>
            <a:ext cx="1195271" cy="693758"/>
            <a:chOff x="-69124" y="0"/>
            <a:chExt cx="1195269" cy="693757"/>
          </a:xfrm>
        </p:grpSpPr>
        <p:pic>
          <p:nvPicPr>
            <p:cNvPr id="887" name="Line Line" descr="Line Line"/>
            <p:cNvPicPr>
              <a:picLocks noChangeAspect="0"/>
            </p:cNvPicPr>
            <p:nvPr/>
          </p:nvPicPr>
          <p:blipFill>
            <a:blip r:embed="rId7">
              <a:extLst/>
            </a:blip>
            <a:stretch>
              <a:fillRect/>
            </a:stretch>
          </p:blipFill>
          <p:spPr>
            <a:xfrm rot="12551381">
              <a:off x="-105447" y="363965"/>
              <a:ext cx="962241" cy="101601"/>
            </a:xfrm>
            <a:prstGeom prst="rect">
              <a:avLst/>
            </a:prstGeom>
            <a:effectLst/>
          </p:spPr>
        </p:pic>
        <p:sp>
          <p:nvSpPr>
            <p:cNvPr id="889" name="no one"/>
            <p:cNvSpPr txBox="1"/>
            <p:nvPr/>
          </p:nvSpPr>
          <p:spPr>
            <a:xfrm>
              <a:off x="79586" y="-1"/>
              <a:ext cx="104656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2644F2"/>
                  </a:solidFill>
                </a:defRPr>
              </a:lvl1pPr>
            </a:lstStyle>
            <a:p>
              <a:pPr/>
              <a:r>
                <a:t>no one</a:t>
              </a:r>
            </a:p>
          </p:txBody>
        </p:sp>
      </p:grpSp>
      <p:grpSp>
        <p:nvGrpSpPr>
          <p:cNvPr id="894" name="Group"/>
          <p:cNvGrpSpPr/>
          <p:nvPr/>
        </p:nvGrpSpPr>
        <p:grpSpPr>
          <a:xfrm>
            <a:off x="5633351" y="5188880"/>
            <a:ext cx="4120367" cy="662503"/>
            <a:chOff x="-70995" y="0"/>
            <a:chExt cx="4120366" cy="662501"/>
          </a:xfrm>
        </p:grpSpPr>
        <p:pic>
          <p:nvPicPr>
            <p:cNvPr id="891" name="Line Line" descr="Line Line"/>
            <p:cNvPicPr>
              <a:picLocks noChangeAspect="0"/>
            </p:cNvPicPr>
            <p:nvPr/>
          </p:nvPicPr>
          <p:blipFill>
            <a:blip r:embed="rId7">
              <a:extLst/>
            </a:blip>
            <a:stretch>
              <a:fillRect/>
            </a:stretch>
          </p:blipFill>
          <p:spPr>
            <a:xfrm rot="19428408">
              <a:off x="-133839" y="286598"/>
              <a:ext cx="962241" cy="101601"/>
            </a:xfrm>
            <a:prstGeom prst="rect">
              <a:avLst/>
            </a:prstGeom>
            <a:effectLst/>
          </p:spPr>
        </p:pic>
        <p:sp>
          <p:nvSpPr>
            <p:cNvPr id="893" name="answered (“responded”)"/>
            <p:cNvSpPr txBox="1"/>
            <p:nvPr/>
          </p:nvSpPr>
          <p:spPr>
            <a:xfrm>
              <a:off x="682283" y="-1"/>
              <a:ext cx="3367089"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5786FF"/>
                  </a:solidFill>
                </a:defRPr>
              </a:lvl1pPr>
            </a:lstStyle>
            <a:p>
              <a:pPr/>
              <a:r>
                <a:t>answered (“responded”)</a:t>
              </a:r>
            </a:p>
          </p:txBody>
        </p:sp>
      </p:grpSp>
      <p:grpSp>
        <p:nvGrpSpPr>
          <p:cNvPr id="898" name="Group"/>
          <p:cNvGrpSpPr/>
          <p:nvPr/>
        </p:nvGrpSpPr>
        <p:grpSpPr>
          <a:xfrm>
            <a:off x="876179" y="6294818"/>
            <a:ext cx="2192777" cy="984457"/>
            <a:chOff x="-71841" y="0"/>
            <a:chExt cx="2192776" cy="984455"/>
          </a:xfrm>
        </p:grpSpPr>
        <p:pic>
          <p:nvPicPr>
            <p:cNvPr id="895" name="Line Line" descr="Line Line"/>
            <p:cNvPicPr>
              <a:picLocks noChangeAspect="0"/>
            </p:cNvPicPr>
            <p:nvPr/>
          </p:nvPicPr>
          <p:blipFill>
            <a:blip r:embed="rId8">
              <a:extLst/>
            </a:blip>
            <a:stretch>
              <a:fillRect/>
            </a:stretch>
          </p:blipFill>
          <p:spPr>
            <a:xfrm rot="18900000">
              <a:off x="-183681" y="541012"/>
              <a:ext cx="1008964" cy="101601"/>
            </a:xfrm>
            <a:prstGeom prst="rect">
              <a:avLst/>
            </a:prstGeom>
            <a:effectLst/>
          </p:spPr>
        </p:pic>
        <p:sp>
          <p:nvSpPr>
            <p:cNvPr id="897" name="first (“primary”)"/>
            <p:cNvSpPr txBox="1"/>
            <p:nvPr/>
          </p:nvSpPr>
          <p:spPr>
            <a:xfrm>
              <a:off x="8914" y="-1"/>
              <a:ext cx="211202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265FFF"/>
                  </a:solidFill>
                </a:defRPr>
              </a:lvl1pPr>
            </a:lstStyle>
            <a:p>
              <a:pPr/>
              <a:r>
                <a:t>first (“primary”)</a:t>
              </a:r>
            </a:p>
          </p:txBody>
        </p:sp>
      </p:grpSp>
      <p:grpSp>
        <p:nvGrpSpPr>
          <p:cNvPr id="902" name="Group"/>
          <p:cNvGrpSpPr/>
          <p:nvPr/>
        </p:nvGrpSpPr>
        <p:grpSpPr>
          <a:xfrm>
            <a:off x="8911032" y="6130500"/>
            <a:ext cx="2231827" cy="900509"/>
            <a:chOff x="0" y="0"/>
            <a:chExt cx="2231826" cy="900508"/>
          </a:xfrm>
        </p:grpSpPr>
        <p:pic>
          <p:nvPicPr>
            <p:cNvPr id="899" name="Line Line" descr="Line Line"/>
            <p:cNvPicPr>
              <a:picLocks noChangeAspect="0"/>
            </p:cNvPicPr>
            <p:nvPr/>
          </p:nvPicPr>
          <p:blipFill>
            <a:blip r:embed="rId9">
              <a:extLst/>
            </a:blip>
            <a:stretch>
              <a:fillRect/>
            </a:stretch>
          </p:blipFill>
          <p:spPr>
            <a:xfrm rot="18900000">
              <a:off x="1250005" y="569825"/>
              <a:ext cx="690028" cy="101601"/>
            </a:xfrm>
            <a:prstGeom prst="rect">
              <a:avLst/>
            </a:prstGeom>
            <a:effectLst/>
          </p:spPr>
        </p:pic>
        <p:sp>
          <p:nvSpPr>
            <p:cNvPr id="901" name="hard (“durable”)"/>
            <p:cNvSpPr txBox="1"/>
            <p:nvPr/>
          </p:nvSpPr>
          <p:spPr>
            <a:xfrm>
              <a:off x="-1" y="-1"/>
              <a:ext cx="2231828"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4364FB"/>
                  </a:solidFill>
                </a:defRPr>
              </a:lvl1pPr>
            </a:lstStyle>
            <a:p>
              <a:pPr/>
              <a:r>
                <a:t>hard (“durable”)</a:t>
              </a:r>
            </a:p>
          </p:txBody>
        </p:sp>
      </p:grpSp>
      <p:grpSp>
        <p:nvGrpSpPr>
          <p:cNvPr id="906" name="Group"/>
          <p:cNvGrpSpPr/>
          <p:nvPr/>
        </p:nvGrpSpPr>
        <p:grpSpPr>
          <a:xfrm>
            <a:off x="8215389" y="8403728"/>
            <a:ext cx="2427461" cy="915565"/>
            <a:chOff x="0" y="-71842"/>
            <a:chExt cx="2427460" cy="915563"/>
          </a:xfrm>
        </p:grpSpPr>
        <p:pic>
          <p:nvPicPr>
            <p:cNvPr id="903" name="Line Line" descr="Line Line"/>
            <p:cNvPicPr>
              <a:picLocks noChangeAspect="0"/>
            </p:cNvPicPr>
            <p:nvPr/>
          </p:nvPicPr>
          <p:blipFill>
            <a:blip r:embed="rId10">
              <a:extLst/>
            </a:blip>
            <a:stretch>
              <a:fillRect/>
            </a:stretch>
          </p:blipFill>
          <p:spPr>
            <a:xfrm rot="18900000">
              <a:off x="1673460" y="210716"/>
              <a:ext cx="841282" cy="101601"/>
            </a:xfrm>
            <a:prstGeom prst="rect">
              <a:avLst/>
            </a:prstGeom>
            <a:effectLst/>
          </p:spPr>
        </p:pic>
        <p:sp>
          <p:nvSpPr>
            <p:cNvPr id="905" name="soft (“bland”)"/>
            <p:cNvSpPr txBox="1"/>
            <p:nvPr/>
          </p:nvSpPr>
          <p:spPr>
            <a:xfrm>
              <a:off x="0" y="373821"/>
              <a:ext cx="184204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1A3DEC"/>
                  </a:solidFill>
                </a:defRPr>
              </a:lvl1pPr>
            </a:lstStyle>
            <a:p>
              <a:pPr/>
              <a:r>
                <a:t>soft (“bland”)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8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8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8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9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9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0" grpId="2"/>
      <p:bldP build="whole" bldLvl="1" animBg="1" rev="0" advAuto="0" spid="882" grpId="5"/>
      <p:bldP build="whole" bldLvl="1" animBg="1" rev="0" advAuto="0" spid="894" grpId="8"/>
      <p:bldP build="whole" bldLvl="1" animBg="1" rev="0" advAuto="0" spid="898" grpId="9"/>
      <p:bldP build="whole" bldLvl="1" animBg="1" rev="0" advAuto="0" spid="902" grpId="10"/>
      <p:bldP build="whole" bldLvl="1" animBg="1" rev="0" advAuto="0" spid="906" grpId="11"/>
      <p:bldP build="whole" bldLvl="1" animBg="1" rev="0" advAuto="0" spid="866" grpId="1"/>
      <p:bldP build="whole" bldLvl="1" animBg="1" rev="0" advAuto="0" spid="874" grpId="3"/>
      <p:bldP build="whole" bldLvl="1" animBg="1" rev="0" advAuto="0" spid="886" grpId="6"/>
      <p:bldP build="whole" bldLvl="1" animBg="1" rev="0" advAuto="0" spid="890" grpId="7"/>
      <p:bldP build="whole" bldLvl="1" animBg="1" rev="0" advAuto="0" spid="878"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tages of Language Acquisition:"/>
          <p:cNvSpPr txBox="1"/>
          <p:nvPr/>
        </p:nvSpPr>
        <p:spPr>
          <a:xfrm>
            <a:off x="3866860" y="118233"/>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Stages of Language Acquisition: </a:t>
            </a:r>
          </a:p>
        </p:txBody>
      </p:sp>
      <p:sp>
        <p:nvSpPr>
          <p:cNvPr id="211" name="Stage I: Pre-Production"/>
          <p:cNvSpPr txBox="1"/>
          <p:nvPr/>
        </p:nvSpPr>
        <p:spPr>
          <a:xfrm>
            <a:off x="4219818" y="1082981"/>
            <a:ext cx="3309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 I: Pre-Production</a:t>
            </a:r>
          </a:p>
        </p:txBody>
      </p:sp>
      <p:graphicFrame>
        <p:nvGraphicFramePr>
          <p:cNvPr id="212" name="Table"/>
          <p:cNvGraphicFramePr/>
          <p:nvPr/>
        </p:nvGraphicFramePr>
        <p:xfrm>
          <a:off x="572858" y="2535357"/>
          <a:ext cx="12317287" cy="562271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1800"/>
                      </a:pPr>
                      <a:r>
                        <a:rPr sz="2000">
                          <a:sym typeface="Helvetica Neue"/>
                        </a:rPr>
                        <a:t>How can I help? </a:t>
                      </a:r>
                    </a:p>
                  </a:txBody>
                  <a:tcPr marL="0" marR="0" marT="0" marB="0" anchor="t" anchorCtr="0" horzOverflow="overflow"/>
                </a:tc>
              </a:tr>
              <a:tr h="1124542">
                <a:tc>
                  <a:txBody>
                    <a:bodyPr/>
                    <a:lstStyle/>
                    <a:p>
                      <a:pPr algn="l">
                        <a:defRPr>
                          <a:sym typeface="Helvetica Neue"/>
                        </a:defRPr>
                      </a:pPr>
                      <a:r>
                        <a:t>This is also called </a:t>
                      </a:r>
                      <a:r>
                        <a:rPr i="1"/>
                        <a:t>the silent period.</a:t>
                      </a:r>
                      <a:endParaRPr i="1"/>
                    </a:p>
                    <a:p>
                      <a:pPr algn="l">
                        <a:defRPr>
                          <a:sym typeface="Helvetica Neue"/>
                        </a:defRPr>
                      </a:pPr>
                      <a:r>
                        <a:t>The child or teenager takes in the new language but does not speak it. However, the child or teenager is developing understanding and needs lots of “comprehensible input.” </a:t>
                      </a:r>
                    </a:p>
                  </a:txBody>
                  <a:tcPr marL="0" marR="0" marT="0" marB="0" anchor="t" anchorCtr="0" horzOverflow="overflow"/>
                </a:tc>
                <a:tc>
                  <a:txBody>
                    <a:bodyPr/>
                    <a:lstStyle/>
                    <a:p>
                      <a:pPr algn="l">
                        <a:defRPr>
                          <a:sym typeface="Helvetica Neue"/>
                        </a:defRPr>
                      </a:pPr>
                      <a:r>
                        <a:t>Read-alouds, with lots of expression and gesture</a:t>
                      </a:r>
                    </a:p>
                    <a:p>
                      <a:pPr algn="l">
                        <a:defRPr>
                          <a:sym typeface="Helvetica Neue"/>
                        </a:defRPr>
                      </a:pPr>
                    </a:p>
                    <a:p>
                      <a:pPr algn="l">
                        <a:defRPr>
                          <a:sym typeface="Helvetica Neue"/>
                        </a:defRPr>
                      </a:pPr>
                      <a:r>
                        <a:t>Lots of visuals to accompany stories</a:t>
                      </a:r>
                    </a:p>
                    <a:p>
                      <a:pPr algn="l">
                        <a:defRPr>
                          <a:sym typeface="Helvetica Neue"/>
                        </a:defRPr>
                      </a:pPr>
                    </a:p>
                    <a:p>
                      <a:pPr algn="l">
                        <a:defRPr>
                          <a:sym typeface="Helvetica Neue"/>
                        </a:defRPr>
                      </a:pPr>
                      <a:r>
                        <a:t>Speak slowly.</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a:sym typeface="Helvetica Neue"/>
                        </a:defRPr>
                      </a:pPr>
                    </a:p>
                    <a:p>
                      <a:pPr algn="l">
                        <a:defRPr>
                          <a:sym typeface="Helvetica Neue"/>
                        </a:defRPr>
                      </a:pPr>
                      <a:r>
                        <a:t>Physically demonstrate what you want them to do.</a:t>
                      </a:r>
                    </a:p>
                    <a:p>
                      <a:pPr algn="l">
                        <a:defRPr>
                          <a:sym typeface="Helvetica Neue"/>
                        </a:defRPr>
                      </a:pPr>
                    </a:p>
                    <a:p>
                      <a:pPr algn="l">
                        <a:defRPr>
                          <a:sym typeface="Helvetica Neue"/>
                        </a:defRPr>
                      </a:pPr>
                      <a:r>
                        <a:t>Do NOT prematurely encourage speech.</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a:sym typeface="Helvetica Neue"/>
                        </a:defRPr>
                      </a:pPr>
                      <a:r>
                        <a:t>Ask more advanced ELLs to interpret.</a:t>
                      </a:r>
                    </a:p>
                    <a:p>
                      <a:pPr algn="l">
                        <a:defRPr>
                          <a:sym typeface="Helvetica Neue"/>
                        </a:defRPr>
                      </a:pPr>
                    </a:p>
                    <a:p>
                      <a:pPr algn="l">
                        <a:defRPr>
                          <a:sym typeface="Helvetica Neue"/>
                        </a:defRPr>
                      </a:pPr>
                      <a:r>
                        <a:t>React to errors by modeling correct language usage. Do NOT explicitly correct.</a:t>
                      </a:r>
                    </a:p>
                  </a:txBody>
                  <a:tcPr marL="0" marR="0" marT="0" marB="0" anchor="t" anchorCtr="0" horzOverflow="overflow"/>
                </a:tc>
              </a:tr>
            </a:tbl>
          </a:graphicData>
        </a:graphic>
      </p:graphicFrame>
      <p:sp>
        <p:nvSpPr>
          <p:cNvPr id="213"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n-lt"/>
                <a:ea typeface="+mn-ea"/>
                <a:cs typeface="+mn-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14" name="accessed October19, 2022."/>
          <p:cNvSpPr txBox="1"/>
          <p:nvPr/>
        </p:nvSpPr>
        <p:spPr>
          <a:xfrm>
            <a:off x="1550027" y="9174547"/>
            <a:ext cx="2943226" cy="37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n-lt"/>
                <a:ea typeface="+mn-ea"/>
                <a:cs typeface="+mn-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8" name="Scan 1.jpeg" descr="Scan 1.jpeg"/>
          <p:cNvPicPr>
            <a:picLocks noChangeAspect="1"/>
          </p:cNvPicPr>
          <p:nvPr/>
        </p:nvPicPr>
        <p:blipFill>
          <a:blip r:embed="rId2">
            <a:extLst/>
          </a:blip>
          <a:stretch>
            <a:fillRect/>
          </a:stretch>
        </p:blipFill>
        <p:spPr>
          <a:xfrm rot="5412781">
            <a:off x="-90624" y="248405"/>
            <a:ext cx="3052540" cy="2995572"/>
          </a:xfrm>
          <a:prstGeom prst="rect">
            <a:avLst/>
          </a:prstGeom>
          <a:ln w="12700">
            <a:miter lim="400000"/>
          </a:ln>
        </p:spPr>
      </p:pic>
      <p:pic>
        <p:nvPicPr>
          <p:cNvPr id="909" name="Screen Shot 2024-12-13 at 4.21.56 PM.png" descr="Screen Shot 2024-12-13 at 4.21.56 PM.png"/>
          <p:cNvPicPr>
            <a:picLocks noChangeAspect="1"/>
          </p:cNvPicPr>
          <p:nvPr/>
        </p:nvPicPr>
        <p:blipFill>
          <a:blip r:embed="rId3">
            <a:extLst/>
          </a:blip>
          <a:stretch>
            <a:fillRect/>
          </a:stretch>
        </p:blipFill>
        <p:spPr>
          <a:xfrm>
            <a:off x="-952780" y="5421296"/>
            <a:ext cx="14910360" cy="3653834"/>
          </a:xfrm>
          <a:prstGeom prst="rect">
            <a:avLst/>
          </a:prstGeom>
          <a:ln w="12700">
            <a:miter lim="400000"/>
          </a:ln>
        </p:spPr>
      </p:pic>
      <p:grpSp>
        <p:nvGrpSpPr>
          <p:cNvPr id="912" name="Group"/>
          <p:cNvGrpSpPr/>
          <p:nvPr/>
        </p:nvGrpSpPr>
        <p:grpSpPr>
          <a:xfrm>
            <a:off x="3052402" y="129953"/>
            <a:ext cx="10854412" cy="5259749"/>
            <a:chOff x="0" y="0"/>
            <a:chExt cx="10854410" cy="5259747"/>
          </a:xfrm>
        </p:grpSpPr>
        <p:pic>
          <p:nvPicPr>
            <p:cNvPr id="910" name="Screen Shot 2024-12-13 at 4.21.04 PM.png" descr="Screen Shot 2024-12-13 at 4.21.04 PM.png"/>
            <p:cNvPicPr>
              <a:picLocks noChangeAspect="1"/>
            </p:cNvPicPr>
            <p:nvPr/>
          </p:nvPicPr>
          <p:blipFill>
            <a:blip r:embed="rId4">
              <a:extLst/>
            </a:blip>
            <a:stretch>
              <a:fillRect/>
            </a:stretch>
          </p:blipFill>
          <p:spPr>
            <a:xfrm>
              <a:off x="0" y="0"/>
              <a:ext cx="10854411" cy="2786506"/>
            </a:xfrm>
            <a:prstGeom prst="rect">
              <a:avLst/>
            </a:prstGeom>
            <a:ln w="12700" cap="flat">
              <a:noFill/>
              <a:miter lim="400000"/>
            </a:ln>
            <a:effectLst/>
          </p:spPr>
        </p:pic>
        <p:pic>
          <p:nvPicPr>
            <p:cNvPr id="911" name="Screen Shot 2024-12-13 at 4.22.33 PM.png" descr="Screen Shot 2024-12-13 at 4.22.33 PM.png"/>
            <p:cNvPicPr>
              <a:picLocks noChangeAspect="1"/>
            </p:cNvPicPr>
            <p:nvPr/>
          </p:nvPicPr>
          <p:blipFill>
            <a:blip r:embed="rId5">
              <a:extLst/>
            </a:blip>
            <a:stretch>
              <a:fillRect/>
            </a:stretch>
          </p:blipFill>
          <p:spPr>
            <a:xfrm>
              <a:off x="2376617" y="2724482"/>
              <a:ext cx="4844838" cy="2535266"/>
            </a:xfrm>
            <a:prstGeom prst="rect">
              <a:avLst/>
            </a:prstGeom>
            <a:ln w="12700" cap="flat">
              <a:noFill/>
              <a:miter lim="400000"/>
            </a:ln>
            <a:effectLst/>
          </p:spPr>
        </p:pic>
      </p:grpSp>
      <p:grpSp>
        <p:nvGrpSpPr>
          <p:cNvPr id="918" name="Group"/>
          <p:cNvGrpSpPr/>
          <p:nvPr/>
        </p:nvGrpSpPr>
        <p:grpSpPr>
          <a:xfrm>
            <a:off x="611006" y="4109333"/>
            <a:ext cx="2858246" cy="2390936"/>
            <a:chOff x="0" y="0"/>
            <a:chExt cx="2858244" cy="2390935"/>
          </a:xfrm>
        </p:grpSpPr>
        <p:pic>
          <p:nvPicPr>
            <p:cNvPr id="913" name="Line Line" descr="Line Line"/>
            <p:cNvPicPr>
              <a:picLocks noChangeAspect="0"/>
            </p:cNvPicPr>
            <p:nvPr/>
          </p:nvPicPr>
          <p:blipFill>
            <a:blip r:embed="rId6">
              <a:extLst/>
            </a:blip>
            <a:stretch>
              <a:fillRect/>
            </a:stretch>
          </p:blipFill>
          <p:spPr>
            <a:xfrm>
              <a:off x="208157" y="2289335"/>
              <a:ext cx="1647154" cy="101601"/>
            </a:xfrm>
            <a:prstGeom prst="rect">
              <a:avLst/>
            </a:prstGeom>
            <a:effectLst/>
          </p:spPr>
        </p:pic>
        <p:pic>
          <p:nvPicPr>
            <p:cNvPr id="915" name="Line Line" descr="Line Line"/>
            <p:cNvPicPr>
              <a:picLocks noChangeAspect="0"/>
            </p:cNvPicPr>
            <p:nvPr/>
          </p:nvPicPr>
          <p:blipFill>
            <a:blip r:embed="rId6">
              <a:extLst/>
            </a:blip>
            <a:stretch>
              <a:fillRect/>
            </a:stretch>
          </p:blipFill>
          <p:spPr>
            <a:xfrm rot="18837122">
              <a:off x="322294" y="1178241"/>
              <a:ext cx="1647154" cy="101601"/>
            </a:xfrm>
            <a:prstGeom prst="rect">
              <a:avLst/>
            </a:prstGeom>
            <a:effectLst/>
          </p:spPr>
        </p:pic>
        <p:sp>
          <p:nvSpPr>
            <p:cNvPr id="917" name="neighbors (“vicinity”)"/>
            <p:cNvSpPr txBox="1"/>
            <p:nvPr/>
          </p:nvSpPr>
          <p:spPr>
            <a:xfrm>
              <a:off x="0" y="0"/>
              <a:ext cx="2858245"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solidFill>
                    <a:srgbClr val="4B5CFB"/>
                  </a:solidFill>
                </a:defRPr>
              </a:lvl1pPr>
            </a:lstStyle>
            <a:p>
              <a:pPr/>
              <a:r>
                <a:t>neighbors (“vicinity”)</a:t>
              </a:r>
            </a:p>
          </p:txBody>
        </p:sp>
      </p:grpSp>
      <p:grpSp>
        <p:nvGrpSpPr>
          <p:cNvPr id="924" name="Group"/>
          <p:cNvGrpSpPr/>
          <p:nvPr/>
        </p:nvGrpSpPr>
        <p:grpSpPr>
          <a:xfrm>
            <a:off x="4584846" y="4097527"/>
            <a:ext cx="2653760" cy="2414548"/>
            <a:chOff x="-50799" y="0"/>
            <a:chExt cx="2653758" cy="2414547"/>
          </a:xfrm>
        </p:grpSpPr>
        <p:pic>
          <p:nvPicPr>
            <p:cNvPr id="919" name="Line Line" descr="Line Line"/>
            <p:cNvPicPr>
              <a:picLocks noChangeAspect="0"/>
            </p:cNvPicPr>
            <p:nvPr/>
          </p:nvPicPr>
          <p:blipFill>
            <a:blip r:embed="rId7">
              <a:extLst/>
            </a:blip>
            <a:stretch>
              <a:fillRect/>
            </a:stretch>
          </p:blipFill>
          <p:spPr>
            <a:xfrm>
              <a:off x="-50800" y="2312947"/>
              <a:ext cx="2120331" cy="101601"/>
            </a:xfrm>
            <a:prstGeom prst="rect">
              <a:avLst/>
            </a:prstGeom>
            <a:effectLst/>
          </p:spPr>
        </p:pic>
        <p:pic>
          <p:nvPicPr>
            <p:cNvPr id="921" name="Line Line" descr="Line Line"/>
            <p:cNvPicPr>
              <a:picLocks noChangeAspect="0"/>
            </p:cNvPicPr>
            <p:nvPr/>
          </p:nvPicPr>
          <p:blipFill>
            <a:blip r:embed="rId6">
              <a:extLst/>
            </a:blip>
            <a:stretch>
              <a:fillRect/>
            </a:stretch>
          </p:blipFill>
          <p:spPr>
            <a:xfrm rot="18837122">
              <a:off x="605228" y="1201853"/>
              <a:ext cx="1647154" cy="101601"/>
            </a:xfrm>
            <a:prstGeom prst="rect">
              <a:avLst/>
            </a:prstGeom>
            <a:effectLst/>
          </p:spPr>
        </p:pic>
        <p:sp>
          <p:nvSpPr>
            <p:cNvPr id="923" name="very angry…"/>
            <p:cNvSpPr txBox="1"/>
            <p:nvPr/>
          </p:nvSpPr>
          <p:spPr>
            <a:xfrm>
              <a:off x="693196" y="0"/>
              <a:ext cx="1909763"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394DE4"/>
                  </a:solidFill>
                </a:defRPr>
              </a:pPr>
              <a:r>
                <a:t>very angry</a:t>
              </a:r>
            </a:p>
            <a:p>
              <a:pPr>
                <a:defRPr>
                  <a:solidFill>
                    <a:srgbClr val="394DE4"/>
                  </a:solidFill>
                </a:defRPr>
              </a:pPr>
              <a:r>
                <a:t> (“disgusted”)</a:t>
              </a:r>
            </a:p>
          </p:txBody>
        </p:sp>
      </p:grpSp>
      <p:grpSp>
        <p:nvGrpSpPr>
          <p:cNvPr id="931" name="Group"/>
          <p:cNvGrpSpPr/>
          <p:nvPr/>
        </p:nvGrpSpPr>
        <p:grpSpPr>
          <a:xfrm>
            <a:off x="8877572" y="3108442"/>
            <a:ext cx="3469319" cy="3300727"/>
            <a:chOff x="-50799" y="0"/>
            <a:chExt cx="3469317" cy="3300725"/>
          </a:xfrm>
        </p:grpSpPr>
        <p:pic>
          <p:nvPicPr>
            <p:cNvPr id="925" name="Line Line" descr="Line Line"/>
            <p:cNvPicPr>
              <a:picLocks noChangeAspect="0"/>
            </p:cNvPicPr>
            <p:nvPr/>
          </p:nvPicPr>
          <p:blipFill>
            <a:blip r:embed="rId7">
              <a:extLst/>
            </a:blip>
            <a:stretch>
              <a:fillRect/>
            </a:stretch>
          </p:blipFill>
          <p:spPr>
            <a:xfrm>
              <a:off x="-50800" y="3199125"/>
              <a:ext cx="2120331" cy="101601"/>
            </a:xfrm>
            <a:prstGeom prst="rect">
              <a:avLst/>
            </a:prstGeom>
            <a:effectLst/>
          </p:spPr>
        </p:pic>
        <p:grpSp>
          <p:nvGrpSpPr>
            <p:cNvPr id="930" name="Group"/>
            <p:cNvGrpSpPr/>
            <p:nvPr/>
          </p:nvGrpSpPr>
          <p:grpSpPr>
            <a:xfrm>
              <a:off x="841729" y="-1"/>
              <a:ext cx="2576789" cy="2733359"/>
              <a:chOff x="-71655" y="0"/>
              <a:chExt cx="2576788" cy="2733357"/>
            </a:xfrm>
          </p:grpSpPr>
          <p:pic>
            <p:nvPicPr>
              <p:cNvPr id="927" name="Line Line" descr="Line Line"/>
              <p:cNvPicPr>
                <a:picLocks noChangeAspect="0"/>
              </p:cNvPicPr>
              <p:nvPr/>
            </p:nvPicPr>
            <p:blipFill>
              <a:blip r:embed="rId8">
                <a:extLst/>
              </a:blip>
              <a:stretch>
                <a:fillRect/>
              </a:stretch>
            </p:blipFill>
            <p:spPr>
              <a:xfrm rot="18651661">
                <a:off x="-459231" y="1717557"/>
                <a:ext cx="2464015" cy="101601"/>
              </a:xfrm>
              <a:prstGeom prst="rect">
                <a:avLst/>
              </a:prstGeom>
              <a:effectLst/>
            </p:spPr>
          </p:pic>
          <p:sp>
            <p:nvSpPr>
              <p:cNvPr id="929" name="warned…"/>
              <p:cNvSpPr txBox="1"/>
              <p:nvPr/>
            </p:nvSpPr>
            <p:spPr>
              <a:xfrm>
                <a:off x="934252" y="-1"/>
                <a:ext cx="1570882"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solidFill>
                      <a:srgbClr val="2A44F7"/>
                    </a:solidFill>
                  </a:defRPr>
                </a:pPr>
                <a:r>
                  <a:t>warned</a:t>
                </a:r>
              </a:p>
              <a:p>
                <a:pPr algn="l">
                  <a:defRPr>
                    <a:solidFill>
                      <a:srgbClr val="2A44F7"/>
                    </a:solidFill>
                  </a:defRPr>
                </a:pPr>
                <a:r>
                  <a:t>(“advised”)</a:t>
                </a:r>
              </a:p>
            </p:txBody>
          </p:sp>
        </p:grpSp>
      </p:grpSp>
      <p:grpSp>
        <p:nvGrpSpPr>
          <p:cNvPr id="937" name="Group"/>
          <p:cNvGrpSpPr/>
          <p:nvPr/>
        </p:nvGrpSpPr>
        <p:grpSpPr>
          <a:xfrm>
            <a:off x="6273205" y="7519984"/>
            <a:ext cx="2244339" cy="1926700"/>
            <a:chOff x="-50800" y="-50800"/>
            <a:chExt cx="2244338" cy="1926698"/>
          </a:xfrm>
        </p:grpSpPr>
        <p:pic>
          <p:nvPicPr>
            <p:cNvPr id="932" name="Line Line" descr="Line Line"/>
            <p:cNvPicPr>
              <a:picLocks noChangeAspect="0"/>
            </p:cNvPicPr>
            <p:nvPr/>
          </p:nvPicPr>
          <p:blipFill>
            <a:blip r:embed="rId6">
              <a:extLst/>
            </a:blip>
            <a:stretch>
              <a:fillRect/>
            </a:stretch>
          </p:blipFill>
          <p:spPr>
            <a:xfrm>
              <a:off x="-50800" y="-50800"/>
              <a:ext cx="1647154" cy="101600"/>
            </a:xfrm>
            <a:prstGeom prst="rect">
              <a:avLst/>
            </a:prstGeom>
            <a:effectLst/>
          </p:spPr>
        </p:pic>
        <p:pic>
          <p:nvPicPr>
            <p:cNvPr id="934" name="Line Line" descr="Line Line"/>
            <p:cNvPicPr>
              <a:picLocks noChangeAspect="0"/>
            </p:cNvPicPr>
            <p:nvPr/>
          </p:nvPicPr>
          <p:blipFill>
            <a:blip r:embed="rId9">
              <a:extLst/>
            </a:blip>
            <a:stretch>
              <a:fillRect/>
            </a:stretch>
          </p:blipFill>
          <p:spPr>
            <a:xfrm rot="3091452">
              <a:off x="384638" y="717980"/>
              <a:ext cx="1746954" cy="101601"/>
            </a:xfrm>
            <a:prstGeom prst="rect">
              <a:avLst/>
            </a:prstGeom>
            <a:effectLst/>
          </p:spPr>
        </p:pic>
        <p:sp>
          <p:nvSpPr>
            <p:cNvPr id="936" name="acted"/>
            <p:cNvSpPr txBox="1"/>
            <p:nvPr/>
          </p:nvSpPr>
          <p:spPr>
            <a:xfrm>
              <a:off x="1333609" y="1405998"/>
              <a:ext cx="85993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3C50F1"/>
                  </a:solidFill>
                </a:defRPr>
              </a:lvl1pPr>
            </a:lstStyle>
            <a:p>
              <a:pPr/>
              <a:r>
                <a:t>acted</a:t>
              </a:r>
            </a:p>
          </p:txBody>
        </p:sp>
      </p:grpSp>
      <p:grpSp>
        <p:nvGrpSpPr>
          <p:cNvPr id="943" name="Group"/>
          <p:cNvGrpSpPr/>
          <p:nvPr/>
        </p:nvGrpSpPr>
        <p:grpSpPr>
          <a:xfrm>
            <a:off x="1999322" y="3614336"/>
            <a:ext cx="3422415" cy="3380930"/>
            <a:chOff x="-50799" y="0"/>
            <a:chExt cx="3422414" cy="3380928"/>
          </a:xfrm>
        </p:grpSpPr>
        <p:pic>
          <p:nvPicPr>
            <p:cNvPr id="938" name="Line Line" descr="Line Line"/>
            <p:cNvPicPr>
              <a:picLocks noChangeAspect="0"/>
            </p:cNvPicPr>
            <p:nvPr/>
          </p:nvPicPr>
          <p:blipFill>
            <a:blip r:embed="rId10">
              <a:extLst/>
            </a:blip>
            <a:stretch>
              <a:fillRect/>
            </a:stretch>
          </p:blipFill>
          <p:spPr>
            <a:xfrm>
              <a:off x="-50800" y="3279328"/>
              <a:ext cx="1483785" cy="101601"/>
            </a:xfrm>
            <a:prstGeom prst="rect">
              <a:avLst/>
            </a:prstGeom>
            <a:effectLst/>
          </p:spPr>
        </p:pic>
        <p:pic>
          <p:nvPicPr>
            <p:cNvPr id="940" name="Line Line" descr="Line Line"/>
            <p:cNvPicPr>
              <a:picLocks noChangeAspect="0"/>
            </p:cNvPicPr>
            <p:nvPr/>
          </p:nvPicPr>
          <p:blipFill>
            <a:blip r:embed="rId11">
              <a:extLst/>
            </a:blip>
            <a:stretch>
              <a:fillRect/>
            </a:stretch>
          </p:blipFill>
          <p:spPr>
            <a:xfrm rot="18427123">
              <a:off x="-53659" y="1906018"/>
              <a:ext cx="2662718" cy="101601"/>
            </a:xfrm>
            <a:prstGeom prst="rect">
              <a:avLst/>
            </a:prstGeom>
            <a:effectLst/>
          </p:spPr>
        </p:pic>
        <p:sp>
          <p:nvSpPr>
            <p:cNvPr id="942" name="next…"/>
            <p:cNvSpPr txBox="1"/>
            <p:nvPr/>
          </p:nvSpPr>
          <p:spPr>
            <a:xfrm>
              <a:off x="1699530" y="0"/>
              <a:ext cx="1672085"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solidFill>
                    <a:srgbClr val="4F76FF"/>
                  </a:solidFill>
                </a:defRPr>
              </a:pPr>
              <a:r>
                <a:t>next</a:t>
              </a:r>
            </a:p>
            <a:p>
              <a:pPr algn="l">
                <a:defRPr>
                  <a:solidFill>
                    <a:srgbClr val="4F76FF"/>
                  </a:solidFill>
                </a:defRPr>
              </a:pPr>
              <a:r>
                <a:t>(“proximal”)</a:t>
              </a:r>
            </a:p>
          </p:txBody>
        </p:sp>
      </p:grpSp>
      <p:grpSp>
        <p:nvGrpSpPr>
          <p:cNvPr id="949" name="Group"/>
          <p:cNvGrpSpPr/>
          <p:nvPr/>
        </p:nvGrpSpPr>
        <p:grpSpPr>
          <a:xfrm>
            <a:off x="1396380" y="7498942"/>
            <a:ext cx="3650279" cy="1975899"/>
            <a:chOff x="-50800" y="-71841"/>
            <a:chExt cx="3650278" cy="1975897"/>
          </a:xfrm>
        </p:grpSpPr>
        <p:pic>
          <p:nvPicPr>
            <p:cNvPr id="944" name="Line Line" descr="Line Line"/>
            <p:cNvPicPr>
              <a:picLocks noChangeAspect="0"/>
            </p:cNvPicPr>
            <p:nvPr/>
          </p:nvPicPr>
          <p:blipFill>
            <a:blip r:embed="rId12">
              <a:extLst/>
            </a:blip>
            <a:stretch>
              <a:fillRect/>
            </a:stretch>
          </p:blipFill>
          <p:spPr>
            <a:xfrm>
              <a:off x="-50800" y="-50800"/>
              <a:ext cx="1901154" cy="101600"/>
            </a:xfrm>
            <a:prstGeom prst="rect">
              <a:avLst/>
            </a:prstGeom>
            <a:effectLst/>
          </p:spPr>
        </p:pic>
        <p:pic>
          <p:nvPicPr>
            <p:cNvPr id="946" name="Line Line" descr="Line Line"/>
            <p:cNvPicPr>
              <a:picLocks noChangeAspect="0"/>
            </p:cNvPicPr>
            <p:nvPr/>
          </p:nvPicPr>
          <p:blipFill>
            <a:blip r:embed="rId13">
              <a:extLst/>
            </a:blip>
            <a:stretch>
              <a:fillRect/>
            </a:stretch>
          </p:blipFill>
          <p:spPr>
            <a:xfrm rot="2700000">
              <a:off x="335619" y="590980"/>
              <a:ext cx="1916831" cy="101601"/>
            </a:xfrm>
            <a:prstGeom prst="rect">
              <a:avLst/>
            </a:prstGeom>
            <a:effectLst/>
          </p:spPr>
        </p:pic>
        <p:sp>
          <p:nvSpPr>
            <p:cNvPr id="948" name="realizing…"/>
            <p:cNvSpPr txBox="1"/>
            <p:nvPr/>
          </p:nvSpPr>
          <p:spPr>
            <a:xfrm>
              <a:off x="978020" y="1065855"/>
              <a:ext cx="2621459"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4057FD"/>
                  </a:solidFill>
                </a:defRPr>
              </a:pPr>
              <a:r>
                <a:t>realizing</a:t>
              </a:r>
            </a:p>
            <a:p>
              <a:pPr>
                <a:defRPr>
                  <a:solidFill>
                    <a:srgbClr val="4057FD"/>
                  </a:solidFill>
                </a:defRPr>
              </a:pPr>
              <a:r>
                <a:t>(“comprehending”)</a:t>
              </a:r>
            </a:p>
          </p:txBody>
        </p:sp>
      </p:grpSp>
      <p:grpSp>
        <p:nvGrpSpPr>
          <p:cNvPr id="955" name="Group"/>
          <p:cNvGrpSpPr/>
          <p:nvPr/>
        </p:nvGrpSpPr>
        <p:grpSpPr>
          <a:xfrm>
            <a:off x="8423009" y="7499408"/>
            <a:ext cx="2970991" cy="1842736"/>
            <a:chOff x="-50800" y="-71376"/>
            <a:chExt cx="2970989" cy="1842735"/>
          </a:xfrm>
        </p:grpSpPr>
        <p:pic>
          <p:nvPicPr>
            <p:cNvPr id="950" name="Line Line" descr="Line Line"/>
            <p:cNvPicPr>
              <a:picLocks noChangeAspect="0"/>
            </p:cNvPicPr>
            <p:nvPr/>
          </p:nvPicPr>
          <p:blipFill>
            <a:blip r:embed="rId12">
              <a:extLst/>
            </a:blip>
            <a:stretch>
              <a:fillRect/>
            </a:stretch>
          </p:blipFill>
          <p:spPr>
            <a:xfrm>
              <a:off x="-50800" y="-50800"/>
              <a:ext cx="1901154" cy="101600"/>
            </a:xfrm>
            <a:prstGeom prst="rect">
              <a:avLst/>
            </a:prstGeom>
            <a:effectLst/>
          </p:spPr>
        </p:pic>
        <p:pic>
          <p:nvPicPr>
            <p:cNvPr id="952" name="Line Line" descr="Line Line"/>
            <p:cNvPicPr>
              <a:picLocks noChangeAspect="0"/>
            </p:cNvPicPr>
            <p:nvPr/>
          </p:nvPicPr>
          <p:blipFill>
            <a:blip r:embed="rId9">
              <a:extLst/>
            </a:blip>
            <a:stretch>
              <a:fillRect/>
            </a:stretch>
          </p:blipFill>
          <p:spPr>
            <a:xfrm rot="3091452">
              <a:off x="590451" y="593249"/>
              <a:ext cx="1746954" cy="101601"/>
            </a:xfrm>
            <a:prstGeom prst="rect">
              <a:avLst/>
            </a:prstGeom>
            <a:effectLst/>
          </p:spPr>
        </p:pic>
        <p:sp>
          <p:nvSpPr>
            <p:cNvPr id="954" name="promised"/>
            <p:cNvSpPr txBox="1"/>
            <p:nvPr/>
          </p:nvSpPr>
          <p:spPr>
            <a:xfrm>
              <a:off x="1552310" y="1301459"/>
              <a:ext cx="136788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344EE0"/>
                  </a:solidFill>
                </a:defRPr>
              </a:lvl1pPr>
            </a:lstStyle>
            <a:p>
              <a:pPr/>
              <a:r>
                <a:t>promised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9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9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8" grpId="2"/>
      <p:bldP build="whole" bldLvl="1" animBg="1" rev="0" advAuto="0" spid="943" grpId="5"/>
      <p:bldP build="whole" bldLvl="1" animBg="1" rev="0" advAuto="0" spid="937" grpId="7"/>
      <p:bldP build="whole" bldLvl="1" animBg="1" rev="0" advAuto="0" spid="909" grpId="1"/>
      <p:bldP build="whole" bldLvl="1" animBg="1" rev="0" advAuto="0" spid="931" grpId="4"/>
      <p:bldP build="whole" bldLvl="1" animBg="1" rev="0" advAuto="0" spid="955" grpId="8"/>
      <p:bldP build="whole" bldLvl="1" animBg="1" rev="0" advAuto="0" spid="949" grpId="6"/>
      <p:bldP build="whole" bldLvl="1" animBg="1" rev="0" advAuto="0" spid="924" grpId="3"/>
    </p:bldLst>
  </p:timing>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7" name="Look through your book to find…"/>
          <p:cNvSpPr txBox="1"/>
          <p:nvPr/>
        </p:nvSpPr>
        <p:spPr>
          <a:xfrm>
            <a:off x="1581968" y="3548804"/>
            <a:ext cx="945169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latin typeface="Marker Felt"/>
                <a:ea typeface="Marker Felt"/>
                <a:cs typeface="Marker Felt"/>
                <a:sym typeface="Marker Felt"/>
              </a:defRPr>
            </a:pPr>
            <a:r>
              <a:t>Look through your book to find</a:t>
            </a:r>
          </a:p>
          <a:p>
            <a:pPr algn="l">
              <a:defRPr sz="3900">
                <a:latin typeface="Marker Felt"/>
                <a:ea typeface="Marker Felt"/>
                <a:cs typeface="Marker Felt"/>
                <a:sym typeface="Marker Felt"/>
              </a:defRPr>
            </a:pPr>
            <a:r>
              <a:t>obvious and “have-to-think-about-it” cognates</a:t>
            </a:r>
          </a:p>
        </p:txBody>
      </p:sp>
      <p:pic>
        <p:nvPicPr>
          <p:cNvPr id="958" name="Image" descr="Image"/>
          <p:cNvPicPr>
            <a:picLocks noChangeAspect="1"/>
          </p:cNvPicPr>
          <p:nvPr/>
        </p:nvPicPr>
        <p:blipFill>
          <a:blip r:embed="rId2">
            <a:extLst/>
          </a:blip>
          <a:stretch>
            <a:fillRect/>
          </a:stretch>
        </p:blipFill>
        <p:spPr>
          <a:xfrm>
            <a:off x="371867" y="425336"/>
            <a:ext cx="2819401" cy="2882901"/>
          </a:xfrm>
          <a:prstGeom prst="rect">
            <a:avLst/>
          </a:prstGeom>
          <a:ln w="12700">
            <a:miter lim="400000"/>
          </a:ln>
        </p:spPr>
      </p:pic>
      <p:pic>
        <p:nvPicPr>
          <p:cNvPr id="959" name="Image" descr="Image"/>
          <p:cNvPicPr>
            <a:picLocks noChangeAspect="1"/>
          </p:cNvPicPr>
          <p:nvPr/>
        </p:nvPicPr>
        <p:blipFill>
          <a:blip r:embed="rId3">
            <a:extLst/>
          </a:blip>
          <a:stretch>
            <a:fillRect/>
          </a:stretch>
        </p:blipFill>
        <p:spPr>
          <a:xfrm>
            <a:off x="4718356" y="256154"/>
            <a:ext cx="2870202" cy="2832101"/>
          </a:xfrm>
          <a:prstGeom prst="rect">
            <a:avLst/>
          </a:prstGeom>
          <a:ln w="12700">
            <a:miter lim="400000"/>
          </a:ln>
        </p:spPr>
      </p:pic>
      <p:pic>
        <p:nvPicPr>
          <p:cNvPr id="960" name="Image" descr="Image"/>
          <p:cNvPicPr>
            <a:picLocks noChangeAspect="1"/>
          </p:cNvPicPr>
          <p:nvPr/>
        </p:nvPicPr>
        <p:blipFill>
          <a:blip r:embed="rId4">
            <a:extLst/>
          </a:blip>
          <a:stretch>
            <a:fillRect/>
          </a:stretch>
        </p:blipFill>
        <p:spPr>
          <a:xfrm>
            <a:off x="8829733" y="243454"/>
            <a:ext cx="2857502" cy="2857501"/>
          </a:xfrm>
          <a:prstGeom prst="rect">
            <a:avLst/>
          </a:prstGeom>
          <a:ln w="12700">
            <a:miter lim="400000"/>
          </a:ln>
        </p:spPr>
      </p:pic>
      <p:pic>
        <p:nvPicPr>
          <p:cNvPr id="961" name="Image" descr="Image"/>
          <p:cNvPicPr>
            <a:picLocks noChangeAspect="1"/>
          </p:cNvPicPr>
          <p:nvPr/>
        </p:nvPicPr>
        <p:blipFill>
          <a:blip r:embed="rId5">
            <a:extLst/>
          </a:blip>
          <a:stretch>
            <a:fillRect/>
          </a:stretch>
        </p:blipFill>
        <p:spPr>
          <a:xfrm>
            <a:off x="729426" y="4983172"/>
            <a:ext cx="2667002" cy="3048002"/>
          </a:xfrm>
          <a:prstGeom prst="rect">
            <a:avLst/>
          </a:prstGeom>
          <a:ln w="12700">
            <a:miter lim="400000"/>
          </a:ln>
        </p:spPr>
      </p:pic>
      <p:pic>
        <p:nvPicPr>
          <p:cNvPr id="962" name="Image" descr="Image"/>
          <p:cNvPicPr>
            <a:picLocks noChangeAspect="1"/>
          </p:cNvPicPr>
          <p:nvPr/>
        </p:nvPicPr>
        <p:blipFill>
          <a:blip r:embed="rId6">
            <a:extLst/>
          </a:blip>
          <a:stretch>
            <a:fillRect/>
          </a:stretch>
        </p:blipFill>
        <p:spPr>
          <a:xfrm>
            <a:off x="4974316" y="5153824"/>
            <a:ext cx="2667002" cy="3048002"/>
          </a:xfrm>
          <a:prstGeom prst="rect">
            <a:avLst/>
          </a:prstGeom>
          <a:ln w="12700">
            <a:miter lim="400000"/>
          </a:ln>
        </p:spPr>
      </p:pic>
      <p:pic>
        <p:nvPicPr>
          <p:cNvPr id="963" name="Image" descr="Image"/>
          <p:cNvPicPr>
            <a:picLocks noChangeAspect="1"/>
          </p:cNvPicPr>
          <p:nvPr/>
        </p:nvPicPr>
        <p:blipFill>
          <a:blip r:embed="rId7">
            <a:extLst/>
          </a:blip>
          <a:stretch>
            <a:fillRect/>
          </a:stretch>
        </p:blipFill>
        <p:spPr>
          <a:xfrm>
            <a:off x="8958204" y="5072072"/>
            <a:ext cx="2832102" cy="2870202"/>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5" name="Image" descr="Image"/>
          <p:cNvPicPr>
            <a:picLocks noChangeAspect="1"/>
          </p:cNvPicPr>
          <p:nvPr/>
        </p:nvPicPr>
        <p:blipFill>
          <a:blip r:embed="rId2">
            <a:extLst/>
          </a:blip>
          <a:stretch>
            <a:fillRect/>
          </a:stretch>
        </p:blipFill>
        <p:spPr>
          <a:xfrm>
            <a:off x="4891949" y="1315335"/>
            <a:ext cx="3606801" cy="2260601"/>
          </a:xfrm>
          <a:prstGeom prst="rect">
            <a:avLst/>
          </a:prstGeom>
          <a:ln w="12700">
            <a:miter lim="400000"/>
          </a:ln>
        </p:spPr>
      </p:pic>
      <p:sp>
        <p:nvSpPr>
          <p:cNvPr id="966" name="TPRS:…"/>
          <p:cNvSpPr txBox="1"/>
          <p:nvPr/>
        </p:nvSpPr>
        <p:spPr>
          <a:xfrm>
            <a:off x="3031281" y="392896"/>
            <a:ext cx="6942238"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TPRS:</a:t>
            </a:r>
          </a:p>
          <a:p>
            <a:pPr/>
            <a:r>
              <a:t>Teaching Proficiency with Reading and Storytelling</a:t>
            </a:r>
          </a:p>
        </p:txBody>
      </p:sp>
      <p:sp>
        <p:nvSpPr>
          <p:cNvPr id="967" name="The teacher reads a simple story in the target language, and…"/>
          <p:cNvSpPr txBox="1"/>
          <p:nvPr/>
        </p:nvSpPr>
        <p:spPr>
          <a:xfrm>
            <a:off x="2218919" y="3914721"/>
            <a:ext cx="8264129" cy="341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teacher reads a simple story in the target language, and</a:t>
            </a:r>
          </a:p>
          <a:p>
            <a:pPr algn="l"/>
            <a:r>
              <a:t>students act it out.</a:t>
            </a:r>
          </a:p>
          <a:p>
            <a:pPr algn="l"/>
          </a:p>
          <a:p>
            <a:pPr lvl="1" algn="l"/>
            <a:r>
              <a:t>It works because:</a:t>
            </a:r>
          </a:p>
          <a:p>
            <a:pPr algn="l"/>
            <a:r>
              <a:t>     Visual are provided before the story begins</a:t>
            </a:r>
          </a:p>
          <a:p>
            <a:pPr algn="l"/>
            <a:r>
              <a:t>     Lots of repetition of key words and sentence patterns</a:t>
            </a:r>
          </a:p>
          <a:p>
            <a:pPr algn="l"/>
            <a:r>
              <a:t>     Fun and engaging</a:t>
            </a:r>
          </a:p>
          <a:p>
            <a:pPr algn="l"/>
            <a:r>
              <a:t>     Understandable content</a:t>
            </a:r>
          </a:p>
          <a:p>
            <a:pPr algn="l"/>
            <a:r>
              <a:t>     Follows principles of natural language acquisition</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9" name="La Primera Historia:…"/>
          <p:cNvSpPr txBox="1"/>
          <p:nvPr/>
        </p:nvSpPr>
        <p:spPr>
          <a:xfrm>
            <a:off x="4121042" y="277126"/>
            <a:ext cx="502786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 Primera Historia:</a:t>
            </a:r>
          </a:p>
          <a:p>
            <a:pPr/>
            <a:r>
              <a:t>Un Estudiante Necesita un Bolígrafo</a:t>
            </a:r>
          </a:p>
        </p:txBody>
      </p:sp>
      <p:sp>
        <p:nvSpPr>
          <p:cNvPr id="970" name="Personajes:"/>
          <p:cNvSpPr txBox="1"/>
          <p:nvPr/>
        </p:nvSpPr>
        <p:spPr>
          <a:xfrm>
            <a:off x="855409" y="1979146"/>
            <a:ext cx="180856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Personajes: </a:t>
            </a:r>
          </a:p>
        </p:txBody>
      </p:sp>
      <p:sp>
        <p:nvSpPr>
          <p:cNvPr id="971" name="Accesorios:"/>
          <p:cNvSpPr txBox="1"/>
          <p:nvPr/>
        </p:nvSpPr>
        <p:spPr>
          <a:xfrm>
            <a:off x="7119838" y="1889103"/>
            <a:ext cx="168964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Accesorios:</a:t>
            </a:r>
          </a:p>
        </p:txBody>
      </p:sp>
      <p:grpSp>
        <p:nvGrpSpPr>
          <p:cNvPr id="974" name="Group"/>
          <p:cNvGrpSpPr/>
          <p:nvPr/>
        </p:nvGrpSpPr>
        <p:grpSpPr>
          <a:xfrm>
            <a:off x="7502166" y="3952758"/>
            <a:ext cx="3243008" cy="1105052"/>
            <a:chOff x="0" y="0"/>
            <a:chExt cx="3243007" cy="1105050"/>
          </a:xfrm>
        </p:grpSpPr>
        <p:pic>
          <p:nvPicPr>
            <p:cNvPr id="972" name="Image" descr="Image"/>
            <p:cNvPicPr>
              <a:picLocks noChangeAspect="1"/>
            </p:cNvPicPr>
            <p:nvPr/>
          </p:nvPicPr>
          <p:blipFill>
            <a:blip r:embed="rId2">
              <a:extLst/>
            </a:blip>
            <a:stretch>
              <a:fillRect/>
            </a:stretch>
          </p:blipFill>
          <p:spPr>
            <a:xfrm>
              <a:off x="2137956" y="0"/>
              <a:ext cx="1105052" cy="1105051"/>
            </a:xfrm>
            <a:prstGeom prst="rect">
              <a:avLst/>
            </a:prstGeom>
            <a:ln w="12700" cap="flat">
              <a:noFill/>
              <a:miter lim="400000"/>
            </a:ln>
            <a:effectLst/>
          </p:spPr>
        </p:pic>
        <p:sp>
          <p:nvSpPr>
            <p:cNvPr id="973" name="Un bolígrafo:"/>
            <p:cNvSpPr txBox="1"/>
            <p:nvPr/>
          </p:nvSpPr>
          <p:spPr>
            <a:xfrm>
              <a:off x="-1" y="73172"/>
              <a:ext cx="185946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Un bolígrafo:</a:t>
              </a:r>
            </a:p>
          </p:txBody>
        </p:sp>
      </p:grpSp>
      <p:grpSp>
        <p:nvGrpSpPr>
          <p:cNvPr id="977" name="Group"/>
          <p:cNvGrpSpPr/>
          <p:nvPr/>
        </p:nvGrpSpPr>
        <p:grpSpPr>
          <a:xfrm>
            <a:off x="7485348" y="5352315"/>
            <a:ext cx="3362733" cy="1105051"/>
            <a:chOff x="0" y="0"/>
            <a:chExt cx="3362731" cy="1105050"/>
          </a:xfrm>
        </p:grpSpPr>
        <p:sp>
          <p:nvSpPr>
            <p:cNvPr id="975" name="Una mochila:"/>
            <p:cNvSpPr txBox="1"/>
            <p:nvPr/>
          </p:nvSpPr>
          <p:spPr>
            <a:xfrm>
              <a:off x="-1" y="317575"/>
              <a:ext cx="189309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Una mochila:</a:t>
              </a:r>
            </a:p>
          </p:txBody>
        </p:sp>
        <p:pic>
          <p:nvPicPr>
            <p:cNvPr id="976" name="Image" descr="Image"/>
            <p:cNvPicPr>
              <a:picLocks noChangeAspect="1"/>
            </p:cNvPicPr>
            <p:nvPr/>
          </p:nvPicPr>
          <p:blipFill>
            <a:blip r:embed="rId3">
              <a:extLst/>
            </a:blip>
            <a:stretch>
              <a:fillRect/>
            </a:stretch>
          </p:blipFill>
          <p:spPr>
            <a:xfrm>
              <a:off x="2257680" y="0"/>
              <a:ext cx="1105052" cy="1105051"/>
            </a:xfrm>
            <a:prstGeom prst="rect">
              <a:avLst/>
            </a:prstGeom>
            <a:ln w="12700" cap="flat">
              <a:noFill/>
              <a:miter lim="400000"/>
            </a:ln>
            <a:effectLst/>
          </p:spPr>
        </p:pic>
      </p:grpSp>
      <p:grpSp>
        <p:nvGrpSpPr>
          <p:cNvPr id="980" name="Group"/>
          <p:cNvGrpSpPr/>
          <p:nvPr/>
        </p:nvGrpSpPr>
        <p:grpSpPr>
          <a:xfrm>
            <a:off x="7584432" y="2687965"/>
            <a:ext cx="3318531" cy="1214817"/>
            <a:chOff x="0" y="0"/>
            <a:chExt cx="3318530" cy="1214815"/>
          </a:xfrm>
        </p:grpSpPr>
        <p:sp>
          <p:nvSpPr>
            <p:cNvPr id="978" name="Un libro:"/>
            <p:cNvSpPr txBox="1"/>
            <p:nvPr/>
          </p:nvSpPr>
          <p:spPr>
            <a:xfrm>
              <a:off x="-1" y="269551"/>
              <a:ext cx="124926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Un libro:</a:t>
              </a:r>
            </a:p>
          </p:txBody>
        </p:sp>
        <p:pic>
          <p:nvPicPr>
            <p:cNvPr id="979" name="Image" descr="Image"/>
            <p:cNvPicPr>
              <a:picLocks noChangeAspect="1"/>
            </p:cNvPicPr>
            <p:nvPr/>
          </p:nvPicPr>
          <p:blipFill>
            <a:blip r:embed="rId4">
              <a:extLst/>
            </a:blip>
            <a:stretch>
              <a:fillRect/>
            </a:stretch>
          </p:blipFill>
          <p:spPr>
            <a:xfrm>
              <a:off x="2103714" y="0"/>
              <a:ext cx="1214817" cy="1214816"/>
            </a:xfrm>
            <a:prstGeom prst="rect">
              <a:avLst/>
            </a:prstGeom>
            <a:ln w="12700" cap="flat">
              <a:noFill/>
              <a:miter lim="400000"/>
            </a:ln>
            <a:effectLst/>
          </p:spPr>
        </p:pic>
      </p:grpSp>
      <p:grpSp>
        <p:nvGrpSpPr>
          <p:cNvPr id="983" name="Group"/>
          <p:cNvGrpSpPr/>
          <p:nvPr/>
        </p:nvGrpSpPr>
        <p:grpSpPr>
          <a:xfrm>
            <a:off x="2141739" y="2210060"/>
            <a:ext cx="2889961" cy="1249062"/>
            <a:chOff x="0" y="0"/>
            <a:chExt cx="2889959" cy="1249060"/>
          </a:xfrm>
        </p:grpSpPr>
        <p:sp>
          <p:nvSpPr>
            <p:cNvPr id="981" name="Narrador:"/>
            <p:cNvSpPr txBox="1"/>
            <p:nvPr/>
          </p:nvSpPr>
          <p:spPr>
            <a:xfrm>
              <a:off x="0" y="592336"/>
              <a:ext cx="140166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Narrador:</a:t>
              </a:r>
            </a:p>
          </p:txBody>
        </p:sp>
        <p:pic>
          <p:nvPicPr>
            <p:cNvPr id="982" name="Image" descr="Image"/>
            <p:cNvPicPr>
              <a:picLocks noChangeAspect="1"/>
            </p:cNvPicPr>
            <p:nvPr/>
          </p:nvPicPr>
          <p:blipFill>
            <a:blip r:embed="rId5">
              <a:extLst/>
            </a:blip>
            <a:stretch>
              <a:fillRect/>
            </a:stretch>
          </p:blipFill>
          <p:spPr>
            <a:xfrm>
              <a:off x="1797031" y="0"/>
              <a:ext cx="1092929" cy="1249061"/>
            </a:xfrm>
            <a:prstGeom prst="rect">
              <a:avLst/>
            </a:prstGeom>
            <a:ln w="12700" cap="flat">
              <a:noFill/>
              <a:miter lim="400000"/>
            </a:ln>
            <a:effectLst/>
          </p:spPr>
        </p:pic>
      </p:grpSp>
      <p:grpSp>
        <p:nvGrpSpPr>
          <p:cNvPr id="986" name="Group"/>
          <p:cNvGrpSpPr/>
          <p:nvPr/>
        </p:nvGrpSpPr>
        <p:grpSpPr>
          <a:xfrm>
            <a:off x="1870500" y="3924283"/>
            <a:ext cx="3693058" cy="1254891"/>
            <a:chOff x="0" y="0"/>
            <a:chExt cx="3693056" cy="1254889"/>
          </a:xfrm>
        </p:grpSpPr>
        <p:sp>
          <p:nvSpPr>
            <p:cNvPr id="984" name="La Profesora:"/>
            <p:cNvSpPr txBox="1"/>
            <p:nvPr/>
          </p:nvSpPr>
          <p:spPr>
            <a:xfrm>
              <a:off x="0" y="392494"/>
              <a:ext cx="1944142"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La Profesora:</a:t>
              </a:r>
            </a:p>
          </p:txBody>
        </p:sp>
        <p:pic>
          <p:nvPicPr>
            <p:cNvPr id="985" name="Image" descr="Image"/>
            <p:cNvPicPr>
              <a:picLocks noChangeAspect="1"/>
            </p:cNvPicPr>
            <p:nvPr/>
          </p:nvPicPr>
          <p:blipFill>
            <a:blip r:embed="rId6">
              <a:extLst/>
            </a:blip>
            <a:stretch>
              <a:fillRect/>
            </a:stretch>
          </p:blipFill>
          <p:spPr>
            <a:xfrm>
              <a:off x="2227008" y="0"/>
              <a:ext cx="1466049" cy="1254890"/>
            </a:xfrm>
            <a:prstGeom prst="rect">
              <a:avLst/>
            </a:prstGeom>
            <a:ln w="12700" cap="flat">
              <a:noFill/>
              <a:miter lim="400000"/>
            </a:ln>
            <a:effectLst/>
          </p:spPr>
        </p:pic>
      </p:grpSp>
      <p:grpSp>
        <p:nvGrpSpPr>
          <p:cNvPr id="989" name="Group"/>
          <p:cNvGrpSpPr/>
          <p:nvPr/>
        </p:nvGrpSpPr>
        <p:grpSpPr>
          <a:xfrm>
            <a:off x="1785743" y="5644335"/>
            <a:ext cx="3352470" cy="1105052"/>
            <a:chOff x="0" y="0"/>
            <a:chExt cx="3352469" cy="1105050"/>
          </a:xfrm>
        </p:grpSpPr>
        <p:sp>
          <p:nvSpPr>
            <p:cNvPr id="987" name="Un Estudiante:"/>
            <p:cNvSpPr txBox="1"/>
            <p:nvPr/>
          </p:nvSpPr>
          <p:spPr>
            <a:xfrm>
              <a:off x="0" y="377053"/>
              <a:ext cx="2113658"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Un Estudiante:</a:t>
              </a:r>
            </a:p>
          </p:txBody>
        </p:sp>
        <p:pic>
          <p:nvPicPr>
            <p:cNvPr id="988" name="Image" descr="Image"/>
            <p:cNvPicPr>
              <a:picLocks noChangeAspect="1"/>
            </p:cNvPicPr>
            <p:nvPr/>
          </p:nvPicPr>
          <p:blipFill>
            <a:blip r:embed="rId7">
              <a:extLst/>
            </a:blip>
            <a:stretch>
              <a:fillRect/>
            </a:stretch>
          </p:blipFill>
          <p:spPr>
            <a:xfrm>
              <a:off x="2252329" y="0"/>
              <a:ext cx="1100141" cy="1105051"/>
            </a:xfrm>
            <a:prstGeom prst="rect">
              <a:avLst/>
            </a:prstGeom>
            <a:ln w="12700" cap="flat">
              <a:noFill/>
              <a:miter lim="400000"/>
            </a:ln>
            <a:effectLst/>
          </p:spPr>
        </p:pic>
      </p:grpSp>
      <p:grpSp>
        <p:nvGrpSpPr>
          <p:cNvPr id="992" name="Group"/>
          <p:cNvGrpSpPr/>
          <p:nvPr/>
        </p:nvGrpSpPr>
        <p:grpSpPr>
          <a:xfrm>
            <a:off x="1815074" y="7226714"/>
            <a:ext cx="2821102" cy="1233220"/>
            <a:chOff x="0" y="0"/>
            <a:chExt cx="2821101" cy="1233218"/>
          </a:xfrm>
        </p:grpSpPr>
        <p:sp>
          <p:nvSpPr>
            <p:cNvPr id="990" name="Una Amiga:"/>
            <p:cNvSpPr txBox="1"/>
            <p:nvPr/>
          </p:nvSpPr>
          <p:spPr>
            <a:xfrm>
              <a:off x="0" y="381659"/>
              <a:ext cx="169009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Una Amiga:</a:t>
              </a:r>
            </a:p>
          </p:txBody>
        </p:sp>
        <p:pic>
          <p:nvPicPr>
            <p:cNvPr id="991" name="Image" descr="Image"/>
            <p:cNvPicPr>
              <a:picLocks noChangeAspect="1"/>
            </p:cNvPicPr>
            <p:nvPr/>
          </p:nvPicPr>
          <p:blipFill>
            <a:blip r:embed="rId8">
              <a:extLst/>
            </a:blip>
            <a:stretch>
              <a:fillRect/>
            </a:stretch>
          </p:blipFill>
          <p:spPr>
            <a:xfrm>
              <a:off x="1892615" y="0"/>
              <a:ext cx="928487" cy="1233219"/>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9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9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9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7" grpId="9"/>
      <p:bldP build="whole" bldLvl="1" animBg="1" rev="0" advAuto="0" spid="971" grpId="6"/>
      <p:bldP build="whole" bldLvl="1" animBg="1" rev="0" advAuto="0" spid="992" grpId="5"/>
      <p:bldP build="whole" bldLvl="1" animBg="1" rev="0" advAuto="0" spid="970" grpId="1"/>
      <p:bldP build="whole" bldLvl="1" animBg="1" rev="0" advAuto="0" spid="986" grpId="3"/>
      <p:bldP build="whole" bldLvl="1" animBg="1" rev="0" advAuto="0" spid="989" grpId="4"/>
      <p:bldP build="whole" bldLvl="1" animBg="1" rev="0" advAuto="0" spid="980" grpId="7"/>
      <p:bldP build="whole" bldLvl="1" animBg="1" rev="0" advAuto="0" spid="983" grpId="2"/>
      <p:bldP build="whole" bldLvl="1" animBg="1" rev="0" advAuto="0" spid="974" grpId="8"/>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4" name="Image" descr="Image"/>
          <p:cNvPicPr>
            <a:picLocks noChangeAspect="1"/>
          </p:cNvPicPr>
          <p:nvPr/>
        </p:nvPicPr>
        <p:blipFill>
          <a:blip r:embed="rId2">
            <a:extLst/>
          </a:blip>
          <a:stretch>
            <a:fillRect/>
          </a:stretch>
        </p:blipFill>
        <p:spPr>
          <a:xfrm>
            <a:off x="5717423" y="1371431"/>
            <a:ext cx="1807472" cy="1610017"/>
          </a:xfrm>
          <a:prstGeom prst="rect">
            <a:avLst/>
          </a:prstGeom>
          <a:ln w="12700">
            <a:miter lim="400000"/>
          </a:ln>
        </p:spPr>
      </p:pic>
      <p:sp>
        <p:nvSpPr>
          <p:cNvPr id="995" name="La Siguiente Historia:…"/>
          <p:cNvSpPr txBox="1"/>
          <p:nvPr/>
        </p:nvSpPr>
        <p:spPr>
          <a:xfrm>
            <a:off x="4781913" y="277126"/>
            <a:ext cx="370611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 Siguiente Historia:</a:t>
            </a:r>
          </a:p>
          <a:p>
            <a:pPr/>
            <a:r>
              <a:t>María Busca Su Cuaderno</a:t>
            </a:r>
          </a:p>
        </p:txBody>
      </p:sp>
      <p:sp>
        <p:nvSpPr>
          <p:cNvPr id="996" name="Personajes:"/>
          <p:cNvSpPr txBox="1"/>
          <p:nvPr/>
        </p:nvSpPr>
        <p:spPr>
          <a:xfrm>
            <a:off x="855409" y="1979146"/>
            <a:ext cx="180856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Personajes: </a:t>
            </a:r>
          </a:p>
        </p:txBody>
      </p:sp>
      <p:sp>
        <p:nvSpPr>
          <p:cNvPr id="997" name="Accesorios:"/>
          <p:cNvSpPr txBox="1"/>
          <p:nvPr/>
        </p:nvSpPr>
        <p:spPr>
          <a:xfrm>
            <a:off x="7781435" y="2101925"/>
            <a:ext cx="168964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Accesorios:</a:t>
            </a:r>
          </a:p>
        </p:txBody>
      </p:sp>
      <p:grpSp>
        <p:nvGrpSpPr>
          <p:cNvPr id="1000" name="Group"/>
          <p:cNvGrpSpPr/>
          <p:nvPr/>
        </p:nvGrpSpPr>
        <p:grpSpPr>
          <a:xfrm>
            <a:off x="7871247" y="6368516"/>
            <a:ext cx="3362733" cy="1105052"/>
            <a:chOff x="0" y="0"/>
            <a:chExt cx="3362731" cy="1105050"/>
          </a:xfrm>
        </p:grpSpPr>
        <p:sp>
          <p:nvSpPr>
            <p:cNvPr id="998" name="Una mochila:"/>
            <p:cNvSpPr txBox="1"/>
            <p:nvPr/>
          </p:nvSpPr>
          <p:spPr>
            <a:xfrm>
              <a:off x="-1" y="317575"/>
              <a:ext cx="189309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Una mochila:</a:t>
              </a:r>
            </a:p>
          </p:txBody>
        </p:sp>
        <p:pic>
          <p:nvPicPr>
            <p:cNvPr id="999" name="Image" descr="Image"/>
            <p:cNvPicPr>
              <a:picLocks noChangeAspect="1"/>
            </p:cNvPicPr>
            <p:nvPr/>
          </p:nvPicPr>
          <p:blipFill>
            <a:blip r:embed="rId3">
              <a:extLst/>
            </a:blip>
            <a:stretch>
              <a:fillRect/>
            </a:stretch>
          </p:blipFill>
          <p:spPr>
            <a:xfrm>
              <a:off x="2257680" y="0"/>
              <a:ext cx="1105052" cy="1105051"/>
            </a:xfrm>
            <a:prstGeom prst="rect">
              <a:avLst/>
            </a:prstGeom>
            <a:ln w="12700" cap="flat">
              <a:noFill/>
              <a:miter lim="400000"/>
            </a:ln>
            <a:effectLst/>
          </p:spPr>
        </p:pic>
      </p:grpSp>
      <p:grpSp>
        <p:nvGrpSpPr>
          <p:cNvPr id="1003" name="Group"/>
          <p:cNvGrpSpPr/>
          <p:nvPr/>
        </p:nvGrpSpPr>
        <p:grpSpPr>
          <a:xfrm>
            <a:off x="2141739" y="2210060"/>
            <a:ext cx="2889961" cy="1249062"/>
            <a:chOff x="0" y="0"/>
            <a:chExt cx="2889959" cy="1249060"/>
          </a:xfrm>
        </p:grpSpPr>
        <p:sp>
          <p:nvSpPr>
            <p:cNvPr id="1001" name="Narrador:"/>
            <p:cNvSpPr txBox="1"/>
            <p:nvPr/>
          </p:nvSpPr>
          <p:spPr>
            <a:xfrm>
              <a:off x="0" y="592336"/>
              <a:ext cx="140166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Narrador:</a:t>
              </a:r>
            </a:p>
          </p:txBody>
        </p:sp>
        <p:pic>
          <p:nvPicPr>
            <p:cNvPr id="1002" name="Image" descr="Image"/>
            <p:cNvPicPr>
              <a:picLocks noChangeAspect="1"/>
            </p:cNvPicPr>
            <p:nvPr/>
          </p:nvPicPr>
          <p:blipFill>
            <a:blip r:embed="rId4">
              <a:extLst/>
            </a:blip>
            <a:stretch>
              <a:fillRect/>
            </a:stretch>
          </p:blipFill>
          <p:spPr>
            <a:xfrm>
              <a:off x="1797031" y="0"/>
              <a:ext cx="1092929" cy="1249061"/>
            </a:xfrm>
            <a:prstGeom prst="rect">
              <a:avLst/>
            </a:prstGeom>
            <a:ln w="12700" cap="flat">
              <a:noFill/>
              <a:miter lim="400000"/>
            </a:ln>
            <a:effectLst/>
          </p:spPr>
        </p:pic>
      </p:grpSp>
      <p:grpSp>
        <p:nvGrpSpPr>
          <p:cNvPr id="1006" name="Group"/>
          <p:cNvGrpSpPr/>
          <p:nvPr/>
        </p:nvGrpSpPr>
        <p:grpSpPr>
          <a:xfrm>
            <a:off x="1870500" y="3924283"/>
            <a:ext cx="3693058" cy="1254891"/>
            <a:chOff x="0" y="0"/>
            <a:chExt cx="3693056" cy="1254889"/>
          </a:xfrm>
        </p:grpSpPr>
        <p:sp>
          <p:nvSpPr>
            <p:cNvPr id="1004" name="La Profesora:"/>
            <p:cNvSpPr txBox="1"/>
            <p:nvPr/>
          </p:nvSpPr>
          <p:spPr>
            <a:xfrm>
              <a:off x="0" y="392494"/>
              <a:ext cx="1944142"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La Profesora:</a:t>
              </a:r>
            </a:p>
          </p:txBody>
        </p:sp>
        <p:pic>
          <p:nvPicPr>
            <p:cNvPr id="1005" name="Image" descr="Image"/>
            <p:cNvPicPr>
              <a:picLocks noChangeAspect="1"/>
            </p:cNvPicPr>
            <p:nvPr/>
          </p:nvPicPr>
          <p:blipFill>
            <a:blip r:embed="rId5">
              <a:extLst/>
            </a:blip>
            <a:stretch>
              <a:fillRect/>
            </a:stretch>
          </p:blipFill>
          <p:spPr>
            <a:xfrm>
              <a:off x="2227008" y="0"/>
              <a:ext cx="1466049" cy="1254890"/>
            </a:xfrm>
            <a:prstGeom prst="rect">
              <a:avLst/>
            </a:prstGeom>
            <a:ln w="12700" cap="flat">
              <a:noFill/>
              <a:miter lim="400000"/>
            </a:ln>
            <a:effectLst/>
          </p:spPr>
        </p:pic>
      </p:grpSp>
      <p:grpSp>
        <p:nvGrpSpPr>
          <p:cNvPr id="1009" name="Group"/>
          <p:cNvGrpSpPr/>
          <p:nvPr/>
        </p:nvGrpSpPr>
        <p:grpSpPr>
          <a:xfrm>
            <a:off x="1827937" y="7496651"/>
            <a:ext cx="2439162" cy="1105052"/>
            <a:chOff x="0" y="0"/>
            <a:chExt cx="2439161" cy="1105050"/>
          </a:xfrm>
        </p:grpSpPr>
        <p:pic>
          <p:nvPicPr>
            <p:cNvPr id="1007" name="Image" descr="Image"/>
            <p:cNvPicPr>
              <a:picLocks noChangeAspect="1"/>
            </p:cNvPicPr>
            <p:nvPr/>
          </p:nvPicPr>
          <p:blipFill>
            <a:blip r:embed="rId6">
              <a:extLst/>
            </a:blip>
            <a:stretch>
              <a:fillRect/>
            </a:stretch>
          </p:blipFill>
          <p:spPr>
            <a:xfrm>
              <a:off x="1339021" y="0"/>
              <a:ext cx="1100141" cy="1105051"/>
            </a:xfrm>
            <a:prstGeom prst="rect">
              <a:avLst/>
            </a:prstGeom>
            <a:ln w="12700" cap="flat">
              <a:noFill/>
              <a:miter lim="400000"/>
            </a:ln>
            <a:effectLst/>
          </p:spPr>
        </p:pic>
        <p:sp>
          <p:nvSpPr>
            <p:cNvPr id="1008" name="Carlos:"/>
            <p:cNvSpPr txBox="1"/>
            <p:nvPr/>
          </p:nvSpPr>
          <p:spPr>
            <a:xfrm>
              <a:off x="0" y="205649"/>
              <a:ext cx="1079749"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Carlos:</a:t>
              </a:r>
            </a:p>
          </p:txBody>
        </p:sp>
      </p:grpSp>
      <p:grpSp>
        <p:nvGrpSpPr>
          <p:cNvPr id="1012" name="Group"/>
          <p:cNvGrpSpPr/>
          <p:nvPr/>
        </p:nvGrpSpPr>
        <p:grpSpPr>
          <a:xfrm>
            <a:off x="2020258" y="5644336"/>
            <a:ext cx="2246841" cy="1257303"/>
            <a:chOff x="0" y="0"/>
            <a:chExt cx="2246840" cy="1257302"/>
          </a:xfrm>
        </p:grpSpPr>
        <p:sp>
          <p:nvSpPr>
            <p:cNvPr id="1010" name="María:"/>
            <p:cNvSpPr txBox="1"/>
            <p:nvPr/>
          </p:nvSpPr>
          <p:spPr>
            <a:xfrm>
              <a:off x="0" y="364189"/>
              <a:ext cx="978099"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María:</a:t>
              </a:r>
            </a:p>
          </p:txBody>
        </p:sp>
        <p:pic>
          <p:nvPicPr>
            <p:cNvPr id="1011" name="Image" descr="Image"/>
            <p:cNvPicPr>
              <a:picLocks noChangeAspect="1"/>
            </p:cNvPicPr>
            <p:nvPr/>
          </p:nvPicPr>
          <p:blipFill>
            <a:blip r:embed="rId7">
              <a:extLst/>
            </a:blip>
            <a:stretch>
              <a:fillRect/>
            </a:stretch>
          </p:blipFill>
          <p:spPr>
            <a:xfrm>
              <a:off x="1146700" y="0"/>
              <a:ext cx="1100141" cy="1257303"/>
            </a:xfrm>
            <a:prstGeom prst="rect">
              <a:avLst/>
            </a:prstGeom>
            <a:ln w="12700" cap="flat">
              <a:noFill/>
              <a:miter lim="400000"/>
            </a:ln>
            <a:effectLst/>
          </p:spPr>
        </p:pic>
      </p:grpSp>
      <p:grpSp>
        <p:nvGrpSpPr>
          <p:cNvPr id="1015" name="Group"/>
          <p:cNvGrpSpPr/>
          <p:nvPr/>
        </p:nvGrpSpPr>
        <p:grpSpPr>
          <a:xfrm>
            <a:off x="7853046" y="7831942"/>
            <a:ext cx="3433640" cy="1124919"/>
            <a:chOff x="0" y="0"/>
            <a:chExt cx="3433638" cy="1124917"/>
          </a:xfrm>
        </p:grpSpPr>
        <p:pic>
          <p:nvPicPr>
            <p:cNvPr id="1013" name="Image" descr="Image"/>
            <p:cNvPicPr>
              <a:picLocks noChangeAspect="1"/>
            </p:cNvPicPr>
            <p:nvPr/>
          </p:nvPicPr>
          <p:blipFill>
            <a:blip r:embed="rId8">
              <a:extLst/>
            </a:blip>
            <a:stretch>
              <a:fillRect/>
            </a:stretch>
          </p:blipFill>
          <p:spPr>
            <a:xfrm>
              <a:off x="2333498" y="0"/>
              <a:ext cx="1100141" cy="1124918"/>
            </a:xfrm>
            <a:prstGeom prst="rect">
              <a:avLst/>
            </a:prstGeom>
            <a:ln w="12700" cap="flat">
              <a:noFill/>
              <a:miter lim="400000"/>
            </a:ln>
            <a:effectLst/>
          </p:spPr>
        </p:pic>
        <p:sp>
          <p:nvSpPr>
            <p:cNvPr id="1014" name="Un escritorio"/>
            <p:cNvSpPr txBox="1"/>
            <p:nvPr/>
          </p:nvSpPr>
          <p:spPr>
            <a:xfrm>
              <a:off x="0" y="205819"/>
              <a:ext cx="182508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Un escritorio</a:t>
              </a:r>
            </a:p>
          </p:txBody>
        </p:sp>
      </p:grpSp>
      <p:grpSp>
        <p:nvGrpSpPr>
          <p:cNvPr id="1018" name="Group"/>
          <p:cNvGrpSpPr/>
          <p:nvPr/>
        </p:nvGrpSpPr>
        <p:grpSpPr>
          <a:xfrm>
            <a:off x="8590512" y="5019300"/>
            <a:ext cx="1859285" cy="1820071"/>
            <a:chOff x="658564" y="0"/>
            <a:chExt cx="1859283" cy="1820069"/>
          </a:xfrm>
        </p:grpSpPr>
        <p:sp>
          <p:nvSpPr>
            <p:cNvPr id="1016" name="Group"/>
            <p:cNvSpPr/>
            <p:nvPr/>
          </p:nvSpPr>
          <p:spPr>
            <a:xfrm>
              <a:off x="658564" y="55006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Un lapíz:</a:t>
              </a:r>
            </a:p>
          </p:txBody>
        </p:sp>
        <p:pic>
          <p:nvPicPr>
            <p:cNvPr id="1017" name="Image" descr="Image"/>
            <p:cNvPicPr>
              <a:picLocks noChangeAspect="1"/>
            </p:cNvPicPr>
            <p:nvPr/>
          </p:nvPicPr>
          <p:blipFill>
            <a:blip r:embed="rId9">
              <a:extLst/>
            </a:blip>
            <a:stretch>
              <a:fillRect/>
            </a:stretch>
          </p:blipFill>
          <p:spPr>
            <a:xfrm>
              <a:off x="1417708" y="0"/>
              <a:ext cx="1100140" cy="1100140"/>
            </a:xfrm>
            <a:prstGeom prst="rect">
              <a:avLst/>
            </a:prstGeom>
            <a:ln w="12700" cap="flat">
              <a:noFill/>
              <a:miter lim="400000"/>
            </a:ln>
            <a:effectLst/>
          </p:spPr>
        </p:pic>
      </p:grpSp>
      <p:grpSp>
        <p:nvGrpSpPr>
          <p:cNvPr id="1021" name="Group"/>
          <p:cNvGrpSpPr/>
          <p:nvPr/>
        </p:nvGrpSpPr>
        <p:grpSpPr>
          <a:xfrm>
            <a:off x="8877955" y="3107398"/>
            <a:ext cx="2070899" cy="1955977"/>
            <a:chOff x="972145" y="0"/>
            <a:chExt cx="2070897" cy="1955976"/>
          </a:xfrm>
        </p:grpSpPr>
        <p:sp>
          <p:nvSpPr>
            <p:cNvPr id="1019" name="Group"/>
            <p:cNvSpPr/>
            <p:nvPr/>
          </p:nvSpPr>
          <p:spPr>
            <a:xfrm>
              <a:off x="972145" y="6859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Un cuaderno:</a:t>
              </a:r>
            </a:p>
          </p:txBody>
        </p:sp>
        <p:pic>
          <p:nvPicPr>
            <p:cNvPr id="1020" name="Image" descr="Image"/>
            <p:cNvPicPr>
              <a:picLocks noChangeAspect="1"/>
            </p:cNvPicPr>
            <p:nvPr/>
          </p:nvPicPr>
          <p:blipFill>
            <a:blip r:embed="rId10">
              <a:extLst/>
            </a:blip>
            <a:stretch>
              <a:fillRect/>
            </a:stretch>
          </p:blipFill>
          <p:spPr>
            <a:xfrm>
              <a:off x="1952662" y="0"/>
              <a:ext cx="1090381" cy="1124918"/>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0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0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0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0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0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0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0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9" grpId="5"/>
      <p:bldP build="whole" bldLvl="1" animBg="1" rev="0" advAuto="0" spid="1012" grpId="4"/>
      <p:bldP build="whole" bldLvl="1" animBg="1" rev="0" advAuto="0" spid="996" grpId="1"/>
      <p:bldP build="whole" bldLvl="1" animBg="1" rev="0" advAuto="0" spid="1003" grpId="2"/>
      <p:bldP build="whole" bldLvl="1" animBg="1" rev="0" advAuto="0" spid="997" grpId="6"/>
      <p:bldP build="whole" bldLvl="1" animBg="1" rev="0" advAuto="0" spid="1000" grpId="9"/>
      <p:bldP build="whole" bldLvl="1" animBg="1" rev="0" advAuto="0" spid="1006" grpId="3"/>
      <p:bldP build="whole" bldLvl="1" animBg="1" rev="0" advAuto="0" spid="1021" grpId="7"/>
      <p:bldP build="whole" bldLvl="1" animBg="1" rev="0" advAuto="0" spid="1018" grpId="8"/>
      <p:bldP build="whole" bldLvl="1" animBg="1" rev="0" advAuto="0" spid="1015" grpId="10"/>
    </p:bldLst>
  </p:timing>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3" name="Stephen Krashen: Language Acquisition and Comprehensible Input" descr="Stephen Krashen: Language Acquisition and Comprehensible Input"/>
          <p:cNvPicPr>
            <a:picLocks noChangeAspect="0"/>
          </p:cNvPicPr>
          <p:nvPr>
            <a:videoFile xmlns:mc="http://schemas.openxmlformats.org/markup-compatibility/2006" xmlns:aiw="http://developer.apple.com/namespaces/iwork" r:link="rId2" mc:Ignorable="aiw" aiw:title="Stephen Krashen: Language Acquisition and Comprehensible Input" aiw:author="Tarek Hamza"/>
          </p:nvPr>
        </p:nvPicPr>
        <p:blipFill>
          <a:blip r:embed="rId3">
            <a:extLst/>
          </a:blip>
          <a:stretch>
            <a:fillRect/>
          </a:stretch>
        </p:blipFill>
        <p:spPr>
          <a:xfrm>
            <a:off x="2826860" y="2555224"/>
            <a:ext cx="6096003" cy="4572002"/>
          </a:xfrm>
          <a:prstGeom prst="rect">
            <a:avLst/>
          </a:prstGeom>
        </p:spPr>
      </p:pic>
      <p:sp>
        <p:nvSpPr>
          <p:cNvPr id="1024" name="Dr. Stephen Krashen:…"/>
          <p:cNvSpPr txBox="1"/>
          <p:nvPr/>
        </p:nvSpPr>
        <p:spPr>
          <a:xfrm>
            <a:off x="3482287" y="647008"/>
            <a:ext cx="5031639" cy="1256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900">
                <a:latin typeface="+mn-lt"/>
                <a:ea typeface="+mn-ea"/>
                <a:cs typeface="+mn-cs"/>
                <a:sym typeface="Helvetica Neue"/>
              </a:defRPr>
            </a:pPr>
            <a:r>
              <a:t>Dr. Stephen Krashen: </a:t>
            </a:r>
          </a:p>
          <a:p>
            <a:pPr algn="l">
              <a:defRPr sz="3900">
                <a:latin typeface="+mn-lt"/>
                <a:ea typeface="+mn-ea"/>
                <a:cs typeface="+mn-cs"/>
                <a:sym typeface="Helvetica Neue"/>
              </a:defRPr>
            </a:pPr>
            <a:r>
              <a:t> Language Acquisition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023"/>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02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1023"/>
                </p:tgtEl>
              </p:cMediaNode>
            </p:video>
            <p:seq concurrent="1" prevAc="none" nextAc="seek">
              <p:cTn id="12" evtFilter="cancelBubble" nodeType="interactiveSeq" restart="whenNotActive" fill="hold">
                <p:stCondLst>
                  <p:cond delay="0" evt="onClick">
                    <p:tgtEl>
                      <p:spTgt spid="1023"/>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1023"/>
                                        </p:tgtEl>
                                      </p:cBhvr>
                                    </p:cmd>
                                  </p:childTnLst>
                                </p:cTn>
                              </p:par>
                            </p:childTnLst>
                          </p:cTn>
                        </p:par>
                      </p:childTnLst>
                    </p:cTn>
                  </p:par>
                </p:childTnLst>
              </p:cTn>
              <p:nextCondLst>
                <p:cond delay="0" evt="onClick">
                  <p:tgtEl>
                    <p:spTgt spid="102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Yes/No:…"/>
          <p:cNvSpPr txBox="1"/>
          <p:nvPr/>
        </p:nvSpPr>
        <p:spPr>
          <a:xfrm>
            <a:off x="1189855" y="787594"/>
            <a:ext cx="10788998"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Yes/No:</a:t>
            </a:r>
          </a:p>
          <a:p>
            <a:pPr algn="l"/>
            <a:r>
              <a:t>     Isabel is at the pre-production stage as an English Language Learner (ELL).</a:t>
            </a:r>
          </a:p>
          <a:p>
            <a:pPr algn="l"/>
            <a:r>
              <a:t>     What is appropriate to do?</a:t>
            </a:r>
          </a:p>
        </p:txBody>
      </p:sp>
      <p:pic>
        <p:nvPicPr>
          <p:cNvPr id="217" name="Image" descr="Image"/>
          <p:cNvPicPr>
            <a:picLocks noChangeAspect="1"/>
          </p:cNvPicPr>
          <p:nvPr/>
        </p:nvPicPr>
        <p:blipFill>
          <a:blip r:embed="rId2">
            <a:extLst/>
          </a:blip>
          <a:stretch>
            <a:fillRect/>
          </a:stretch>
        </p:blipFill>
        <p:spPr>
          <a:xfrm>
            <a:off x="8280695" y="2351239"/>
            <a:ext cx="3492501" cy="2324101"/>
          </a:xfrm>
          <a:prstGeom prst="rect">
            <a:avLst/>
          </a:prstGeom>
          <a:ln w="12700">
            <a:miter lim="400000"/>
          </a:ln>
        </p:spPr>
      </p:pic>
      <p:sp>
        <p:nvSpPr>
          <p:cNvPr id="218" name="Speak at a normal pace."/>
          <p:cNvSpPr txBox="1"/>
          <p:nvPr/>
        </p:nvSpPr>
        <p:spPr>
          <a:xfrm>
            <a:off x="1357078" y="3059663"/>
            <a:ext cx="341828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Speak at a normal pace.</a:t>
            </a:r>
          </a:p>
        </p:txBody>
      </p:sp>
      <p:sp>
        <p:nvSpPr>
          <p:cNvPr id="219" name="."/>
          <p:cNvSpPr txBox="1"/>
          <p:nvPr/>
        </p:nvSpPr>
        <p:spPr>
          <a:xfrm>
            <a:off x="1357078" y="4228591"/>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
            </a:r>
          </a:p>
        </p:txBody>
      </p:sp>
      <p:sp>
        <p:nvSpPr>
          <p:cNvPr id="220" name="Ask another Spanish-speaker to help her communicate…"/>
          <p:cNvSpPr txBox="1"/>
          <p:nvPr/>
        </p:nvSpPr>
        <p:spPr>
          <a:xfrm>
            <a:off x="1357078" y="4173074"/>
            <a:ext cx="761985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Ask another Spanish-speaker to help her communicate </a:t>
            </a:r>
          </a:p>
          <a:p>
            <a:pPr algn="l"/>
            <a:r>
              <a:t>with you.</a:t>
            </a:r>
          </a:p>
        </p:txBody>
      </p:sp>
      <p:sp>
        <p:nvSpPr>
          <p:cNvPr id="221" name="Encourage her to speak English."/>
          <p:cNvSpPr txBox="1"/>
          <p:nvPr/>
        </p:nvSpPr>
        <p:spPr>
          <a:xfrm>
            <a:off x="1357078" y="5744828"/>
            <a:ext cx="451976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Encourage her to speak English.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P build="whole" bldLvl="1" animBg="1" rev="0" advAuto="0" spid="221" grpId="3"/>
      <p:bldP build="whole" bldLvl="1" animBg="1" rev="0" advAuto="0" spid="220"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tages of Language Acquisition:"/>
          <p:cNvSpPr txBox="1"/>
          <p:nvPr/>
        </p:nvSpPr>
        <p:spPr>
          <a:xfrm>
            <a:off x="3866860" y="118233"/>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Stages of Language Acquisition: </a:t>
            </a:r>
          </a:p>
        </p:txBody>
      </p:sp>
      <p:sp>
        <p:nvSpPr>
          <p:cNvPr id="224" name="Stage II: Early Production"/>
          <p:cNvSpPr txBox="1"/>
          <p:nvPr/>
        </p:nvSpPr>
        <p:spPr>
          <a:xfrm>
            <a:off x="4219818" y="1082981"/>
            <a:ext cx="356890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n-lt"/>
                <a:ea typeface="+mn-ea"/>
                <a:cs typeface="+mn-cs"/>
                <a:sym typeface="Helvetica Neue"/>
              </a:defRPr>
            </a:lvl1pPr>
          </a:lstStyle>
          <a:p>
            <a:pPr/>
            <a:r>
              <a:t>Stage II: Early Production</a:t>
            </a:r>
          </a:p>
        </p:txBody>
      </p:sp>
      <p:graphicFrame>
        <p:nvGraphicFramePr>
          <p:cNvPr id="225" name="Table"/>
          <p:cNvGraphicFramePr/>
          <p:nvPr/>
        </p:nvGraphicFramePr>
        <p:xfrm>
          <a:off x="343756" y="2047729"/>
          <a:ext cx="12317287" cy="44981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practices, and:</a:t>
                      </a:r>
                    </a:p>
                  </a:txBody>
                  <a:tcPr marL="0" marR="0" marT="0" marB="0" anchor="t" anchorCtr="0" horzOverflow="overflow"/>
                </a:tc>
              </a:tr>
              <a:tr h="1124542">
                <a:tc>
                  <a:txBody>
                    <a:bodyPr/>
                    <a:lstStyle/>
                    <a:p>
                      <a:pPr algn="l">
                        <a:defRPr>
                          <a:sym typeface="Helvetica Neue"/>
                        </a:defRPr>
                      </a:pPr>
                      <a:r>
                        <a:t>The child or teenager begins to speak,</a:t>
                      </a:r>
                    </a:p>
                    <a:p>
                      <a:pPr algn="l">
                        <a:defRPr>
                          <a:sym typeface="Helvetica Neue"/>
                        </a:defRPr>
                      </a:pPr>
                      <a:r>
                        <a:t>using short words and sentences, but the emphasis is still on listening and absorbing the new language. There will be many errors.</a:t>
                      </a:r>
                    </a:p>
                  </a:txBody>
                  <a:tcPr marL="0" marR="0" marT="0" marB="0" anchor="t" anchorCtr="0" horzOverflow="overflow"/>
                </a:tc>
                <a:tc>
                  <a:txBody>
                    <a:bodyPr/>
                    <a:lstStyle/>
                    <a:p>
                      <a:pPr algn="l">
                        <a:defRPr>
                          <a:sym typeface="Helvetica Neue"/>
                        </a:defRPr>
                      </a:pPr>
                      <a:r>
                        <a:t>Carefully and supportively, add opportunities to speak and write in simple language.</a:t>
                      </a:r>
                    </a:p>
                    <a:p>
                      <a:pPr algn="l">
                        <a:defRPr>
                          <a:sym typeface="Helvetica Neue"/>
                        </a:defRPr>
                      </a:pPr>
                    </a:p>
                    <a:p>
                      <a:pPr algn="l">
                        <a:defRPr>
                          <a:sym typeface="Helvetica Neue"/>
                        </a:defRPr>
                      </a:pPr>
                      <a:r>
                        <a:t>Ask yes/no or either/or questions.</a:t>
                      </a:r>
                    </a:p>
                    <a:p>
                      <a:pPr algn="l">
                        <a:defRPr>
                          <a:sym typeface="Helvetica Neue"/>
                        </a:defRPr>
                      </a:pPr>
                    </a:p>
                    <a:p>
                      <a:pPr algn="l">
                        <a:defRPr>
                          <a:sym typeface="Helvetica Neue"/>
                        </a:defRPr>
                      </a:pPr>
                      <a:r>
                        <a:t>Have students work in groups or pairs to solve problems. If possible, pair a more advanced ELL with a child or teenager at this stage.</a:t>
                      </a:r>
                    </a:p>
                    <a:p>
                      <a:pPr algn="l">
                        <a:defRPr>
                          <a:sym typeface="Helvetica Neue"/>
                        </a:defRPr>
                      </a:pPr>
                    </a:p>
                    <a:p>
                      <a:pPr algn="l">
                        <a:defRPr>
                          <a:sym typeface="Helvetica Neue"/>
                        </a:defRPr>
                      </a:pPr>
                      <a:r>
                        <a:t>Repeat sentence patterns, changing one word or phrase within the pattern. (</a:t>
                      </a:r>
                      <a:r>
                        <a:rPr i="1"/>
                        <a:t>This book looks interesting. This book looks boring. This book has pictures. This book is colorful, etc.)</a:t>
                      </a:r>
                      <a:endParaRPr i="1"/>
                    </a:p>
                    <a:p>
                      <a:pPr algn="l">
                        <a:defRPr i="1">
                          <a:sym typeface="Helvetica Neue"/>
                        </a:defRPr>
                      </a:pPr>
                    </a:p>
                    <a:p>
                      <a:pPr algn="l">
                        <a:defRPr>
                          <a:sym typeface="Helvetica Neue"/>
                        </a:defRPr>
                      </a:pPr>
                      <a:r>
                        <a:t>If age appropriate, present books and songs that use repeated English patterns.</a:t>
                      </a:r>
                    </a:p>
                    <a:p>
                      <a:pPr algn="l">
                        <a:defRPr>
                          <a:sym typeface="Helvetica Neue"/>
                        </a:defRPr>
                      </a:pPr>
                    </a:p>
                    <a:p>
                      <a:pPr algn="l">
                        <a:defRPr>
                          <a:sym typeface="Helvetica Neue"/>
                        </a:defRPr>
                      </a:pPr>
                      <a:r>
                        <a:t>Continue to avoid explicit error correction. Reinforce learning by modeling the</a:t>
                      </a:r>
                    </a:p>
                    <a:p>
                      <a:pPr algn="l">
                        <a:defRPr>
                          <a:sym typeface="Helvetica Neue"/>
                        </a:defRPr>
                      </a:pPr>
                      <a:r>
                        <a:t>correct form.</a:t>
                      </a:r>
                    </a:p>
                  </a:txBody>
                  <a:tcPr marL="0" marR="0" marT="0" marB="0" anchor="t" anchorCtr="0" horzOverflow="overflow"/>
                </a:tc>
              </a:tr>
            </a:tbl>
          </a:graphicData>
        </a:graphic>
      </p:graphicFrame>
      <p:sp>
        <p:nvSpPr>
          <p:cNvPr id="226"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n-lt"/>
                <a:ea typeface="+mn-ea"/>
                <a:cs typeface="+mn-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27" name="accessed October19, 2022."/>
          <p:cNvSpPr txBox="1"/>
          <p:nvPr/>
        </p:nvSpPr>
        <p:spPr>
          <a:xfrm>
            <a:off x="1550027" y="9174547"/>
            <a:ext cx="2943226" cy="37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n-lt"/>
                <a:ea typeface="+mn-ea"/>
                <a:cs typeface="+mn-cs"/>
                <a:sym typeface="Helvetica Neue"/>
              </a:defRPr>
            </a:lvl1pPr>
          </a:lstStyle>
          <a:p>
            <a:pPr/>
            <a:r>
              <a:t>accessed October19, 2022.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