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  <a:lvl2pPr marL="1025768" indent="-390768" algn="ctr">
              <a:spcBef>
                <a:spcPts val="0"/>
              </a:spcBef>
              <a:defRPr i="1" sz="3200"/>
            </a:lvl2pPr>
            <a:lvl3pPr marL="1660768" indent="-390768" algn="ctr">
              <a:spcBef>
                <a:spcPts val="0"/>
              </a:spcBef>
              <a:defRPr i="1" sz="3200"/>
            </a:lvl3pPr>
            <a:lvl4pPr marL="2295768" indent="-390768" algn="ctr">
              <a:spcBef>
                <a:spcPts val="0"/>
              </a:spcBef>
              <a:defRPr i="1" sz="3200"/>
            </a:lvl4pPr>
            <a:lvl5pPr marL="2930768" indent="-390768" algn="ctr">
              <a:spcBef>
                <a:spcPts val="0"/>
              </a:spcBef>
              <a:defRPr i="1"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5" y="-393700"/>
            <a:ext cx="18135606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9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761151" marR="0" indent="-586152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396151" marR="0" indent="-586151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5031151" marR="0" indent="-586151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666151" marR="0" indent="-586151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121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123" name="Shape 119"/>
          <p:cNvSpPr txBox="1"/>
          <p:nvPr/>
        </p:nvSpPr>
        <p:spPr>
          <a:xfrm>
            <a:off x="949116" y="291814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/>
          <a:p>
            <a: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All-Star Words: </a:t>
            </a:r>
            <a:endParaRPr spc="55" sz="2000"/>
          </a:p>
          <a:p>
            <a:pPr algn="just" defTabSz="642937">
              <a:lnSpc>
                <a:spcPct val="115000"/>
              </a:lnSpc>
              <a:defRPr spc="221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analyze,  approach,  area,  assess,  assume,  authority,  available,  benefit, concept, consist,  context,  constitute,  contract,  data,  define,  derive,  distribute,  economy</a:t>
            </a:r>
          </a:p>
        </p:txBody>
      </p:sp>
      <p:pic>
        <p:nvPicPr>
          <p:cNvPr id="124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1188476" cy="960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911516" y="109434"/>
            <a:ext cx="1188476" cy="960288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ubset 1:…"/>
          <p:cNvSpPr txBox="1"/>
          <p:nvPr/>
        </p:nvSpPr>
        <p:spPr>
          <a:xfrm>
            <a:off x="354119" y="22367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 1: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1</a:t>
            </a:r>
          </a:p>
        </p:txBody>
      </p:sp>
      <p:pic>
        <p:nvPicPr>
          <p:cNvPr id="127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131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132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13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0967" y="5663073"/>
            <a:ext cx="1226082" cy="15039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499777"/>
            <a:ext cx="1066898" cy="10668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704977"/>
            <a:ext cx="986538" cy="656497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ubset 1:…"/>
          <p:cNvSpPr txBox="1"/>
          <p:nvPr/>
        </p:nvSpPr>
        <p:spPr>
          <a:xfrm>
            <a:off x="13053077" y="22367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 1: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2</a:t>
            </a:r>
          </a:p>
        </p:txBody>
      </p:sp>
      <p:pic>
        <p:nvPicPr>
          <p:cNvPr id="137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(Strangers)"/>
          <p:cNvSpPr txBox="1"/>
          <p:nvPr/>
        </p:nvSpPr>
        <p:spPr>
          <a:xfrm>
            <a:off x="13989863" y="6292735"/>
            <a:ext cx="201986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140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141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14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723828"/>
            <a:ext cx="1226082" cy="15039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822174"/>
            <a:ext cx="986538" cy="656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564426"/>
            <a:ext cx="1066898" cy="106689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establish,  estimate,  evident,  factor,  finance, formula, function, income,  indicate,  individual,  interpret,  involve,  issue,  labor,  legal,  legislate, major,  method,  percent,  period,  principle"/>
          <p:cNvSpPr txBox="1"/>
          <p:nvPr/>
        </p:nvSpPr>
        <p:spPr>
          <a:xfrm>
            <a:off x="13296895" y="1306287"/>
            <a:ext cx="9510385" cy="39301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642937">
              <a:lnSpc>
                <a:spcPct val="115000"/>
              </a:lnSpc>
              <a:defRPr spc="221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establish,  estimate,  evident,  factor,  finance, formula, function, income,  indicate,  individual,  interpret,  involve,  issue,  labor,  legal,  legislate, major,  method,  percent,  period,  principle</a:t>
            </a:r>
          </a:p>
        </p:txBody>
      </p:sp>
      <p:sp>
        <p:nvSpPr>
          <p:cNvPr id="147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399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401" name="Shape 119"/>
          <p:cNvSpPr txBox="1"/>
          <p:nvPr/>
        </p:nvSpPr>
        <p:spPr>
          <a:xfrm>
            <a:off x="1069103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402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403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04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405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406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407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408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409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410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411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412" name="Subset 1:…"/>
          <p:cNvSpPr txBox="1"/>
          <p:nvPr/>
        </p:nvSpPr>
        <p:spPr>
          <a:xfrm>
            <a:off x="12972471" y="46989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6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2</a:t>
            </a:r>
          </a:p>
        </p:txBody>
      </p:sp>
      <p:pic>
        <p:nvPicPr>
          <p:cNvPr id="413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414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415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416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417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418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419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20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1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422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423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0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424" name="Subset 1:…"/>
          <p:cNvSpPr txBox="1"/>
          <p:nvPr/>
        </p:nvSpPr>
        <p:spPr>
          <a:xfrm>
            <a:off x="293804" y="299287"/>
            <a:ext cx="1224268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6 Group 1</a:t>
            </a:r>
          </a:p>
        </p:txBody>
      </p:sp>
      <p:sp>
        <p:nvSpPr>
          <p:cNvPr id="425" name="region,  regulate,  relevant,  reside,  resource,  restrict,  secure,  seek,…"/>
          <p:cNvSpPr txBox="1"/>
          <p:nvPr/>
        </p:nvSpPr>
        <p:spPr>
          <a:xfrm>
            <a:off x="2258826" y="1408170"/>
            <a:ext cx="7860951" cy="393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abstract  acknowledge  accuracy  aggregate  allocate  assign  bond capable  cite  cooperate discriminate  display  diverse  domain  edit enhance  estate</a:t>
            </a:r>
          </a:p>
        </p:txBody>
      </p:sp>
      <p:sp>
        <p:nvSpPr>
          <p:cNvPr id="426" name="alternative, circumstance, comment, compensate, component, consent…"/>
          <p:cNvSpPr txBox="1"/>
          <p:nvPr/>
        </p:nvSpPr>
        <p:spPr>
          <a:xfrm>
            <a:off x="14590325" y="1517086"/>
            <a:ext cx="6740411" cy="3275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exceed  explicit  federal  fee  flexible  furthermore  gender  incentive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input  interval  mitigate  minimum  ministry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430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432" name="Shape 119"/>
          <p:cNvSpPr txBox="1"/>
          <p:nvPr/>
        </p:nvSpPr>
        <p:spPr>
          <a:xfrm>
            <a:off x="1069103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433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434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35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436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437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438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439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440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443" name="Subset 1:…"/>
          <p:cNvSpPr txBox="1"/>
          <p:nvPr/>
        </p:nvSpPr>
        <p:spPr>
          <a:xfrm>
            <a:off x="12972471" y="46989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7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1</a:t>
            </a:r>
          </a:p>
        </p:txBody>
      </p:sp>
      <p:pic>
        <p:nvPicPr>
          <p:cNvPr id="444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5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446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447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448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449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450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51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2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454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0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455" name="Subset 1:…"/>
          <p:cNvSpPr txBox="1"/>
          <p:nvPr/>
        </p:nvSpPr>
        <p:spPr>
          <a:xfrm>
            <a:off x="293804" y="299287"/>
            <a:ext cx="1224268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6 Group 3</a:t>
            </a:r>
          </a:p>
        </p:txBody>
      </p:sp>
      <p:sp>
        <p:nvSpPr>
          <p:cNvPr id="456" name="core, corporate, correspond, criteria, deduce, demonstrate, document,…"/>
          <p:cNvSpPr txBox="1"/>
          <p:nvPr/>
        </p:nvSpPr>
        <p:spPr>
          <a:xfrm>
            <a:off x="2080072" y="1717124"/>
            <a:ext cx="9110722" cy="3275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motive neutral  nevertheless  overseas  precede  presume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rational  recover  reveal  scope  subsidy  trace  transform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underlie  utilize </a:t>
            </a:r>
          </a:p>
        </p:txBody>
      </p:sp>
      <p:sp>
        <p:nvSpPr>
          <p:cNvPr id="457" name="adapt  advocate  channel classic…"/>
          <p:cNvSpPr txBox="1"/>
          <p:nvPr/>
        </p:nvSpPr>
        <p:spPr>
          <a:xfrm>
            <a:off x="14513385" y="1304621"/>
            <a:ext cx="7849891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000"/>
            </a:pPr>
            <a:r>
              <a:t>adapt  advocate  channel classic</a:t>
            </a:r>
          </a:p>
          <a:p>
            <a:pPr algn="l">
              <a:defRPr sz="4000"/>
            </a:pPr>
            <a:r>
              <a:t>comprehensive  comprise  confirm</a:t>
            </a:r>
          </a:p>
          <a:p>
            <a:pPr algn="l">
              <a:defRPr sz="4000"/>
            </a:pPr>
            <a:r>
              <a:t>contrary  convert  decade  deny</a:t>
            </a:r>
          </a:p>
          <a:p>
            <a:pPr algn="l">
              <a:defRPr sz="4000"/>
            </a:pPr>
            <a:r>
              <a:t>differentiate  dispose  dynamic</a:t>
            </a:r>
          </a:p>
          <a:p>
            <a:pPr algn="l">
              <a:defRPr sz="4000"/>
            </a:pPr>
            <a:r>
              <a:t>equip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461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463" name="Shape 119"/>
          <p:cNvSpPr txBox="1"/>
          <p:nvPr/>
        </p:nvSpPr>
        <p:spPr>
          <a:xfrm>
            <a:off x="1069103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464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465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66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467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468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469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470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471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472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473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474" name="Subset 1:…"/>
          <p:cNvSpPr txBox="1"/>
          <p:nvPr/>
        </p:nvSpPr>
        <p:spPr>
          <a:xfrm>
            <a:off x="12972471" y="46989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7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3</a:t>
            </a:r>
          </a:p>
        </p:txBody>
      </p:sp>
      <p:pic>
        <p:nvPicPr>
          <p:cNvPr id="475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476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477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478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479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480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481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82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3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484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485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0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486" name="Subset 1:…"/>
          <p:cNvSpPr txBox="1"/>
          <p:nvPr/>
        </p:nvSpPr>
        <p:spPr>
          <a:xfrm>
            <a:off x="293804" y="299287"/>
            <a:ext cx="1224268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7 Group 2</a:t>
            </a:r>
          </a:p>
        </p:txBody>
      </p:sp>
      <p:sp>
        <p:nvSpPr>
          <p:cNvPr id="487" name="eliminate  empirical  extract  finite…"/>
          <p:cNvSpPr txBox="1"/>
          <p:nvPr/>
        </p:nvSpPr>
        <p:spPr>
          <a:xfrm>
            <a:off x="2586784" y="1517922"/>
            <a:ext cx="7794825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000"/>
            </a:pPr>
            <a:r>
              <a:t>eliminate  empirical  extract  finite</a:t>
            </a:r>
          </a:p>
          <a:p>
            <a:pPr algn="l">
              <a:defRPr sz="4000"/>
            </a:pPr>
            <a:r>
              <a:t>foundation  gradient  guarantee</a:t>
            </a:r>
          </a:p>
          <a:p>
            <a:pPr algn="l">
              <a:defRPr sz="4000"/>
            </a:pPr>
            <a:r>
              <a:t>hierarchy  identical  ideology  infer</a:t>
            </a:r>
          </a:p>
          <a:p>
            <a:pPr algn="l">
              <a:defRPr sz="4000"/>
            </a:pPr>
            <a:r>
              <a:t>innovate  insert  intervene  isolate</a:t>
            </a:r>
          </a:p>
          <a:p>
            <a:pPr algn="l">
              <a:defRPr sz="4000"/>
            </a:pPr>
            <a:r>
              <a:t>media  mode  paradigm</a:t>
            </a:r>
          </a:p>
        </p:txBody>
      </p:sp>
      <p:sp>
        <p:nvSpPr>
          <p:cNvPr id="488" name="phenomenon  priority  prohibit  publication…"/>
          <p:cNvSpPr txBox="1"/>
          <p:nvPr/>
        </p:nvSpPr>
        <p:spPr>
          <a:xfrm>
            <a:off x="13561920" y="1830234"/>
            <a:ext cx="10081569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000"/>
            </a:pPr>
            <a:r>
              <a:t>phenomenon  priority  prohibit  publication</a:t>
            </a:r>
          </a:p>
          <a:p>
            <a:pPr algn="l">
              <a:defRPr sz="4000"/>
            </a:pPr>
            <a:r>
              <a:t>quote  release  reverse  simulate  somewhat</a:t>
            </a:r>
          </a:p>
          <a:p>
            <a:pPr algn="l">
              <a:defRPr sz="4000"/>
            </a:pPr>
            <a:r>
              <a:t>submit  successor  thesis  transmit</a:t>
            </a:r>
          </a:p>
          <a:p>
            <a:pPr algn="l">
              <a:defRPr sz="4000"/>
            </a:pPr>
            <a:r>
              <a:t>ultimate  unique  voluntary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0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492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494" name="Shape 119"/>
          <p:cNvSpPr txBox="1"/>
          <p:nvPr/>
        </p:nvSpPr>
        <p:spPr>
          <a:xfrm>
            <a:off x="1069103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495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496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97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498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499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500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501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50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503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04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505" name="Subset 1:…"/>
          <p:cNvSpPr txBox="1"/>
          <p:nvPr/>
        </p:nvSpPr>
        <p:spPr>
          <a:xfrm>
            <a:off x="12972471" y="46989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8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2</a:t>
            </a:r>
          </a:p>
        </p:txBody>
      </p:sp>
      <p:pic>
        <p:nvPicPr>
          <p:cNvPr id="506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507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508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509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510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511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4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515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516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0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517" name="Subset 1:…"/>
          <p:cNvSpPr txBox="1"/>
          <p:nvPr/>
        </p:nvSpPr>
        <p:spPr>
          <a:xfrm>
            <a:off x="293804" y="299287"/>
            <a:ext cx="1224268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8 Group 1</a:t>
            </a:r>
          </a:p>
        </p:txBody>
      </p:sp>
      <p:sp>
        <p:nvSpPr>
          <p:cNvPr id="518" name="achieve,  acquire,  administrate,  affect,  appropriate,  aspect,  assist,…"/>
          <p:cNvSpPr txBox="1"/>
          <p:nvPr/>
        </p:nvSpPr>
        <p:spPr>
          <a:xfrm>
            <a:off x="1670128" y="1541587"/>
            <a:ext cx="8850037" cy="3275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abandon  accompany  accumulate  ambiguous  appendix  appreciate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arbitrary  automate  bias  chart  clarify  commodity  complement  conform  contemporary</a:t>
            </a:r>
          </a:p>
        </p:txBody>
      </p:sp>
      <p:sp>
        <p:nvSpPr>
          <p:cNvPr id="519" name="consequence,  construct,  consume,  credit,  culture,  design, distinct,…"/>
          <p:cNvSpPr txBox="1"/>
          <p:nvPr/>
        </p:nvSpPr>
        <p:spPr>
          <a:xfrm>
            <a:off x="13045258" y="1189720"/>
            <a:ext cx="9916154" cy="393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contradict  crucial  currency  denote  detect  deviate  displace eventual  exhibit  exploit  fluctuate  guideline  implicit induce  inevitable infrastructure  inspect  intense  manipulate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1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523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525" name="Shape 119"/>
          <p:cNvSpPr txBox="1"/>
          <p:nvPr/>
        </p:nvSpPr>
        <p:spPr>
          <a:xfrm>
            <a:off x="1069103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526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527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528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529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530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531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532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53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534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35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536" name="Subset 1:…"/>
          <p:cNvSpPr txBox="1"/>
          <p:nvPr/>
        </p:nvSpPr>
        <p:spPr>
          <a:xfrm>
            <a:off x="13045258" y="46989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9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1</a:t>
            </a:r>
          </a:p>
        </p:txBody>
      </p:sp>
      <p:pic>
        <p:nvPicPr>
          <p:cNvPr id="537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538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539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540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541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54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543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544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5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546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54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0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548" name="Subset 1:…"/>
          <p:cNvSpPr txBox="1"/>
          <p:nvPr/>
        </p:nvSpPr>
        <p:spPr>
          <a:xfrm>
            <a:off x="293804" y="299287"/>
            <a:ext cx="1224268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8 Group 3</a:t>
            </a:r>
          </a:p>
        </p:txBody>
      </p:sp>
      <p:sp>
        <p:nvSpPr>
          <p:cNvPr id="549" name=",…"/>
          <p:cNvSpPr txBox="1"/>
          <p:nvPr/>
        </p:nvSpPr>
        <p:spPr>
          <a:xfrm>
            <a:off x="1448573" y="1583667"/>
            <a:ext cx="8998231" cy="3275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221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minimize  nuclear  offset  predominant  prospect  radical  reinforce restore  revise  tension  terminate  theme  thereby  uniform</a:t>
            </a:r>
          </a:p>
          <a:p>
            <a:pPr algn="just" defTabSz="642937">
              <a:lnSpc>
                <a:spcPct val="115000"/>
              </a:lnSpc>
              <a:defRPr spc="221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vehicle  via  virtual  widespread</a:t>
            </a:r>
          </a:p>
        </p:txBody>
      </p:sp>
      <p:sp>
        <p:nvSpPr>
          <p:cNvPr id="550" name="region,  regulate,  relevant,  reside,  resource,  restrict,  secure,  seek,…"/>
          <p:cNvSpPr txBox="1"/>
          <p:nvPr/>
        </p:nvSpPr>
        <p:spPr>
          <a:xfrm>
            <a:off x="13560055" y="1256301"/>
            <a:ext cx="9182586" cy="393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accommodate  analogy  anticipate  assure  attain  behalf  cease coherent  coincide  commence  compatible  concurrent  confine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controversy  converse  device  devote  diminish  distort  duration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554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556" name="Shape 119"/>
          <p:cNvSpPr txBox="1"/>
          <p:nvPr/>
        </p:nvSpPr>
        <p:spPr>
          <a:xfrm>
            <a:off x="1069103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55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558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559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560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561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562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563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564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5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66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567" name="Subset 1:…"/>
          <p:cNvSpPr txBox="1"/>
          <p:nvPr/>
        </p:nvSpPr>
        <p:spPr>
          <a:xfrm>
            <a:off x="13045257" y="469894"/>
            <a:ext cx="1224269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9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3</a:t>
            </a:r>
          </a:p>
        </p:txBody>
      </p:sp>
      <p:pic>
        <p:nvPicPr>
          <p:cNvPr id="568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9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570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571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572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57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575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6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577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578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0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579" name="Subset 1:…"/>
          <p:cNvSpPr txBox="1"/>
          <p:nvPr/>
        </p:nvSpPr>
        <p:spPr>
          <a:xfrm>
            <a:off x="293804" y="299287"/>
            <a:ext cx="1224268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9 Group 2</a:t>
            </a:r>
          </a:p>
        </p:txBody>
      </p:sp>
      <p:sp>
        <p:nvSpPr>
          <p:cNvPr id="580" name="alternative, circumstance, comment, compensate, component, consent…"/>
          <p:cNvSpPr txBox="1"/>
          <p:nvPr/>
        </p:nvSpPr>
        <p:spPr>
          <a:xfrm>
            <a:off x="1947474" y="1706401"/>
            <a:ext cx="8295345" cy="3275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erode  ethic  founded  format  inherent  insight  integral  intermediate manual  mature  mediate  medium  military  minimal  mutual  norm  overlap</a:t>
            </a:r>
          </a:p>
        </p:txBody>
      </p:sp>
      <p:sp>
        <p:nvSpPr>
          <p:cNvPr id="581" name="core, corporate, correspond, criteria, deduce, demonstrate, document,…"/>
          <p:cNvSpPr txBox="1"/>
          <p:nvPr/>
        </p:nvSpPr>
        <p:spPr>
          <a:xfrm>
            <a:off x="14003676" y="1123867"/>
            <a:ext cx="8295344" cy="393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passive  portion  preliminary  protocol  qualitative  refine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restrain  revolution  rigid  route  scenario  sphere  subordinate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supplement  suspend  trigger  unify  violate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585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587" name="Shape 119"/>
          <p:cNvSpPr txBox="1"/>
          <p:nvPr/>
        </p:nvSpPr>
        <p:spPr>
          <a:xfrm>
            <a:off x="1069103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588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589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590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591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592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593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594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595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596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97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598" name="Subset 1:…"/>
          <p:cNvSpPr txBox="1"/>
          <p:nvPr/>
        </p:nvSpPr>
        <p:spPr>
          <a:xfrm>
            <a:off x="13045257" y="469894"/>
            <a:ext cx="1395645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10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2</a:t>
            </a:r>
          </a:p>
        </p:txBody>
      </p:sp>
      <p:pic>
        <p:nvPicPr>
          <p:cNvPr id="599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600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601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602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603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604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605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606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7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608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609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0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610" name="Subset 1:…"/>
          <p:cNvSpPr txBox="1"/>
          <p:nvPr/>
        </p:nvSpPr>
        <p:spPr>
          <a:xfrm>
            <a:off x="293804" y="299287"/>
            <a:ext cx="1638487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10 Group 1</a:t>
            </a:r>
          </a:p>
        </p:txBody>
      </p:sp>
      <p:sp>
        <p:nvSpPr>
          <p:cNvPr id="611" name="region,  regulate,  relevant,  reside,  resource,  restrict,  secure,  seek,…"/>
          <p:cNvSpPr txBox="1"/>
          <p:nvPr/>
        </p:nvSpPr>
        <p:spPr>
          <a:xfrm>
            <a:off x="2258826" y="1392112"/>
            <a:ext cx="7860951" cy="3275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adjacent  albeit  assemble  collapse  colleague  compile  conceive  convince depress  encounter  forthcoming  incline  integrity</a:t>
            </a:r>
          </a:p>
        </p:txBody>
      </p:sp>
      <p:sp>
        <p:nvSpPr>
          <p:cNvPr id="612" name="alternative, circumstance, comment, compensate, component, consent…"/>
          <p:cNvSpPr txBox="1"/>
          <p:nvPr/>
        </p:nvSpPr>
        <p:spPr>
          <a:xfrm>
            <a:off x="14590325" y="1367043"/>
            <a:ext cx="7860951" cy="393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intrinsic  invoke  levy  likewise  nonetheless  notwithstanding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ongoing  panel  persist  pose  reluctance  so-called  straightforward  undergo  whereby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151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153" name="Shape 119"/>
          <p:cNvSpPr txBox="1"/>
          <p:nvPr/>
        </p:nvSpPr>
        <p:spPr>
          <a:xfrm>
            <a:off x="935784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154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ubset 1:…"/>
          <p:cNvSpPr txBox="1"/>
          <p:nvPr/>
        </p:nvSpPr>
        <p:spPr>
          <a:xfrm>
            <a:off x="354119" y="22367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 1: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3</a:t>
            </a:r>
          </a:p>
        </p:txBody>
      </p:sp>
      <p:pic>
        <p:nvPicPr>
          <p:cNvPr id="156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160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161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16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Subset 1:…"/>
          <p:cNvSpPr txBox="1"/>
          <p:nvPr/>
        </p:nvSpPr>
        <p:spPr>
          <a:xfrm>
            <a:off x="12972471" y="399646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 2: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1</a:t>
            </a:r>
          </a:p>
        </p:txBody>
      </p:sp>
      <p:pic>
        <p:nvPicPr>
          <p:cNvPr id="166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169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170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171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sp>
        <p:nvSpPr>
          <p:cNvPr id="176" name="proceed, process, policy, require, research, respond, role,  section,  sector, significant, similar,  source,  specific,  structure,  theory,  vary"/>
          <p:cNvSpPr txBox="1"/>
          <p:nvPr/>
        </p:nvSpPr>
        <p:spPr>
          <a:xfrm>
            <a:off x="1518049" y="1526586"/>
            <a:ext cx="9154195" cy="2620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642937">
              <a:lnSpc>
                <a:spcPct val="115000"/>
              </a:lnSpc>
              <a:defRPr spc="221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proceed, process, policy, require, research, respond, role,  section,  sector, significant, similar,  source,  specific,  structure,  theory,  vary</a:t>
            </a:r>
          </a:p>
        </p:txBody>
      </p:sp>
      <p:pic>
        <p:nvPicPr>
          <p:cNvPr id="17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416144" y="173849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achieve,  acquire,  administrate,  affect,  appropriate,  aspect,  assist,…"/>
          <p:cNvSpPr txBox="1"/>
          <p:nvPr/>
        </p:nvSpPr>
        <p:spPr>
          <a:xfrm>
            <a:off x="13258875" y="1545861"/>
            <a:ext cx="9784947" cy="3275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achieve,  acquire,  administrate,  affect,  appropriate,  aspect,  assist,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category, chapter,  commission,  community,  complex,  compute,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conclude,  conduct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182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184" name="Shape 119"/>
          <p:cNvSpPr txBox="1"/>
          <p:nvPr/>
        </p:nvSpPr>
        <p:spPr>
          <a:xfrm>
            <a:off x="935784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185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190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191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19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Subset 1:…"/>
          <p:cNvSpPr txBox="1"/>
          <p:nvPr/>
        </p:nvSpPr>
        <p:spPr>
          <a:xfrm>
            <a:off x="12972471" y="399646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 2: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3</a:t>
            </a:r>
          </a:p>
        </p:txBody>
      </p:sp>
      <p:pic>
        <p:nvPicPr>
          <p:cNvPr id="196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199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200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201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206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416144" y="173849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Subset 1:…"/>
          <p:cNvSpPr txBox="1"/>
          <p:nvPr/>
        </p:nvSpPr>
        <p:spPr>
          <a:xfrm>
            <a:off x="200481" y="166685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 2: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2</a:t>
            </a:r>
          </a:p>
        </p:txBody>
      </p:sp>
      <p:sp>
        <p:nvSpPr>
          <p:cNvPr id="208" name="consequence,  construct,  consume,  credit,  culture,  design, distinct,…"/>
          <p:cNvSpPr txBox="1"/>
          <p:nvPr/>
        </p:nvSpPr>
        <p:spPr>
          <a:xfrm>
            <a:off x="1956507" y="1379035"/>
            <a:ext cx="8638155" cy="39301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consequence,  construct,  consume,  credit,  culture,  design, distinct, equate, element, evaluate,  feature,  final,  focus,  impact, injure,  institute, invest,  item </a:t>
            </a:r>
          </a:p>
        </p:txBody>
      </p:sp>
      <p:sp>
        <p:nvSpPr>
          <p:cNvPr id="209" name=",…"/>
          <p:cNvSpPr txBox="1"/>
          <p:nvPr/>
        </p:nvSpPr>
        <p:spPr>
          <a:xfrm>
            <a:off x="14552102" y="1134143"/>
            <a:ext cx="7198491" cy="3682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133" sz="2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, 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journal, maintain,  normal,  obtain,  participate,  perceive,  positive,potential,  previous, primary,  purchase,  range,  region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213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215" name="Shape 119"/>
          <p:cNvSpPr txBox="1"/>
          <p:nvPr/>
        </p:nvSpPr>
        <p:spPr>
          <a:xfrm>
            <a:off x="935784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216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221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222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22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Subset 1:…"/>
          <p:cNvSpPr txBox="1"/>
          <p:nvPr/>
        </p:nvSpPr>
        <p:spPr>
          <a:xfrm>
            <a:off x="12972471" y="399646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 3: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2</a:t>
            </a:r>
          </a:p>
        </p:txBody>
      </p:sp>
      <p:pic>
        <p:nvPicPr>
          <p:cNvPr id="227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230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231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23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23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416144" y="173849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ubset 1:…"/>
          <p:cNvSpPr txBox="1"/>
          <p:nvPr/>
        </p:nvSpPr>
        <p:spPr>
          <a:xfrm>
            <a:off x="200481" y="166685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 3: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1</a:t>
            </a:r>
          </a:p>
        </p:txBody>
      </p:sp>
      <p:sp>
        <p:nvSpPr>
          <p:cNvPr id="239" name="alternative, circumstance, comment, compensate, component, consent…"/>
          <p:cNvSpPr txBox="1"/>
          <p:nvPr/>
        </p:nvSpPr>
        <p:spPr>
          <a:xfrm>
            <a:off x="2323453" y="1379035"/>
            <a:ext cx="8054849" cy="39301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alternative, circumstance, comment, compensate, component, consent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considerable, constant, constrain, contribute, convene, coordinate</a:t>
            </a:r>
          </a:p>
        </p:txBody>
      </p:sp>
      <p:sp>
        <p:nvSpPr>
          <p:cNvPr id="240" name="core, corporate, correspond, criteria, deduce, demonstrate, document,…"/>
          <p:cNvSpPr txBox="1"/>
          <p:nvPr/>
        </p:nvSpPr>
        <p:spPr>
          <a:xfrm>
            <a:off x="14206375" y="1529142"/>
            <a:ext cx="8222411" cy="3275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core, corporate, correspond, criteria, deduce, demonstrate, document, dominate, emphasis, ensure, exclude, fund, framework, illustrate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244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246" name="Shape 119"/>
          <p:cNvSpPr txBox="1"/>
          <p:nvPr/>
        </p:nvSpPr>
        <p:spPr>
          <a:xfrm>
            <a:off x="935784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24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252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253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254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257" name="Subset 1:…"/>
          <p:cNvSpPr txBox="1"/>
          <p:nvPr/>
        </p:nvSpPr>
        <p:spPr>
          <a:xfrm>
            <a:off x="12972471" y="46989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4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1</a:t>
            </a:r>
          </a:p>
        </p:txBody>
      </p:sp>
      <p:pic>
        <p:nvPicPr>
          <p:cNvPr id="258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261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262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26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267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268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1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Subset 1:…"/>
          <p:cNvSpPr txBox="1"/>
          <p:nvPr/>
        </p:nvSpPr>
        <p:spPr>
          <a:xfrm>
            <a:off x="293804" y="299287"/>
            <a:ext cx="1224268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3 Group 3</a:t>
            </a:r>
          </a:p>
        </p:txBody>
      </p:sp>
      <p:sp>
        <p:nvSpPr>
          <p:cNvPr id="270" name="immigrate, imply, initial, instance, interact, justify, layer, link, maximize,…"/>
          <p:cNvSpPr txBox="1"/>
          <p:nvPr/>
        </p:nvSpPr>
        <p:spPr>
          <a:xfrm>
            <a:off x="2583204" y="1526066"/>
            <a:ext cx="7970686" cy="3275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immigrate, imply, initial, instance, interact, justify, layer, link, maximize, negate, outcome, philosophy, physical, proportion, publish, react</a:t>
            </a:r>
          </a:p>
        </p:txBody>
      </p:sp>
      <p:sp>
        <p:nvSpPr>
          <p:cNvPr id="271" name="Shape 119"/>
          <p:cNvSpPr txBox="1"/>
          <p:nvPr/>
        </p:nvSpPr>
        <p:spPr>
          <a:xfrm>
            <a:off x="14709997" y="850700"/>
            <a:ext cx="8169881" cy="462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>
            <a:spAutoFit/>
          </a:bodyPr>
          <a:lstStyle>
            <a:lvl1pPr algn="just" defTabSz="642937">
              <a:lnSpc>
                <a:spcPct val="115000"/>
              </a:lnSpc>
              <a:defRPr spc="221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access adequacy annual  apparent   approximate  attitude  civil  code  commit  concentrate confer  contrast  cycle  debate  despite  dimension  domestic  emerge  ethnic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275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277" name="Shape 119"/>
          <p:cNvSpPr txBox="1"/>
          <p:nvPr/>
        </p:nvSpPr>
        <p:spPr>
          <a:xfrm>
            <a:off x="935784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278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283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284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285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Subset 1:…"/>
          <p:cNvSpPr txBox="1"/>
          <p:nvPr/>
        </p:nvSpPr>
        <p:spPr>
          <a:xfrm>
            <a:off x="12972471" y="46989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3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4</a:t>
            </a:r>
          </a:p>
        </p:txBody>
      </p:sp>
      <p:pic>
        <p:nvPicPr>
          <p:cNvPr id="289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291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292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293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294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298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299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0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Subset 1:…"/>
          <p:cNvSpPr txBox="1"/>
          <p:nvPr/>
        </p:nvSpPr>
        <p:spPr>
          <a:xfrm>
            <a:off x="293804" y="299287"/>
            <a:ext cx="1224268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3 Group 3</a:t>
            </a:r>
          </a:p>
        </p:txBody>
      </p:sp>
      <p:sp>
        <p:nvSpPr>
          <p:cNvPr id="301" name="immigrate, imply, initial, instance, interact, justify, layer, link, maximize,…"/>
          <p:cNvSpPr txBox="1"/>
          <p:nvPr/>
        </p:nvSpPr>
        <p:spPr>
          <a:xfrm>
            <a:off x="2583204" y="1526066"/>
            <a:ext cx="7970686" cy="3275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immigrate, imply, initial, instance, interact, justify, layer, link, maximize, negate, outcome, philosophy, physical, proportion, publish, react</a:t>
            </a:r>
          </a:p>
        </p:txBody>
      </p:sp>
      <p:sp>
        <p:nvSpPr>
          <p:cNvPr id="302" name="register, rely, scheme, sequence, shift, specify, sufficient, technical,…"/>
          <p:cNvSpPr txBox="1"/>
          <p:nvPr/>
        </p:nvSpPr>
        <p:spPr>
          <a:xfrm>
            <a:off x="14452987" y="1465831"/>
            <a:ext cx="7970686" cy="2620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register, rely, scheme, sequence, shift, specify, sufficient, technical technique, valid, volume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306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308" name="Shape 119"/>
          <p:cNvSpPr txBox="1"/>
          <p:nvPr/>
        </p:nvSpPr>
        <p:spPr>
          <a:xfrm>
            <a:off x="1069103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309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311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313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314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315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316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319" name="Subset 1:…"/>
          <p:cNvSpPr txBox="1"/>
          <p:nvPr/>
        </p:nvSpPr>
        <p:spPr>
          <a:xfrm>
            <a:off x="12972471" y="46989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4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2</a:t>
            </a:r>
          </a:p>
        </p:txBody>
      </p:sp>
      <p:pic>
        <p:nvPicPr>
          <p:cNvPr id="320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322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323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324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325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326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327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330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0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331" name="Subset 1:…"/>
          <p:cNvSpPr txBox="1"/>
          <p:nvPr/>
        </p:nvSpPr>
        <p:spPr>
          <a:xfrm>
            <a:off x="293804" y="299287"/>
            <a:ext cx="1224268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4 Group 1</a:t>
            </a:r>
          </a:p>
        </p:txBody>
      </p:sp>
      <p:sp>
        <p:nvSpPr>
          <p:cNvPr id="332" name="Shape 119"/>
          <p:cNvSpPr txBox="1"/>
          <p:nvPr/>
        </p:nvSpPr>
        <p:spPr>
          <a:xfrm>
            <a:off x="2190644" y="903430"/>
            <a:ext cx="8169881" cy="4626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>
            <a:spAutoFit/>
          </a:bodyPr>
          <a:lstStyle>
            <a:lvl1pPr algn="just" defTabSz="642937">
              <a:lnSpc>
                <a:spcPct val="115000"/>
              </a:lnSpc>
              <a:defRPr spc="221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access adequacy annual  apparent   approximate  attitude  civil  code  commit  concentrate confer  contrast  cycle  debate  despite  dimension  domestic  emerge  ethnic</a:t>
            </a:r>
          </a:p>
        </p:txBody>
      </p:sp>
      <p:sp>
        <p:nvSpPr>
          <p:cNvPr id="333" name="grant  hence  hypothesis  implement  implicate  impose  integrate…"/>
          <p:cNvSpPr txBox="1"/>
          <p:nvPr/>
        </p:nvSpPr>
        <p:spPr>
          <a:xfrm>
            <a:off x="13760620" y="1599609"/>
            <a:ext cx="10068634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000"/>
            </a:pPr>
            <a:r>
              <a:t>grant  hence  hypothesis  implement  implicate  impose  integrate</a:t>
            </a:r>
          </a:p>
          <a:p>
            <a:pPr algn="l">
              <a:defRPr sz="4000"/>
            </a:pPr>
            <a:r>
              <a:t>impose  integrate  internal  investigate  mechanism  occupy  option output  overall  parallel  parameter  prior  principal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337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339" name="Shape 119"/>
          <p:cNvSpPr txBox="1"/>
          <p:nvPr/>
        </p:nvSpPr>
        <p:spPr>
          <a:xfrm>
            <a:off x="1069103" y="-1201356"/>
            <a:ext cx="10830187" cy="4390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340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341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342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343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344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345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346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347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349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350" name="Subset 1:…"/>
          <p:cNvSpPr txBox="1"/>
          <p:nvPr/>
        </p:nvSpPr>
        <p:spPr>
          <a:xfrm>
            <a:off x="12972471" y="46989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5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1</a:t>
            </a:r>
          </a:p>
        </p:txBody>
      </p:sp>
      <p:pic>
        <p:nvPicPr>
          <p:cNvPr id="351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353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354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355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356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358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9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360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361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0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362" name="Subset 1:…"/>
          <p:cNvSpPr txBox="1"/>
          <p:nvPr/>
        </p:nvSpPr>
        <p:spPr>
          <a:xfrm>
            <a:off x="293804" y="299287"/>
            <a:ext cx="1224268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4 Group 3</a:t>
            </a:r>
          </a:p>
        </p:txBody>
      </p:sp>
      <p:sp>
        <p:nvSpPr>
          <p:cNvPr id="363" name="Shape 119"/>
          <p:cNvSpPr txBox="1"/>
          <p:nvPr/>
        </p:nvSpPr>
        <p:spPr>
          <a:xfrm>
            <a:off x="2507432" y="656347"/>
            <a:ext cx="7175429" cy="4160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>
            <a:spAutoFit/>
          </a:bodyPr>
          <a:lstStyle/>
          <a:p>
            <a: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algn="just" defTabSz="642937">
              <a:lnSpc>
                <a:spcPct val="115000"/>
              </a:lnSpc>
              <a:defRPr spc="221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professional  project  project  promote  regime  resolve  retain  series  statistic  status  subsequent  undertake  </a:t>
            </a:r>
          </a:p>
        </p:txBody>
      </p:sp>
      <p:sp>
        <p:nvSpPr>
          <p:cNvPr id="364" name="achieve,  acquire,  administrate,  affect,  appropriate,  aspect,  assist,…"/>
          <p:cNvSpPr txBox="1"/>
          <p:nvPr/>
        </p:nvSpPr>
        <p:spPr>
          <a:xfrm>
            <a:off x="13865048" y="1392112"/>
            <a:ext cx="9475312" cy="3275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achieve, acquire, administrate,  affect,  appropriate,  aspect,  assist,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category, chapter,commission,  community,  complex,  compute,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conclude,  conduct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863477" y="6819900"/>
            <a:ext cx="13706792" cy="76201"/>
          </a:xfrm>
          <a:prstGeom prst="rect">
            <a:avLst/>
          </a:prstGeom>
        </p:spPr>
      </p:pic>
      <p:pic>
        <p:nvPicPr>
          <p:cNvPr id="368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9" y="5411651"/>
            <a:ext cx="24371081" cy="76201"/>
          </a:xfrm>
          <a:prstGeom prst="rect">
            <a:avLst/>
          </a:prstGeom>
        </p:spPr>
      </p:pic>
      <p:sp>
        <p:nvSpPr>
          <p:cNvPr id="370" name="Shape 119"/>
          <p:cNvSpPr txBox="1"/>
          <p:nvPr/>
        </p:nvSpPr>
        <p:spPr>
          <a:xfrm>
            <a:off x="1029107" y="-1359237"/>
            <a:ext cx="10830187" cy="4390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3" tIns="71433" rIns="71433" bIns="71433" anchor="ctr"/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 </a:t>
            </a:r>
            <a:endParaRPr spc="55" sz="2000"/>
          </a:p>
        </p:txBody>
      </p:sp>
      <p:pic>
        <p:nvPicPr>
          <p:cNvPr id="371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9207" y="235739"/>
            <a:ext cx="2029282" cy="1639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372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96387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373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4595808" y="9430257"/>
            <a:ext cx="8107521" cy="63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374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63349" y="9516491"/>
            <a:ext cx="8037934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375" name="(Strangers)"/>
          <p:cNvSpPr txBox="1"/>
          <p:nvPr/>
        </p:nvSpPr>
        <p:spPr>
          <a:xfrm>
            <a:off x="1490884" y="6231980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376" name="(Acquaintances)"/>
          <p:cNvSpPr txBox="1"/>
          <p:nvPr/>
        </p:nvSpPr>
        <p:spPr>
          <a:xfrm>
            <a:off x="4661429" y="6445281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377" name="(Friends)"/>
          <p:cNvSpPr txBox="1"/>
          <p:nvPr/>
        </p:nvSpPr>
        <p:spPr>
          <a:xfrm>
            <a:off x="9206677" y="6752238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378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-58990" y="5242073"/>
            <a:ext cx="1743210" cy="2138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379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30926" y="5077357"/>
            <a:ext cx="1489317" cy="1489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380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00575" y="5413376"/>
            <a:ext cx="1424736" cy="9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ubset 1:…"/>
          <p:cNvSpPr txBox="1"/>
          <p:nvPr/>
        </p:nvSpPr>
        <p:spPr>
          <a:xfrm>
            <a:off x="12972471" y="469894"/>
            <a:ext cx="1224268" cy="731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Subset: 5</a:t>
            </a:r>
          </a:p>
          <a:p>
            <a:pPr algn="l"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Group  3</a:t>
            </a:r>
          </a:p>
        </p:txBody>
      </p:sp>
      <p:pic>
        <p:nvPicPr>
          <p:cNvPr id="382" name="Line Line" descr="Line L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400000">
            <a:off x="17094789" y="9491012"/>
            <a:ext cx="8107520" cy="63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Line Line" descr="Line Lin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6162808">
            <a:off x="12562330" y="9577246"/>
            <a:ext cx="8037933" cy="64316"/>
          </a:xfrm>
          <a:prstGeom prst="rect">
            <a:avLst/>
          </a:prstGeom>
          <a:ln w="12700">
            <a:miter lim="400000"/>
          </a:ln>
        </p:spPr>
      </p:pic>
      <p:sp>
        <p:nvSpPr>
          <p:cNvPr id="384" name="(Strangers)"/>
          <p:cNvSpPr txBox="1"/>
          <p:nvPr/>
        </p:nvSpPr>
        <p:spPr>
          <a:xfrm>
            <a:off x="14242953" y="6087198"/>
            <a:ext cx="20198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(Strangers)</a:t>
            </a:r>
          </a:p>
        </p:txBody>
      </p:sp>
      <p:sp>
        <p:nvSpPr>
          <p:cNvPr id="385" name="(Acquaintances)"/>
          <p:cNvSpPr txBox="1"/>
          <p:nvPr/>
        </p:nvSpPr>
        <p:spPr>
          <a:xfrm>
            <a:off x="17004613" y="6578600"/>
            <a:ext cx="28674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(Acquaintances)</a:t>
            </a:r>
          </a:p>
        </p:txBody>
      </p:sp>
      <p:sp>
        <p:nvSpPr>
          <p:cNvPr id="386" name="(Friends)"/>
          <p:cNvSpPr txBox="1"/>
          <p:nvPr/>
        </p:nvSpPr>
        <p:spPr>
          <a:xfrm>
            <a:off x="21705658" y="6812993"/>
            <a:ext cx="16384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(Friends)</a:t>
            </a:r>
          </a:p>
        </p:txBody>
      </p:sp>
      <p:pic>
        <p:nvPicPr>
          <p:cNvPr id="387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839947" y="5400944"/>
            <a:ext cx="1489317" cy="1826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388" name="Line Line" descr="Line L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09249" y="7496767"/>
            <a:ext cx="12971377" cy="41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389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824638" y="5388331"/>
            <a:ext cx="1638487" cy="1090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0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904882" y="5235679"/>
            <a:ext cx="1395644" cy="1395645"/>
          </a:xfrm>
          <a:prstGeom prst="rect">
            <a:avLst/>
          </a:prstGeom>
          <a:ln w="12700">
            <a:miter lim="400000"/>
          </a:ln>
        </p:spPr>
      </p:pic>
      <p:sp>
        <p:nvSpPr>
          <p:cNvPr id="391" name="All-Star Words:"/>
          <p:cNvSpPr txBox="1"/>
          <p:nvPr/>
        </p:nvSpPr>
        <p:spPr>
          <a:xfrm>
            <a:off x="15657777" y="256477"/>
            <a:ext cx="4987142" cy="81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642937">
              <a:lnSpc>
                <a:spcPct val="115000"/>
              </a:lnSpc>
              <a:spcBef>
                <a:spcPts val="1400"/>
              </a:spcBef>
              <a:defRPr b="1" spc="138" sz="5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All-Star Words:</a:t>
            </a:r>
          </a:p>
        </p:txBody>
      </p:sp>
      <p:pic>
        <p:nvPicPr>
          <p:cNvPr id="392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2790" y="331730"/>
            <a:ext cx="1638487" cy="1323897"/>
          </a:xfrm>
          <a:prstGeom prst="rect">
            <a:avLst/>
          </a:prstGeom>
          <a:ln w="12700">
            <a:miter lim="400000"/>
          </a:ln>
        </p:spPr>
      </p:pic>
      <p:sp>
        <p:nvSpPr>
          <p:cNvPr id="393" name="Subset 1:…"/>
          <p:cNvSpPr txBox="1"/>
          <p:nvPr/>
        </p:nvSpPr>
        <p:spPr>
          <a:xfrm>
            <a:off x="293804" y="299287"/>
            <a:ext cx="1224268" cy="73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Subset 5 Group 2</a:t>
            </a:r>
          </a:p>
        </p:txBody>
      </p:sp>
      <p:sp>
        <p:nvSpPr>
          <p:cNvPr id="394" name="consequence,  construct,  consume,  credit,  culture,  design, distinct,…"/>
          <p:cNvSpPr txBox="1"/>
          <p:nvPr/>
        </p:nvSpPr>
        <p:spPr>
          <a:xfrm>
            <a:off x="1399556" y="1583667"/>
            <a:ext cx="9391181" cy="3275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consequence,  construct,  consume,  credit,  culture,  design, distinct, </a:t>
            </a:r>
          </a:p>
          <a:p>
            <a:pPr algn="just" defTabSz="642937">
              <a:lnSpc>
                <a:spcPct val="115000"/>
              </a:lnSpc>
              <a:defRPr spc="222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equate, element, evaluate,  feature,  final, focus, impact, injure,  institute, invest,  item </a:t>
            </a:r>
          </a:p>
        </p:txBody>
      </p:sp>
      <p:sp>
        <p:nvSpPr>
          <p:cNvPr id="395" name=",…"/>
          <p:cNvSpPr txBox="1"/>
          <p:nvPr/>
        </p:nvSpPr>
        <p:spPr>
          <a:xfrm>
            <a:off x="14385743" y="1094825"/>
            <a:ext cx="6586278" cy="3275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642937">
              <a:lnSpc>
                <a:spcPct val="115000"/>
              </a:lnSpc>
              <a:defRPr spc="221" sz="4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reject  revenue  stable  style  substitute  sustain  symbol  target  transit  trend  version  welfare  whereas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